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53"/>
  </p:notesMasterIdLst>
  <p:handoutMasterIdLst>
    <p:handoutMasterId r:id="rId54"/>
  </p:handoutMasterIdLst>
  <p:sldIdLst>
    <p:sldId id="401" r:id="rId2"/>
    <p:sldId id="805" r:id="rId3"/>
    <p:sldId id="701" r:id="rId4"/>
    <p:sldId id="807" r:id="rId5"/>
    <p:sldId id="797" r:id="rId6"/>
    <p:sldId id="798" r:id="rId7"/>
    <p:sldId id="799" r:id="rId8"/>
    <p:sldId id="800" r:id="rId9"/>
    <p:sldId id="801" r:id="rId10"/>
    <p:sldId id="802" r:id="rId11"/>
    <p:sldId id="693" r:id="rId12"/>
    <p:sldId id="694" r:id="rId13"/>
    <p:sldId id="695" r:id="rId14"/>
    <p:sldId id="696" r:id="rId15"/>
    <p:sldId id="697" r:id="rId16"/>
    <p:sldId id="698" r:id="rId17"/>
    <p:sldId id="718" r:id="rId18"/>
    <p:sldId id="699" r:id="rId19"/>
    <p:sldId id="719" r:id="rId20"/>
    <p:sldId id="720" r:id="rId21"/>
    <p:sldId id="803" r:id="rId22"/>
    <p:sldId id="721" r:id="rId23"/>
    <p:sldId id="722" r:id="rId24"/>
    <p:sldId id="795" r:id="rId25"/>
    <p:sldId id="773" r:id="rId26"/>
    <p:sldId id="774" r:id="rId27"/>
    <p:sldId id="775" r:id="rId28"/>
    <p:sldId id="776" r:id="rId29"/>
    <p:sldId id="777" r:id="rId30"/>
    <p:sldId id="778" r:id="rId31"/>
    <p:sldId id="779" r:id="rId32"/>
    <p:sldId id="780" r:id="rId33"/>
    <p:sldId id="781" r:id="rId34"/>
    <p:sldId id="784" r:id="rId35"/>
    <p:sldId id="790" r:id="rId36"/>
    <p:sldId id="796" r:id="rId37"/>
    <p:sldId id="760" r:id="rId38"/>
    <p:sldId id="761" r:id="rId39"/>
    <p:sldId id="764" r:id="rId40"/>
    <p:sldId id="765" r:id="rId41"/>
    <p:sldId id="766" r:id="rId42"/>
    <p:sldId id="767" r:id="rId43"/>
    <p:sldId id="768" r:id="rId44"/>
    <p:sldId id="762" r:id="rId45"/>
    <p:sldId id="763" r:id="rId46"/>
    <p:sldId id="808" r:id="rId47"/>
    <p:sldId id="308" r:id="rId48"/>
    <p:sldId id="310" r:id="rId49"/>
    <p:sldId id="804" r:id="rId50"/>
    <p:sldId id="809" r:id="rId51"/>
    <p:sldId id="806" r:id="rId52"/>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940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6"/>
    <p:restoredTop sz="79954" autoAdjust="0"/>
  </p:normalViewPr>
  <p:slideViewPr>
    <p:cSldViewPr>
      <p:cViewPr varScale="1">
        <p:scale>
          <a:sx n="122" d="100"/>
          <a:sy n="122" d="100"/>
        </p:scale>
        <p:origin x="1096"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4CCBEAD-6B71-3348-BF9F-9613C4C3C999}" type="datetimeFigureOut">
              <a:rPr lang="en-US" smtClean="0"/>
              <a:pPr/>
              <a:t>11/28/18</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E2CF47B0-0373-7744-B577-08A7E9D13627}" type="slidenum">
              <a:rPr lang="en-US" smtClean="0"/>
              <a:pPr/>
              <a:t>‹#›</a:t>
            </a:fld>
            <a:endParaRPr lang="en-US"/>
          </a:p>
        </p:txBody>
      </p:sp>
    </p:spTree>
    <p:extLst>
      <p:ext uri="{BB962C8B-B14F-4D97-AF65-F5344CB8AC3E}">
        <p14:creationId xmlns:p14="http://schemas.microsoft.com/office/powerpoint/2010/main" val="3568651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E4EF078-8C60-4F1F-BF94-84BF097D947E}" type="datetimeFigureOut">
              <a:rPr lang="en-US" smtClean="0"/>
              <a:pPr/>
              <a:t>11/28/18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562AC01-5D10-4856-8121-C9B953CE69C6}" type="slidenum">
              <a:rPr lang="en-US" smtClean="0"/>
              <a:pPr/>
              <a:t>‹#›</a:t>
            </a:fld>
            <a:endParaRPr lang="en-US"/>
          </a:p>
        </p:txBody>
      </p:sp>
    </p:spTree>
    <p:extLst>
      <p:ext uri="{BB962C8B-B14F-4D97-AF65-F5344CB8AC3E}">
        <p14:creationId xmlns:p14="http://schemas.microsoft.com/office/powerpoint/2010/main" val="2543499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3EDAA31D-EEB6-4646-982E-26E3CE0623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8A9D62F-0498-5E49-BBB9-A75BD79D4009}" type="slidenum">
              <a:rPr lang="en-US" altLang="en-US" sz="1100" smtClean="0">
                <a:latin typeface="Times New Roman" panose="02020603050405020304" pitchFamily="18" charset="0"/>
              </a:rPr>
              <a:pPr>
                <a:spcBef>
                  <a:spcPct val="0"/>
                </a:spcBef>
              </a:pPr>
              <a:t>1</a:t>
            </a:fld>
            <a:endParaRPr lang="en-US" altLang="en-US" sz="1100">
              <a:latin typeface="Times New Roman" panose="02020603050405020304" pitchFamily="18" charset="0"/>
            </a:endParaRPr>
          </a:p>
        </p:txBody>
      </p:sp>
      <p:sp>
        <p:nvSpPr>
          <p:cNvPr id="16386" name="Rectangle 2">
            <a:extLst>
              <a:ext uri="{FF2B5EF4-FFF2-40B4-BE49-F238E27FC236}">
                <a16:creationId xmlns:a16="http://schemas.microsoft.com/office/drawing/2014/main" id="{C2251053-4B1E-DD4B-8EB3-293E9FAEAEF8}"/>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8755CCF-9C09-054A-8677-187F75BCC5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23188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3F7AB-E805-D242-A4F0-D145E24FB0F2}" type="slidenum">
              <a:rPr lang="en-US"/>
              <a:pPr/>
              <a:t>11</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1219200" y="3257550"/>
            <a:ext cx="6705600" cy="3086100"/>
          </a:xfrm>
        </p:spPr>
        <p:txBody>
          <a:bodyPr/>
          <a:lstStyle/>
          <a:p>
            <a:r>
              <a:rPr lang="en-US"/>
              <a:t>Note: CA’s do NOT generate keys.  They simply are handed a public key along with proof of identify, and generate a signature which can accompany the key when it is given to a user that must validate that they key is in fact Bob’s public key.  </a:t>
            </a:r>
          </a:p>
        </p:txBody>
      </p:sp>
    </p:spTree>
    <p:extLst>
      <p:ext uri="{BB962C8B-B14F-4D97-AF65-F5344CB8AC3E}">
        <p14:creationId xmlns:p14="http://schemas.microsoft.com/office/powerpoint/2010/main" val="92664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FC5AF3-507F-CA43-A9CE-04F77ABA7106}" type="slidenum">
              <a:rPr lang="en-US"/>
              <a:pPr/>
              <a:t>12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1219200" y="3257550"/>
            <a:ext cx="6705600" cy="3086100"/>
          </a:xfrm>
        </p:spPr>
        <p:txBody>
          <a:bodyPr/>
          <a:lstStyle/>
          <a:p>
            <a:r>
              <a:rPr lang="en-US" dirty="0"/>
              <a:t>Question: Can you think of the trust</a:t>
            </a:r>
            <a:r>
              <a:rPr lang="en-US" baseline="0" dirty="0"/>
              <a:t> model here? Who is Alice implicitly trusting here? </a:t>
            </a:r>
          </a:p>
          <a:p>
            <a:r>
              <a:rPr lang="en-US" baseline="0" dirty="0"/>
              <a:t>Answer: K_CA belongs to the certificate authority and not someone else. Else this whole thing again is insecure since you cannot trust whether an attacker just generated Bob’s Key and also signed it! </a:t>
            </a:r>
            <a:endParaRPr lang="en-US" dirty="0"/>
          </a:p>
        </p:txBody>
      </p:sp>
    </p:spTree>
    <p:extLst>
      <p:ext uri="{BB962C8B-B14F-4D97-AF65-F5344CB8AC3E}">
        <p14:creationId xmlns:p14="http://schemas.microsoft.com/office/powerpoint/2010/main" val="620586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0FE6F-81E7-5C44-9909-9C47F267666A}" type="slidenum">
              <a:rPr lang="en-US"/>
              <a:pPr/>
              <a:t>13</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1219200" y="3257550"/>
            <a:ext cx="6705600" cy="3086100"/>
          </a:xfrm>
        </p:spPr>
        <p:txBody>
          <a:bodyPr/>
          <a:lstStyle/>
          <a:p>
            <a:r>
              <a:rPr lang="en-US" dirty="0"/>
              <a:t>Wait… didn’t we just say that we needed to have the key’s from the CA’s?  What does our browser use?  </a:t>
            </a:r>
          </a:p>
          <a:p>
            <a:endParaRPr lang="en-US" dirty="0"/>
          </a:p>
          <a:p>
            <a:r>
              <a:rPr lang="en-US" dirty="0"/>
              <a:t>The</a:t>
            </a:r>
            <a:r>
              <a:rPr lang="en-US" baseline="0" dirty="0"/>
              <a:t> way this all works is that every OS, </a:t>
            </a:r>
            <a:r>
              <a:rPr lang="en-US" baseline="0" dirty="0" err="1"/>
              <a:t>broswer</a:t>
            </a:r>
            <a:r>
              <a:rPr lang="en-US" baseline="0" dirty="0"/>
              <a:t>, </a:t>
            </a:r>
            <a:r>
              <a:rPr lang="en-US" baseline="0" dirty="0" err="1"/>
              <a:t>etc</a:t>
            </a:r>
            <a:r>
              <a:rPr lang="en-US" baseline="0" dirty="0"/>
              <a:t> ship with certain trusted Root CAs that are </a:t>
            </a:r>
            <a:r>
              <a:rPr lang="en-US" baseline="0" dirty="0" err="1"/>
              <a:t>implictly</a:t>
            </a:r>
            <a:r>
              <a:rPr lang="en-US" baseline="0" dirty="0"/>
              <a:t> trusted. They then in turn sign </a:t>
            </a:r>
            <a:r>
              <a:rPr lang="en-US" baseline="0" dirty="0" err="1"/>
              <a:t>certiciates</a:t>
            </a:r>
            <a:r>
              <a:rPr lang="en-US" baseline="0" dirty="0"/>
              <a:t> for other lower tier CAs and so on and so forth forming sort of a “chain of trust”. </a:t>
            </a:r>
            <a:endParaRPr lang="en-US" dirty="0"/>
          </a:p>
        </p:txBody>
      </p:sp>
    </p:spTree>
    <p:extLst>
      <p:ext uri="{BB962C8B-B14F-4D97-AF65-F5344CB8AC3E}">
        <p14:creationId xmlns:p14="http://schemas.microsoft.com/office/powerpoint/2010/main" val="2021152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0EDC2-5776-6C4A-A944-CC65A2B700FF}" type="slidenum">
              <a:rPr lang="en-US"/>
              <a:pPr/>
              <a:t>14</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a:t>Trivia: Originally created by a little known and now largely defunct net start-up called “</a:t>
            </a:r>
            <a:r>
              <a:rPr lang="en-US" dirty="0" err="1"/>
              <a:t>netscape</a:t>
            </a:r>
            <a:r>
              <a:rPr lang="en-US" dirty="0"/>
              <a:t>” in the mid-90’s</a:t>
            </a:r>
          </a:p>
        </p:txBody>
      </p:sp>
    </p:spTree>
    <p:extLst>
      <p:ext uri="{BB962C8B-B14F-4D97-AF65-F5344CB8AC3E}">
        <p14:creationId xmlns:p14="http://schemas.microsoft.com/office/powerpoint/2010/main" val="61736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BBDEA-8B83-334B-AB7E-04DDDE9F957A}" type="slidenum">
              <a:rPr lang="en-US"/>
              <a:pPr/>
              <a:t>15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679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1276D-0B22-A34B-B490-2B3F54AE3062}" type="slidenum">
              <a:rPr lang="en-US"/>
              <a:pPr/>
              <a:t>16</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421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860F4-A45F-AF45-A651-45A3B176FF10}" type="slidenum">
              <a:rPr lang="en-US"/>
              <a:pPr/>
              <a:t>18</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4315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a,b</a:t>
            </a:r>
            <a:r>
              <a:rPr lang="en-US" baseline="0" dirty="0"/>
              <a:t> are very large numbers and </a:t>
            </a:r>
            <a:r>
              <a:rPr lang="en-US" baseline="0" dirty="0" err="1"/>
              <a:t>g,p</a:t>
            </a:r>
            <a:r>
              <a:rPr lang="en-US" baseline="0" dirty="0"/>
              <a:t> are prime numbers. Note, </a:t>
            </a:r>
            <a:r>
              <a:rPr lang="en-US" dirty="0"/>
              <a:t>p is a very large prime number</a:t>
            </a:r>
            <a:r>
              <a:rPr lang="en-US" baseline="0" dirty="0"/>
              <a:t> (600 digits!)</a:t>
            </a:r>
            <a:r>
              <a:rPr lang="en-US" dirty="0"/>
              <a:t>. </a:t>
            </a:r>
          </a:p>
          <a:p>
            <a:endParaRPr lang="en-US" dirty="0"/>
          </a:p>
          <a:p>
            <a:r>
              <a:rPr lang="en-US" dirty="0"/>
              <a:t>Uses a </a:t>
            </a:r>
            <a:r>
              <a:rPr lang="en-US" dirty="0" err="1"/>
              <a:t>propery</a:t>
            </a:r>
            <a:r>
              <a:rPr lang="en-US" dirty="0"/>
              <a:t> of modulo exponents. </a:t>
            </a:r>
          </a:p>
          <a:p>
            <a:endParaRPr lang="en-US" dirty="0"/>
          </a:p>
          <a:p>
            <a:r>
              <a:rPr lang="en-US" dirty="0"/>
              <a:t>Fun side</a:t>
            </a:r>
            <a:r>
              <a:rPr lang="en-US" baseline="0" dirty="0"/>
              <a:t> reads: </a:t>
            </a:r>
          </a:p>
          <a:p>
            <a:r>
              <a:rPr lang="en-US" baseline="0" dirty="0"/>
              <a:t>[1] </a:t>
            </a:r>
            <a:r>
              <a:rPr lang="en-US" dirty="0"/>
              <a:t>http://</a:t>
            </a:r>
            <a:r>
              <a:rPr lang="en-US" dirty="0" err="1"/>
              <a:t>security.stackexchange.com</a:t>
            </a:r>
            <a:r>
              <a:rPr lang="en-US" dirty="0"/>
              <a:t>/questions/45963/</a:t>
            </a:r>
            <a:r>
              <a:rPr lang="en-US" dirty="0" err="1"/>
              <a:t>diffie</a:t>
            </a:r>
            <a:r>
              <a:rPr lang="en-US" dirty="0"/>
              <a:t>-</a:t>
            </a:r>
            <a:r>
              <a:rPr lang="en-US" dirty="0" err="1"/>
              <a:t>hellman</a:t>
            </a:r>
            <a:r>
              <a:rPr lang="en-US" dirty="0"/>
              <a:t>-key-exchange-in-plain-</a:t>
            </a:r>
            <a:r>
              <a:rPr lang="en-US" dirty="0" err="1"/>
              <a:t>english</a:t>
            </a:r>
            <a:endParaRPr lang="en-US" dirty="0"/>
          </a:p>
          <a:p>
            <a:r>
              <a:rPr lang="en-US" dirty="0"/>
              <a:t>[2] https://</a:t>
            </a:r>
            <a:r>
              <a:rPr lang="en-US" dirty="0" err="1"/>
              <a:t>en.wikipedia.org</a:t>
            </a:r>
            <a:r>
              <a:rPr lang="en-US" dirty="0"/>
              <a:t>/wiki/Diffie%E2%80%93Hellman_key_exchange</a:t>
            </a:r>
          </a:p>
          <a:p>
            <a:endParaRPr lang="en-US" dirty="0"/>
          </a:p>
        </p:txBody>
      </p:sp>
      <p:sp>
        <p:nvSpPr>
          <p:cNvPr id="4" name="Slide Number Placeholder 3"/>
          <p:cNvSpPr>
            <a:spLocks noGrp="1"/>
          </p:cNvSpPr>
          <p:nvPr>
            <p:ph type="sldNum" sz="quarter" idx="10"/>
          </p:nvPr>
        </p:nvSpPr>
        <p:spPr/>
        <p:txBody>
          <a:bodyPr/>
          <a:lstStyle/>
          <a:p>
            <a:fld id="{E562AC01-5D10-4856-8121-C9B953CE69C6}" type="slidenum">
              <a:rPr lang="en-US" smtClean="0"/>
              <a:pPr/>
              <a:t>21</a:t>
            </a:fld>
            <a:endParaRPr lang="en-US"/>
          </a:p>
        </p:txBody>
      </p:sp>
    </p:spTree>
    <p:extLst>
      <p:ext uri="{BB962C8B-B14F-4D97-AF65-F5344CB8AC3E}">
        <p14:creationId xmlns:p14="http://schemas.microsoft.com/office/powerpoint/2010/main" val="239293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62AC01-5D10-4856-8121-C9B953CE69C6}" type="slidenum">
              <a:rPr lang="en-US" smtClean="0"/>
              <a:pPr/>
              <a:t>24</a:t>
            </a:fld>
            <a:endParaRPr lang="en-US"/>
          </a:p>
        </p:txBody>
      </p:sp>
    </p:spTree>
    <p:extLst>
      <p:ext uri="{BB962C8B-B14F-4D97-AF65-F5344CB8AC3E}">
        <p14:creationId xmlns:p14="http://schemas.microsoft.com/office/powerpoint/2010/main" val="301012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778FA-135C-D74F-803B-6123D5B2F553}" type="slidenum">
              <a:rPr lang="en-US"/>
              <a:pPr/>
              <a:t>25</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333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62AC01-5D10-4856-8121-C9B953CE69C6}" type="slidenum">
              <a:rPr lang="en-US" smtClean="0"/>
              <a:pPr/>
              <a:t>3</a:t>
            </a:fld>
            <a:endParaRPr lang="en-US"/>
          </a:p>
        </p:txBody>
      </p:sp>
    </p:spTree>
    <p:extLst>
      <p:ext uri="{BB962C8B-B14F-4D97-AF65-F5344CB8AC3E}">
        <p14:creationId xmlns:p14="http://schemas.microsoft.com/office/powerpoint/2010/main" val="1162012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7A2821A-50D1-A14F-B5DD-23634F8FB557}" type="slidenum">
              <a:rPr lang="en-US"/>
              <a:pPr/>
              <a:t>26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latin typeface="Times New Roman" pitchFamily="-65" charset="0"/>
                <a:cs typeface="Times New Roman" pitchFamily="-65" charset="0"/>
              </a:rPr>
              <a:t>                  homework         exam                 instructor       TA         students</a:t>
            </a:r>
          </a:p>
          <a:p>
            <a:pPr eaLnBrk="1" hangingPunct="1"/>
            <a:r>
              <a:rPr lang="en-US">
                <a:latin typeface="Times New Roman" pitchFamily="-65" charset="0"/>
                <a:cs typeface="Times New Roman" pitchFamily="-65" charset="0"/>
              </a:rPr>
              <a:t>Instructor    {assign,grade}   {assign,grade}               </a:t>
            </a:r>
          </a:p>
          <a:p>
            <a:pPr eaLnBrk="1" hangingPunct="1"/>
            <a:r>
              <a:rPr lang="en-US">
                <a:latin typeface="Times New Roman" pitchFamily="-65" charset="0"/>
                <a:cs typeface="Times New Roman" pitchFamily="-65" charset="0"/>
              </a:rPr>
              <a:t>TA              {grade}          </a:t>
            </a:r>
          </a:p>
          <a:p>
            <a:pPr eaLnBrk="1" hangingPunct="1"/>
            <a:r>
              <a:rPr lang="en-US">
                <a:latin typeface="Times New Roman" pitchFamily="-65" charset="0"/>
                <a:cs typeface="Times New Roman" pitchFamily="-65" charset="0"/>
              </a:rPr>
              <a:t>Students                                                      {evaluate}    {evaluate}</a:t>
            </a:r>
          </a:p>
        </p:txBody>
      </p:sp>
    </p:spTree>
    <p:extLst>
      <p:ext uri="{BB962C8B-B14F-4D97-AF65-F5344CB8AC3E}">
        <p14:creationId xmlns:p14="http://schemas.microsoft.com/office/powerpoint/2010/main" val="633451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1343695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551278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1095800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30067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422812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912871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62AC01-5D10-4856-8121-C9B953CE69C6}" type="slidenum">
              <a:rPr lang="en-US" smtClean="0"/>
              <a:pPr/>
              <a:t>36</a:t>
            </a:fld>
            <a:endParaRPr lang="en-US"/>
          </a:p>
        </p:txBody>
      </p:sp>
    </p:spTree>
    <p:extLst>
      <p:ext uri="{BB962C8B-B14F-4D97-AF65-F5344CB8AC3E}">
        <p14:creationId xmlns:p14="http://schemas.microsoft.com/office/powerpoint/2010/main" val="1008126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E4D2DE7B-644B-0943-8C43-61DA63A0BD20}" type="slidenum">
              <a:rPr lang="en-US" sz="1200"/>
              <a:pPr eaLnBrk="1" hangingPunct="1"/>
              <a:t>37</a:t>
            </a:fld>
            <a:endParaRPr lang="en-US" sz="1200"/>
          </a:p>
        </p:txBody>
      </p:sp>
      <p:sp>
        <p:nvSpPr>
          <p:cNvPr id="22530" name="Rectangle 2"/>
          <p:cNvSpPr>
            <a:spLocks noGrp="1" noRot="1" noChangeAspect="1" noChangeArrowheads="1" noTextEdit="1"/>
          </p:cNvSpPr>
          <p:nvPr>
            <p:ph type="sldImg"/>
          </p:nvPr>
        </p:nvSpPr>
        <p:spPr>
          <a:xfrm>
            <a:off x="2860675" y="514350"/>
            <a:ext cx="3427413" cy="2570163"/>
          </a:xfrm>
          <a:ln/>
        </p:spPr>
      </p:sp>
      <p:sp>
        <p:nvSpPr>
          <p:cNvPr id="2253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80770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742B4E1F-F42A-FA4B-9110-31A48164CB5D}" type="slidenum">
              <a:rPr lang="en-US" sz="1200"/>
              <a:pPr eaLnBrk="1" hangingPunct="1"/>
              <a:t>38</a:t>
            </a:fld>
            <a:endParaRPr lang="en-US" sz="1200"/>
          </a:p>
        </p:txBody>
      </p:sp>
      <p:sp>
        <p:nvSpPr>
          <p:cNvPr id="24578" name="Rectangle 2"/>
          <p:cNvSpPr>
            <a:spLocks noGrp="1" noRot="1" noChangeAspect="1" noChangeArrowheads="1" noTextEdit="1"/>
          </p:cNvSpPr>
          <p:nvPr>
            <p:ph type="sldImg"/>
          </p:nvPr>
        </p:nvSpPr>
        <p:spPr>
          <a:xfrm>
            <a:off x="2860675" y="514350"/>
            <a:ext cx="3427413" cy="2570163"/>
          </a:xfrm>
          <a:ln/>
        </p:spPr>
      </p:sp>
      <p:sp>
        <p:nvSpPr>
          <p:cNvPr id="2457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89013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F28AF-6623-0546-B346-67B7375E7F96}" type="slidenum">
              <a:rPr lang="en-US"/>
              <a:pPr/>
              <a:t>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a:t>The three attributes of a secure communication we mentioned can be achieved using two different “types”, or “families” of cryptography.  Each family has within it many different algorithms, with slightly different properties.  </a:t>
            </a:r>
          </a:p>
          <a:p>
            <a:endParaRPr lang="en-US" dirty="0"/>
          </a:p>
          <a:p>
            <a:r>
              <a:rPr lang="en-US" dirty="0"/>
              <a:t>Symmetric and Asymmetric cryptography differ in the assumptions they make about the “secrets”, or “keys” that two participants use to enable secure communication.  Symmetric key crypto assumes that the parties have used some mechanism to set-up a “shared secret” between the two parties that can be used to secure further communication.  Public key crypto, as we will see, does not make this assumption, yet can still provide strong security properties.  However, the mechanism to do this uses complex math, and as a result, the time to perform asymmetric crypto operations is significantly longer than their symmetric counter-parts.  </a:t>
            </a:r>
          </a:p>
        </p:txBody>
      </p:sp>
    </p:spTree>
    <p:extLst>
      <p:ext uri="{BB962C8B-B14F-4D97-AF65-F5344CB8AC3E}">
        <p14:creationId xmlns:p14="http://schemas.microsoft.com/office/powerpoint/2010/main" val="502368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A9EFEBDC-F33D-E846-B940-7F6132A2F3D1}" type="slidenum">
              <a:rPr lang="en-US" sz="1200"/>
              <a:pPr eaLnBrk="1" hangingPunct="1"/>
              <a:t>41</a:t>
            </a:fld>
            <a:endParaRPr lang="en-US" sz="1200"/>
          </a:p>
        </p:txBody>
      </p:sp>
      <p:sp>
        <p:nvSpPr>
          <p:cNvPr id="32770" name="Rectangle 2"/>
          <p:cNvSpPr>
            <a:spLocks noGrp="1" noRot="1" noChangeAspect="1" noChangeArrowheads="1" noTextEdit="1"/>
          </p:cNvSpPr>
          <p:nvPr>
            <p:ph type="sldImg"/>
          </p:nvPr>
        </p:nvSpPr>
        <p:spPr>
          <a:xfrm>
            <a:off x="2860675" y="514350"/>
            <a:ext cx="3427413" cy="2570163"/>
          </a:xfrm>
          <a:ln/>
        </p:spPr>
      </p:sp>
      <p:sp>
        <p:nvSpPr>
          <p:cNvPr id="3277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59280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0EED4408-3C1C-3742-9C41-15B4AE8504CE}" type="slidenum">
              <a:rPr lang="en-US" sz="1200"/>
              <a:pPr eaLnBrk="1" hangingPunct="1"/>
              <a:t>42</a:t>
            </a:fld>
            <a:endParaRPr lang="en-US" sz="1200"/>
          </a:p>
        </p:txBody>
      </p:sp>
      <p:sp>
        <p:nvSpPr>
          <p:cNvPr id="34818" name="Rectangle 2"/>
          <p:cNvSpPr>
            <a:spLocks noGrp="1" noRot="1" noChangeAspect="1" noChangeArrowheads="1" noTextEdit="1"/>
          </p:cNvSpPr>
          <p:nvPr>
            <p:ph type="sldImg"/>
          </p:nvPr>
        </p:nvSpPr>
        <p:spPr>
          <a:xfrm>
            <a:off x="2860675" y="514350"/>
            <a:ext cx="3427413" cy="2570163"/>
          </a:xfrm>
          <a:ln/>
        </p:spPr>
      </p:sp>
      <p:sp>
        <p:nvSpPr>
          <p:cNvPr id="3481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851352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E28549E1-B1D1-CF40-8E56-2021439A3C33}" type="slidenum">
              <a:rPr lang="en-US" sz="1200"/>
              <a:pPr eaLnBrk="1" hangingPunct="1"/>
              <a:t>43</a:t>
            </a:fld>
            <a:endParaRPr lang="en-US" sz="1200"/>
          </a:p>
        </p:txBody>
      </p:sp>
      <p:sp>
        <p:nvSpPr>
          <p:cNvPr id="36866" name="Rectangle 2"/>
          <p:cNvSpPr>
            <a:spLocks noGrp="1" noRot="1" noChangeAspect="1" noChangeArrowheads="1" noTextEdit="1"/>
          </p:cNvSpPr>
          <p:nvPr>
            <p:ph type="sldImg"/>
          </p:nvPr>
        </p:nvSpPr>
        <p:spPr>
          <a:xfrm>
            <a:off x="2860675" y="514350"/>
            <a:ext cx="3427413" cy="2570163"/>
          </a:xfrm>
          <a:ln/>
        </p:spPr>
      </p:sp>
      <p:sp>
        <p:nvSpPr>
          <p:cNvPr id="368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95948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E374E22F-D369-CF40-81D7-E34FAC0E6A51}" type="slidenum">
              <a:rPr lang="en-US" sz="1200"/>
              <a:pPr eaLnBrk="1" hangingPunct="1"/>
              <a:t>44</a:t>
            </a:fld>
            <a:endParaRPr lang="en-US" sz="1200"/>
          </a:p>
        </p:txBody>
      </p:sp>
      <p:sp>
        <p:nvSpPr>
          <p:cNvPr id="26626" name="Rectangle 2"/>
          <p:cNvSpPr>
            <a:spLocks noGrp="1" noRot="1" noChangeAspect="1" noChangeArrowheads="1" noTextEdit="1"/>
          </p:cNvSpPr>
          <p:nvPr>
            <p:ph type="sldImg"/>
          </p:nvPr>
        </p:nvSpPr>
        <p:spPr>
          <a:xfrm>
            <a:off x="2860675" y="514350"/>
            <a:ext cx="3427413" cy="2570163"/>
          </a:xfrm>
          <a:ln/>
        </p:spPr>
      </p:sp>
      <p:sp>
        <p:nvSpPr>
          <p:cNvPr id="2662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[Nov2016]</a:t>
            </a:r>
            <a:r>
              <a:rPr lang="en-US" baseline="0" dirty="0">
                <a:ea typeface="ＭＳ Ｐゴシック" charset="0"/>
                <a:cs typeface="ＭＳ Ｐゴシック" charset="0"/>
              </a:rPr>
              <a:t> </a:t>
            </a:r>
            <a:r>
              <a:rPr lang="en-US" dirty="0">
                <a:ea typeface="ＭＳ Ｐゴシック" charset="0"/>
                <a:cs typeface="ＭＳ Ｐゴシック" charset="0"/>
              </a:rPr>
              <a:t>k1,</a:t>
            </a:r>
            <a:r>
              <a:rPr lang="en-US" baseline="0" dirty="0">
                <a:ea typeface="ＭＳ Ｐゴシック" charset="0"/>
                <a:cs typeface="ＭＳ Ｐゴシック" charset="0"/>
              </a:rPr>
              <a:t> k2, k3 </a:t>
            </a:r>
            <a:r>
              <a:rPr lang="en-US" baseline="0" dirty="0" err="1">
                <a:ea typeface="ＭＳ Ｐゴシック" charset="0"/>
                <a:cs typeface="ＭＳ Ｐゴシック" charset="0"/>
              </a:rPr>
              <a:t>etc</a:t>
            </a:r>
            <a:r>
              <a:rPr lang="en-US" baseline="0" dirty="0">
                <a:ea typeface="ＭＳ Ｐゴシック" charset="0"/>
                <a:cs typeface="ＭＳ Ｐゴシック" charset="0"/>
              </a:rPr>
              <a:t> are session keys, so when each router (R1, Rn) use their private keys to decrypt the packets, they can only then get the next hop (e.g. R2) and the session key (k1) to decrypt the rest of the packet and send it along. </a:t>
            </a:r>
          </a:p>
          <a:p>
            <a:r>
              <a:rPr lang="en-US" baseline="0" dirty="0">
                <a:ea typeface="ＭＳ Ｐゴシック" charset="0"/>
                <a:cs typeface="ＭＳ Ｐゴシック" charset="0"/>
              </a:rPr>
              <a:t> </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941662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7537C07D-85D1-E543-BA39-5F34AFCC5DB1}" type="slidenum">
              <a:rPr lang="en-US" sz="1200"/>
              <a:pPr eaLnBrk="1" hangingPunct="1"/>
              <a:t>45</a:t>
            </a:fld>
            <a:endParaRPr lang="en-US" sz="1200"/>
          </a:p>
        </p:txBody>
      </p:sp>
      <p:sp>
        <p:nvSpPr>
          <p:cNvPr id="28674" name="Rectangle 2"/>
          <p:cNvSpPr>
            <a:spLocks noGrp="1" noRot="1" noChangeAspect="1" noChangeArrowheads="1" noTextEdit="1"/>
          </p:cNvSpPr>
          <p:nvPr>
            <p:ph type="sldImg"/>
          </p:nvPr>
        </p:nvSpPr>
        <p:spPr>
          <a:xfrm>
            <a:off x="2860675" y="514350"/>
            <a:ext cx="3427413" cy="2570163"/>
          </a:xfrm>
          <a:ln/>
        </p:spPr>
      </p:sp>
      <p:sp>
        <p:nvSpPr>
          <p:cNvPr id="286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572516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62AC01-5D10-4856-8121-C9B953CE69C6}" type="slidenum">
              <a:rPr lang="en-US" smtClean="0"/>
              <a:pPr/>
              <a:t>46</a:t>
            </a:fld>
            <a:endParaRPr lang="en-US"/>
          </a:p>
        </p:txBody>
      </p:sp>
    </p:spTree>
    <p:extLst>
      <p:ext uri="{BB962C8B-B14F-4D97-AF65-F5344CB8AC3E}">
        <p14:creationId xmlns:p14="http://schemas.microsoft.com/office/powerpoint/2010/main" val="1048342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3ef6c69730_2_78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7" name="Google Shape;1277;g3ef6c69730_2_7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197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3ef6c69730_2_8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1" name="Google Shape;1321;g3ef6c69730_2_8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6304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Interesting Read: https://</a:t>
            </a:r>
            <a:r>
              <a:rPr lang="en-US" dirty="0" err="1"/>
              <a:t>www.scientificamerican.com</a:t>
            </a:r>
            <a:r>
              <a:rPr lang="en-US"/>
              <a:t>/article/end-to-end-encryption-isn-rsquo-t-enough-security-for-ldquo-real-people-rdquo/</a:t>
            </a:r>
          </a:p>
          <a:p>
            <a:endParaRPr lang="en-US"/>
          </a:p>
        </p:txBody>
      </p:sp>
      <p:sp>
        <p:nvSpPr>
          <p:cNvPr id="4" name="Slide Number Placeholder 3"/>
          <p:cNvSpPr>
            <a:spLocks noGrp="1"/>
          </p:cNvSpPr>
          <p:nvPr>
            <p:ph type="sldNum" sz="quarter" idx="10"/>
          </p:nvPr>
        </p:nvSpPr>
        <p:spPr/>
        <p:txBody>
          <a:bodyPr/>
          <a:lstStyle/>
          <a:p>
            <a:fld id="{E562AC01-5D10-4856-8121-C9B953CE69C6}" type="slidenum">
              <a:rPr lang="en-US" smtClean="0"/>
              <a:pPr/>
              <a:t>49</a:t>
            </a:fld>
            <a:endParaRPr lang="en-US"/>
          </a:p>
        </p:txBody>
      </p:sp>
    </p:spTree>
    <p:extLst>
      <p:ext uri="{BB962C8B-B14F-4D97-AF65-F5344CB8AC3E}">
        <p14:creationId xmlns:p14="http://schemas.microsoft.com/office/powerpoint/2010/main" val="112976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A0333-9608-734E-A4C8-D87290266F8D}" type="slidenum">
              <a:rPr lang="en-US"/>
              <a:pPr/>
              <a:t>5</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868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CCC83-EF07-EB4F-BCE8-3502C63FAE81}" type="slidenum">
              <a:rPr lang="en-US"/>
              <a:pPr/>
              <a:t>6</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534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36310-FA62-BB44-8B47-6D53EDC7D663}" type="slidenum">
              <a:rPr lang="en-US"/>
              <a:pPr/>
              <a:t>7</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1219200" y="3257550"/>
            <a:ext cx="6705600" cy="3086100"/>
          </a:xfrm>
        </p:spPr>
        <p:txBody>
          <a:bodyPr/>
          <a:lstStyle/>
          <a:p>
            <a:endParaRPr lang="en-US"/>
          </a:p>
        </p:txBody>
      </p:sp>
    </p:spTree>
    <p:extLst>
      <p:ext uri="{BB962C8B-B14F-4D97-AF65-F5344CB8AC3E}">
        <p14:creationId xmlns:p14="http://schemas.microsoft.com/office/powerpoint/2010/main" val="55964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939B9-AC8C-AE4B-B6DA-5CF00C68EF16}" type="slidenum">
              <a:rPr lang="en-US"/>
              <a:pPr/>
              <a:t>8</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1219200" y="3257550"/>
            <a:ext cx="6705600" cy="3086100"/>
          </a:xfrm>
        </p:spPr>
        <p:txBody>
          <a:bodyPr/>
          <a:lstStyle/>
          <a:p>
            <a:pPr marL="228600" indent="-228600"/>
            <a:r>
              <a:rPr lang="en-US"/>
              <a:t>Downside:  </a:t>
            </a:r>
          </a:p>
          <a:p>
            <a:pPr marL="228600" indent="-228600">
              <a:buFontTx/>
              <a:buAutoNum type="arabicParenR"/>
            </a:pPr>
            <a:r>
              <a:rPr lang="en-US"/>
              <a:t>KDC must always be online to communicate securely</a:t>
            </a:r>
          </a:p>
          <a:p>
            <a:pPr marL="228600" indent="-228600">
              <a:buFontTx/>
              <a:buAutoNum type="arabicParenR"/>
            </a:pPr>
            <a:r>
              <a:rPr lang="en-US"/>
              <a:t> KDC can give our session keys away  (escrow)</a:t>
            </a:r>
          </a:p>
          <a:p>
            <a:pPr marL="228600" indent="-228600">
              <a:buFontTx/>
              <a:buAutoNum type="arabicParenR"/>
            </a:pPr>
            <a:endParaRPr lang="en-US"/>
          </a:p>
        </p:txBody>
      </p:sp>
    </p:spTree>
    <p:extLst>
      <p:ext uri="{BB962C8B-B14F-4D97-AF65-F5344CB8AC3E}">
        <p14:creationId xmlns:p14="http://schemas.microsoft.com/office/powerpoint/2010/main" val="137515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54DB0-D515-2447-B976-47C8EF1F05DB}" type="slidenum">
              <a:rPr lang="en-US"/>
              <a:pPr/>
              <a:t>9</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2623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B835C4-6544-1946-AFF8-208C0E1F7D35}" type="slidenum">
              <a:rPr lang="en-US"/>
              <a:pPr/>
              <a:t>10</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PKI’s are notoriously complex</a:t>
            </a:r>
          </a:p>
        </p:txBody>
      </p:sp>
    </p:spTree>
    <p:extLst>
      <p:ext uri="{BB962C8B-B14F-4D97-AF65-F5344CB8AC3E}">
        <p14:creationId xmlns:p14="http://schemas.microsoft.com/office/powerpoint/2010/main" val="125979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3">
            <a:extLst>
              <a:ext uri="{FF2B5EF4-FFF2-40B4-BE49-F238E27FC236}">
                <a16:creationId xmlns:a16="http://schemas.microsoft.com/office/drawing/2014/main" id="{DF147A61-D40F-4746-826D-11A28C6C8C51}"/>
              </a:ext>
            </a:extLst>
          </p:cNvPr>
          <p:cNvGrpSpPr>
            <a:grpSpLocks/>
          </p:cNvGrpSpPr>
          <p:nvPr/>
        </p:nvGrpSpPr>
        <p:grpSpPr bwMode="auto">
          <a:xfrm>
            <a:off x="0" y="68263"/>
            <a:ext cx="457200" cy="6713537"/>
            <a:chOff x="0" y="43"/>
            <a:chExt cx="5760" cy="4229"/>
          </a:xfrm>
        </p:grpSpPr>
        <p:sp>
          <p:nvSpPr>
            <p:cNvPr id="5" name="Line 4">
              <a:extLst>
                <a:ext uri="{FF2B5EF4-FFF2-40B4-BE49-F238E27FC236}">
                  <a16:creationId xmlns:a16="http://schemas.microsoft.com/office/drawing/2014/main" id="{27B0868B-09B4-48B0-ACF3-410565D79AED}"/>
                </a:ext>
              </a:extLst>
            </p:cNvPr>
            <p:cNvSpPr>
              <a:spLocks noChangeShapeType="1"/>
            </p:cNvSpPr>
            <p:nvPr/>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5">
              <a:extLst>
                <a:ext uri="{FF2B5EF4-FFF2-40B4-BE49-F238E27FC236}">
                  <a16:creationId xmlns:a16="http://schemas.microsoft.com/office/drawing/2014/main" id="{33686995-A0EA-42EE-9B17-D462C316A59A}"/>
                </a:ext>
              </a:extLst>
            </p:cNvPr>
            <p:cNvSpPr>
              <a:spLocks noChangeShapeType="1"/>
            </p:cNvSpPr>
            <p:nvPr/>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6">
              <a:extLst>
                <a:ext uri="{FF2B5EF4-FFF2-40B4-BE49-F238E27FC236}">
                  <a16:creationId xmlns:a16="http://schemas.microsoft.com/office/drawing/2014/main" id="{174091BC-0E45-4C59-B07C-B67815417D2C}"/>
                </a:ext>
              </a:extLst>
            </p:cNvPr>
            <p:cNvSpPr>
              <a:spLocks noChangeShapeType="1"/>
            </p:cNvSpPr>
            <p:nvPr/>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7">
              <a:extLst>
                <a:ext uri="{FF2B5EF4-FFF2-40B4-BE49-F238E27FC236}">
                  <a16:creationId xmlns:a16="http://schemas.microsoft.com/office/drawing/2014/main" id="{2227FA70-F369-4968-9011-B95C03D93722}"/>
                </a:ext>
              </a:extLst>
            </p:cNvPr>
            <p:cNvSpPr>
              <a:spLocks noChangeShapeType="1"/>
            </p:cNvSpPr>
            <p:nvPr/>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8">
              <a:extLst>
                <a:ext uri="{FF2B5EF4-FFF2-40B4-BE49-F238E27FC236}">
                  <a16:creationId xmlns:a16="http://schemas.microsoft.com/office/drawing/2014/main" id="{C75E1A16-F785-41C9-8A22-A56D4FB32A3C}"/>
                </a:ext>
              </a:extLst>
            </p:cNvPr>
            <p:cNvSpPr>
              <a:spLocks noChangeShapeType="1"/>
            </p:cNvSpPr>
            <p:nvPr/>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9">
              <a:extLst>
                <a:ext uri="{FF2B5EF4-FFF2-40B4-BE49-F238E27FC236}">
                  <a16:creationId xmlns:a16="http://schemas.microsoft.com/office/drawing/2014/main" id="{5130215D-FC30-40A0-B131-E41B17CC349C}"/>
                </a:ext>
              </a:extLst>
            </p:cNvPr>
            <p:cNvSpPr>
              <a:spLocks noChangeShapeType="1"/>
            </p:cNvSpPr>
            <p:nvPr/>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0">
              <a:extLst>
                <a:ext uri="{FF2B5EF4-FFF2-40B4-BE49-F238E27FC236}">
                  <a16:creationId xmlns:a16="http://schemas.microsoft.com/office/drawing/2014/main" id="{98A73AC5-D8A2-42EC-95A0-D1283622B4C0}"/>
                </a:ext>
              </a:extLst>
            </p:cNvPr>
            <p:cNvSpPr>
              <a:spLocks noChangeShapeType="1"/>
            </p:cNvSpPr>
            <p:nvPr/>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1">
              <a:extLst>
                <a:ext uri="{FF2B5EF4-FFF2-40B4-BE49-F238E27FC236}">
                  <a16:creationId xmlns:a16="http://schemas.microsoft.com/office/drawing/2014/main" id="{749E3DDF-A496-4087-9C43-62018699EF3A}"/>
                </a:ext>
              </a:extLst>
            </p:cNvPr>
            <p:cNvSpPr>
              <a:spLocks noChangeShapeType="1"/>
            </p:cNvSpPr>
            <p:nvPr/>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2">
              <a:extLst>
                <a:ext uri="{FF2B5EF4-FFF2-40B4-BE49-F238E27FC236}">
                  <a16:creationId xmlns:a16="http://schemas.microsoft.com/office/drawing/2014/main" id="{D90FCFE3-EAF2-43DE-B291-3995CD8D760F}"/>
                </a:ext>
              </a:extLst>
            </p:cNvPr>
            <p:cNvSpPr>
              <a:spLocks noChangeShapeType="1"/>
            </p:cNvSpPr>
            <p:nvPr/>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3">
              <a:extLst>
                <a:ext uri="{FF2B5EF4-FFF2-40B4-BE49-F238E27FC236}">
                  <a16:creationId xmlns:a16="http://schemas.microsoft.com/office/drawing/2014/main" id="{BCE90B05-1C52-4AE0-A29E-FEF1F7778CAD}"/>
                </a:ext>
              </a:extLst>
            </p:cNvPr>
            <p:cNvSpPr>
              <a:spLocks noChangeShapeType="1"/>
            </p:cNvSpPr>
            <p:nvPr/>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4">
              <a:extLst>
                <a:ext uri="{FF2B5EF4-FFF2-40B4-BE49-F238E27FC236}">
                  <a16:creationId xmlns:a16="http://schemas.microsoft.com/office/drawing/2014/main" id="{94F05238-73F5-4100-BE07-631BEC17E3B8}"/>
                </a:ext>
              </a:extLst>
            </p:cNvPr>
            <p:cNvSpPr>
              <a:spLocks noChangeShapeType="1"/>
            </p:cNvSpPr>
            <p:nvPr/>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5">
              <a:extLst>
                <a:ext uri="{FF2B5EF4-FFF2-40B4-BE49-F238E27FC236}">
                  <a16:creationId xmlns:a16="http://schemas.microsoft.com/office/drawing/2014/main" id="{C81382F6-DAC0-4949-A92C-FCB9822A9947}"/>
                </a:ext>
              </a:extLst>
            </p:cNvPr>
            <p:cNvSpPr>
              <a:spLocks noChangeShapeType="1"/>
            </p:cNvSpPr>
            <p:nvPr/>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6">
              <a:extLst>
                <a:ext uri="{FF2B5EF4-FFF2-40B4-BE49-F238E27FC236}">
                  <a16:creationId xmlns:a16="http://schemas.microsoft.com/office/drawing/2014/main" id="{EC946943-2EBE-4B71-8DC4-5A2A15679672}"/>
                </a:ext>
              </a:extLst>
            </p:cNvPr>
            <p:cNvSpPr>
              <a:spLocks noChangeShapeType="1"/>
            </p:cNvSpPr>
            <p:nvPr/>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7">
              <a:extLst>
                <a:ext uri="{FF2B5EF4-FFF2-40B4-BE49-F238E27FC236}">
                  <a16:creationId xmlns:a16="http://schemas.microsoft.com/office/drawing/2014/main" id="{EA736B66-B5A5-442E-AC70-E8D03E780792}"/>
                </a:ext>
              </a:extLst>
            </p:cNvPr>
            <p:cNvSpPr>
              <a:spLocks noChangeShapeType="1"/>
            </p:cNvSpPr>
            <p:nvPr/>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8">
              <a:extLst>
                <a:ext uri="{FF2B5EF4-FFF2-40B4-BE49-F238E27FC236}">
                  <a16:creationId xmlns:a16="http://schemas.microsoft.com/office/drawing/2014/main" id="{270F82A9-F354-421A-BF6D-7444E4EA5715}"/>
                </a:ext>
              </a:extLst>
            </p:cNvPr>
            <p:cNvSpPr>
              <a:spLocks noChangeShapeType="1"/>
            </p:cNvSpPr>
            <p:nvPr/>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9">
              <a:extLst>
                <a:ext uri="{FF2B5EF4-FFF2-40B4-BE49-F238E27FC236}">
                  <a16:creationId xmlns:a16="http://schemas.microsoft.com/office/drawing/2014/main" id="{3DD6CB4D-8D03-42A1-9A21-FEBD8730C328}"/>
                </a:ext>
              </a:extLst>
            </p:cNvPr>
            <p:cNvSpPr>
              <a:spLocks noChangeShapeType="1"/>
            </p:cNvSpPr>
            <p:nvPr/>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0">
              <a:extLst>
                <a:ext uri="{FF2B5EF4-FFF2-40B4-BE49-F238E27FC236}">
                  <a16:creationId xmlns:a16="http://schemas.microsoft.com/office/drawing/2014/main" id="{221C8BAB-5B3D-4E2B-9E38-1E6E13C575DF}"/>
                </a:ext>
              </a:extLst>
            </p:cNvPr>
            <p:cNvSpPr>
              <a:spLocks noChangeShapeType="1"/>
            </p:cNvSpPr>
            <p:nvPr/>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1">
              <a:extLst>
                <a:ext uri="{FF2B5EF4-FFF2-40B4-BE49-F238E27FC236}">
                  <a16:creationId xmlns:a16="http://schemas.microsoft.com/office/drawing/2014/main" id="{AE2F6DFB-35EF-44DC-B9A8-12F2023EA81F}"/>
                </a:ext>
              </a:extLst>
            </p:cNvPr>
            <p:cNvSpPr>
              <a:spLocks noChangeShapeType="1"/>
            </p:cNvSpPr>
            <p:nvPr/>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2">
              <a:extLst>
                <a:ext uri="{FF2B5EF4-FFF2-40B4-BE49-F238E27FC236}">
                  <a16:creationId xmlns:a16="http://schemas.microsoft.com/office/drawing/2014/main" id="{5CCCBB8A-9E67-433B-8C4A-94D5563419DD}"/>
                </a:ext>
              </a:extLst>
            </p:cNvPr>
            <p:cNvSpPr>
              <a:spLocks noChangeShapeType="1"/>
            </p:cNvSpPr>
            <p:nvPr/>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3">
              <a:extLst>
                <a:ext uri="{FF2B5EF4-FFF2-40B4-BE49-F238E27FC236}">
                  <a16:creationId xmlns:a16="http://schemas.microsoft.com/office/drawing/2014/main" id="{D4F3B4EF-BA86-4ECA-ADB8-372776DC8FC9}"/>
                </a:ext>
              </a:extLst>
            </p:cNvPr>
            <p:cNvSpPr>
              <a:spLocks noChangeShapeType="1"/>
            </p:cNvSpPr>
            <p:nvPr/>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4">
              <a:extLst>
                <a:ext uri="{FF2B5EF4-FFF2-40B4-BE49-F238E27FC236}">
                  <a16:creationId xmlns:a16="http://schemas.microsoft.com/office/drawing/2014/main" id="{53C079E9-0723-427B-ADD7-0FBB1F8DB285}"/>
                </a:ext>
              </a:extLst>
            </p:cNvPr>
            <p:cNvSpPr>
              <a:spLocks noChangeShapeType="1"/>
            </p:cNvSpPr>
            <p:nvPr/>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5">
              <a:extLst>
                <a:ext uri="{FF2B5EF4-FFF2-40B4-BE49-F238E27FC236}">
                  <a16:creationId xmlns:a16="http://schemas.microsoft.com/office/drawing/2014/main" id="{24A6A2D7-A1C6-447D-8D0E-50FFDBCFEA7D}"/>
                </a:ext>
              </a:extLst>
            </p:cNvPr>
            <p:cNvSpPr>
              <a:spLocks noChangeShapeType="1"/>
            </p:cNvSpPr>
            <p:nvPr/>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6">
              <a:extLst>
                <a:ext uri="{FF2B5EF4-FFF2-40B4-BE49-F238E27FC236}">
                  <a16:creationId xmlns:a16="http://schemas.microsoft.com/office/drawing/2014/main" id="{6197B60B-1A4C-4115-B17F-EA298CA0080F}"/>
                </a:ext>
              </a:extLst>
            </p:cNvPr>
            <p:cNvSpPr>
              <a:spLocks noChangeShapeType="1"/>
            </p:cNvSpPr>
            <p:nvPr/>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7">
              <a:extLst>
                <a:ext uri="{FF2B5EF4-FFF2-40B4-BE49-F238E27FC236}">
                  <a16:creationId xmlns:a16="http://schemas.microsoft.com/office/drawing/2014/main" id="{8AA49400-D52F-4BF2-8307-D4BE36A585D2}"/>
                </a:ext>
              </a:extLst>
            </p:cNvPr>
            <p:cNvSpPr>
              <a:spLocks noChangeShapeType="1"/>
            </p:cNvSpPr>
            <p:nvPr/>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8">
              <a:extLst>
                <a:ext uri="{FF2B5EF4-FFF2-40B4-BE49-F238E27FC236}">
                  <a16:creationId xmlns:a16="http://schemas.microsoft.com/office/drawing/2014/main" id="{EC197494-059F-46D9-8B15-2978CD44704E}"/>
                </a:ext>
              </a:extLst>
            </p:cNvPr>
            <p:cNvSpPr>
              <a:spLocks noChangeShapeType="1"/>
            </p:cNvSpPr>
            <p:nvPr/>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9">
              <a:extLst>
                <a:ext uri="{FF2B5EF4-FFF2-40B4-BE49-F238E27FC236}">
                  <a16:creationId xmlns:a16="http://schemas.microsoft.com/office/drawing/2014/main" id="{E0C025DD-1309-4EB9-944A-D89B8C9E4615}"/>
                </a:ext>
              </a:extLst>
            </p:cNvPr>
            <p:cNvSpPr>
              <a:spLocks noChangeShapeType="1"/>
            </p:cNvSpPr>
            <p:nvPr/>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30">
              <a:extLst>
                <a:ext uri="{FF2B5EF4-FFF2-40B4-BE49-F238E27FC236}">
                  <a16:creationId xmlns:a16="http://schemas.microsoft.com/office/drawing/2014/main" id="{921574D9-E921-4415-92BF-654F95289655}"/>
                </a:ext>
              </a:extLst>
            </p:cNvPr>
            <p:cNvSpPr>
              <a:spLocks noChangeShapeType="1"/>
            </p:cNvSpPr>
            <p:nvPr/>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1">
              <a:extLst>
                <a:ext uri="{FF2B5EF4-FFF2-40B4-BE49-F238E27FC236}">
                  <a16:creationId xmlns:a16="http://schemas.microsoft.com/office/drawing/2014/main" id="{8600C578-5811-48FE-897B-8ED7215F632F}"/>
                </a:ext>
              </a:extLst>
            </p:cNvPr>
            <p:cNvSpPr>
              <a:spLocks noChangeShapeType="1"/>
            </p:cNvSpPr>
            <p:nvPr/>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32">
              <a:extLst>
                <a:ext uri="{FF2B5EF4-FFF2-40B4-BE49-F238E27FC236}">
                  <a16:creationId xmlns:a16="http://schemas.microsoft.com/office/drawing/2014/main" id="{3095700F-BD6C-40E8-AE7A-B42ED87C552F}"/>
                </a:ext>
              </a:extLst>
            </p:cNvPr>
            <p:cNvSpPr>
              <a:spLocks noChangeShapeType="1"/>
            </p:cNvSpPr>
            <p:nvPr/>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3">
              <a:extLst>
                <a:ext uri="{FF2B5EF4-FFF2-40B4-BE49-F238E27FC236}">
                  <a16:creationId xmlns:a16="http://schemas.microsoft.com/office/drawing/2014/main" id="{29DC25E3-F9A2-471F-98D5-488C8FBC4F21}"/>
                </a:ext>
              </a:extLst>
            </p:cNvPr>
            <p:cNvSpPr>
              <a:spLocks noChangeShapeType="1"/>
            </p:cNvSpPr>
            <p:nvPr/>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4">
              <a:extLst>
                <a:ext uri="{FF2B5EF4-FFF2-40B4-BE49-F238E27FC236}">
                  <a16:creationId xmlns:a16="http://schemas.microsoft.com/office/drawing/2014/main" id="{A1163B60-B6EA-4D2A-9F39-65307B9B6D47}"/>
                </a:ext>
              </a:extLst>
            </p:cNvPr>
            <p:cNvSpPr>
              <a:spLocks noChangeShapeType="1"/>
            </p:cNvSpPr>
            <p:nvPr/>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5">
              <a:extLst>
                <a:ext uri="{FF2B5EF4-FFF2-40B4-BE49-F238E27FC236}">
                  <a16:creationId xmlns:a16="http://schemas.microsoft.com/office/drawing/2014/main" id="{6799A544-864B-46D2-B0B0-4EA52C390919}"/>
                </a:ext>
              </a:extLst>
            </p:cNvPr>
            <p:cNvSpPr>
              <a:spLocks noChangeShapeType="1"/>
            </p:cNvSpPr>
            <p:nvPr/>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6">
              <a:extLst>
                <a:ext uri="{FF2B5EF4-FFF2-40B4-BE49-F238E27FC236}">
                  <a16:creationId xmlns:a16="http://schemas.microsoft.com/office/drawing/2014/main" id="{64DC77AF-1941-4D41-8788-B6202F98BBA0}"/>
                </a:ext>
              </a:extLst>
            </p:cNvPr>
            <p:cNvSpPr>
              <a:spLocks noChangeShapeType="1"/>
            </p:cNvSpPr>
            <p:nvPr/>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7">
              <a:extLst>
                <a:ext uri="{FF2B5EF4-FFF2-40B4-BE49-F238E27FC236}">
                  <a16:creationId xmlns:a16="http://schemas.microsoft.com/office/drawing/2014/main" id="{D4D81EDF-A6C4-4920-B3DC-2ECEFCEEF8FC}"/>
                </a:ext>
              </a:extLst>
            </p:cNvPr>
            <p:cNvSpPr>
              <a:spLocks noChangeShapeType="1"/>
            </p:cNvSpPr>
            <p:nvPr/>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8">
              <a:extLst>
                <a:ext uri="{FF2B5EF4-FFF2-40B4-BE49-F238E27FC236}">
                  <a16:creationId xmlns:a16="http://schemas.microsoft.com/office/drawing/2014/main" id="{364C43F5-9D29-4FFC-A276-814D75E271AB}"/>
                </a:ext>
              </a:extLst>
            </p:cNvPr>
            <p:cNvSpPr>
              <a:spLocks noChangeShapeType="1"/>
            </p:cNvSpPr>
            <p:nvPr/>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9">
              <a:extLst>
                <a:ext uri="{FF2B5EF4-FFF2-40B4-BE49-F238E27FC236}">
                  <a16:creationId xmlns:a16="http://schemas.microsoft.com/office/drawing/2014/main" id="{9D63C9BA-C1F9-4B0D-8538-3FFAF207ECDE}"/>
                </a:ext>
              </a:extLst>
            </p:cNvPr>
            <p:cNvSpPr>
              <a:spLocks noChangeShapeType="1"/>
            </p:cNvSpPr>
            <p:nvPr/>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40">
              <a:extLst>
                <a:ext uri="{FF2B5EF4-FFF2-40B4-BE49-F238E27FC236}">
                  <a16:creationId xmlns:a16="http://schemas.microsoft.com/office/drawing/2014/main" id="{6CFB0157-AA4C-429E-85FD-91D8FA6E99BC}"/>
                </a:ext>
              </a:extLst>
            </p:cNvPr>
            <p:cNvSpPr>
              <a:spLocks noChangeShapeType="1"/>
            </p:cNvSpPr>
            <p:nvPr/>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41">
              <a:extLst>
                <a:ext uri="{FF2B5EF4-FFF2-40B4-BE49-F238E27FC236}">
                  <a16:creationId xmlns:a16="http://schemas.microsoft.com/office/drawing/2014/main" id="{D1940EFC-F4C8-413A-B70E-B5427AFF4B63}"/>
                </a:ext>
              </a:extLst>
            </p:cNvPr>
            <p:cNvSpPr>
              <a:spLocks noChangeShapeType="1"/>
            </p:cNvSpPr>
            <p:nvPr/>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2">
              <a:extLst>
                <a:ext uri="{FF2B5EF4-FFF2-40B4-BE49-F238E27FC236}">
                  <a16:creationId xmlns:a16="http://schemas.microsoft.com/office/drawing/2014/main" id="{80B73034-93AE-470D-9D10-5C12ECF74A2B}"/>
                </a:ext>
              </a:extLst>
            </p:cNvPr>
            <p:cNvSpPr>
              <a:spLocks noChangeShapeType="1"/>
            </p:cNvSpPr>
            <p:nvPr/>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3">
              <a:extLst>
                <a:ext uri="{FF2B5EF4-FFF2-40B4-BE49-F238E27FC236}">
                  <a16:creationId xmlns:a16="http://schemas.microsoft.com/office/drawing/2014/main" id="{9A26BFC9-D6BC-4EDB-9835-681890DD9143}"/>
                </a:ext>
              </a:extLst>
            </p:cNvPr>
            <p:cNvSpPr>
              <a:spLocks noChangeShapeType="1"/>
            </p:cNvSpPr>
            <p:nvPr/>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4">
              <a:extLst>
                <a:ext uri="{FF2B5EF4-FFF2-40B4-BE49-F238E27FC236}">
                  <a16:creationId xmlns:a16="http://schemas.microsoft.com/office/drawing/2014/main" id="{0CFFBA4A-D0D7-4C50-A646-60F9758B2594}"/>
                </a:ext>
              </a:extLst>
            </p:cNvPr>
            <p:cNvSpPr>
              <a:spLocks noChangeShapeType="1"/>
            </p:cNvSpPr>
            <p:nvPr/>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5">
              <a:extLst>
                <a:ext uri="{FF2B5EF4-FFF2-40B4-BE49-F238E27FC236}">
                  <a16:creationId xmlns:a16="http://schemas.microsoft.com/office/drawing/2014/main" id="{D3576D09-F8E9-4B51-9D07-D40FED4F0AA8}"/>
                </a:ext>
              </a:extLst>
            </p:cNvPr>
            <p:cNvSpPr>
              <a:spLocks noChangeShapeType="1"/>
            </p:cNvSpPr>
            <p:nvPr/>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6">
              <a:extLst>
                <a:ext uri="{FF2B5EF4-FFF2-40B4-BE49-F238E27FC236}">
                  <a16:creationId xmlns:a16="http://schemas.microsoft.com/office/drawing/2014/main" id="{636D77A6-228B-4D04-BC57-2C80EFF26564}"/>
                </a:ext>
              </a:extLst>
            </p:cNvPr>
            <p:cNvSpPr>
              <a:spLocks noChangeShapeType="1"/>
            </p:cNvSpPr>
            <p:nvPr/>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47">
              <a:extLst>
                <a:ext uri="{FF2B5EF4-FFF2-40B4-BE49-F238E27FC236}">
                  <a16:creationId xmlns:a16="http://schemas.microsoft.com/office/drawing/2014/main" id="{3FFCF799-D99D-442F-835F-B103FA02E5E9}"/>
                </a:ext>
              </a:extLst>
            </p:cNvPr>
            <p:cNvSpPr>
              <a:spLocks noChangeShapeType="1"/>
            </p:cNvSpPr>
            <p:nvPr/>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8">
              <a:extLst>
                <a:ext uri="{FF2B5EF4-FFF2-40B4-BE49-F238E27FC236}">
                  <a16:creationId xmlns:a16="http://schemas.microsoft.com/office/drawing/2014/main" id="{CB4642CE-A1B8-4972-B7BA-942DE554DFFD}"/>
                </a:ext>
              </a:extLst>
            </p:cNvPr>
            <p:cNvSpPr>
              <a:spLocks noChangeShapeType="1"/>
            </p:cNvSpPr>
            <p:nvPr/>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9">
              <a:extLst>
                <a:ext uri="{FF2B5EF4-FFF2-40B4-BE49-F238E27FC236}">
                  <a16:creationId xmlns:a16="http://schemas.microsoft.com/office/drawing/2014/main" id="{D33874F0-FBD0-4C70-B524-D41E66E34A1F}"/>
                </a:ext>
              </a:extLst>
            </p:cNvPr>
            <p:cNvSpPr>
              <a:spLocks noChangeShapeType="1"/>
            </p:cNvSpPr>
            <p:nvPr/>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50">
              <a:extLst>
                <a:ext uri="{FF2B5EF4-FFF2-40B4-BE49-F238E27FC236}">
                  <a16:creationId xmlns:a16="http://schemas.microsoft.com/office/drawing/2014/main" id="{4F7A670F-E68B-44B2-99EE-8F1ADEB48CA8}"/>
                </a:ext>
              </a:extLst>
            </p:cNvPr>
            <p:cNvSpPr>
              <a:spLocks noChangeShapeType="1"/>
            </p:cNvSpPr>
            <p:nvPr/>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51">
              <a:extLst>
                <a:ext uri="{FF2B5EF4-FFF2-40B4-BE49-F238E27FC236}">
                  <a16:creationId xmlns:a16="http://schemas.microsoft.com/office/drawing/2014/main" id="{B5746F2B-890A-4FDF-B60F-6CA905883719}"/>
                </a:ext>
              </a:extLst>
            </p:cNvPr>
            <p:cNvSpPr>
              <a:spLocks noChangeShapeType="1"/>
            </p:cNvSpPr>
            <p:nvPr/>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52">
              <a:extLst>
                <a:ext uri="{FF2B5EF4-FFF2-40B4-BE49-F238E27FC236}">
                  <a16:creationId xmlns:a16="http://schemas.microsoft.com/office/drawing/2014/main" id="{92E4BFCA-DA11-4CDC-BBC8-37E212577136}"/>
                </a:ext>
              </a:extLst>
            </p:cNvPr>
            <p:cNvSpPr>
              <a:spLocks noChangeShapeType="1"/>
            </p:cNvSpPr>
            <p:nvPr/>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53">
              <a:extLst>
                <a:ext uri="{FF2B5EF4-FFF2-40B4-BE49-F238E27FC236}">
                  <a16:creationId xmlns:a16="http://schemas.microsoft.com/office/drawing/2014/main" id="{0EF7C579-9B7F-4FBF-8BE9-B1FE3A867937}"/>
                </a:ext>
              </a:extLst>
            </p:cNvPr>
            <p:cNvSpPr>
              <a:spLocks noChangeShapeType="1"/>
            </p:cNvSpPr>
            <p:nvPr/>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54">
              <a:extLst>
                <a:ext uri="{FF2B5EF4-FFF2-40B4-BE49-F238E27FC236}">
                  <a16:creationId xmlns:a16="http://schemas.microsoft.com/office/drawing/2014/main" id="{94C7DB4B-64FE-4E11-A351-217B207F3B15}"/>
                </a:ext>
              </a:extLst>
            </p:cNvPr>
            <p:cNvSpPr>
              <a:spLocks noChangeShapeType="1"/>
            </p:cNvSpPr>
            <p:nvPr/>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55">
              <a:extLst>
                <a:ext uri="{FF2B5EF4-FFF2-40B4-BE49-F238E27FC236}">
                  <a16:creationId xmlns:a16="http://schemas.microsoft.com/office/drawing/2014/main" id="{519954EC-A21B-4CF6-8705-FC695FE4AD69}"/>
                </a:ext>
              </a:extLst>
            </p:cNvPr>
            <p:cNvSpPr>
              <a:spLocks noChangeShapeType="1"/>
            </p:cNvSpPr>
            <p:nvPr/>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56">
              <a:extLst>
                <a:ext uri="{FF2B5EF4-FFF2-40B4-BE49-F238E27FC236}">
                  <a16:creationId xmlns:a16="http://schemas.microsoft.com/office/drawing/2014/main" id="{0D6D717F-8329-4674-AA5E-4E54D1B4FCE6}"/>
                </a:ext>
              </a:extLst>
            </p:cNvPr>
            <p:cNvSpPr>
              <a:spLocks noChangeShapeType="1"/>
            </p:cNvSpPr>
            <p:nvPr/>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57">
              <a:extLst>
                <a:ext uri="{FF2B5EF4-FFF2-40B4-BE49-F238E27FC236}">
                  <a16:creationId xmlns:a16="http://schemas.microsoft.com/office/drawing/2014/main" id="{CC0B0F5E-1A74-4201-A358-265E36D06EA3}"/>
                </a:ext>
              </a:extLst>
            </p:cNvPr>
            <p:cNvSpPr>
              <a:spLocks noChangeShapeType="1"/>
            </p:cNvSpPr>
            <p:nvPr/>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58">
              <a:extLst>
                <a:ext uri="{FF2B5EF4-FFF2-40B4-BE49-F238E27FC236}">
                  <a16:creationId xmlns:a16="http://schemas.microsoft.com/office/drawing/2014/main" id="{53FA374E-F273-4B11-97DB-734A1ACA07DC}"/>
                </a:ext>
              </a:extLst>
            </p:cNvPr>
            <p:cNvSpPr>
              <a:spLocks noChangeShapeType="1"/>
            </p:cNvSpPr>
            <p:nvPr/>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59">
              <a:extLst>
                <a:ext uri="{FF2B5EF4-FFF2-40B4-BE49-F238E27FC236}">
                  <a16:creationId xmlns:a16="http://schemas.microsoft.com/office/drawing/2014/main" id="{EF1CE7D2-CE8C-4BCB-80F1-6E26E98C28D3}"/>
                </a:ext>
              </a:extLst>
            </p:cNvPr>
            <p:cNvSpPr>
              <a:spLocks noChangeShapeType="1"/>
            </p:cNvSpPr>
            <p:nvPr/>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60">
              <a:extLst>
                <a:ext uri="{FF2B5EF4-FFF2-40B4-BE49-F238E27FC236}">
                  <a16:creationId xmlns:a16="http://schemas.microsoft.com/office/drawing/2014/main" id="{B69886EC-064C-4781-9300-E998F97341E3}"/>
                </a:ext>
              </a:extLst>
            </p:cNvPr>
            <p:cNvSpPr>
              <a:spLocks noChangeShapeType="1"/>
            </p:cNvSpPr>
            <p:nvPr/>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61">
              <a:extLst>
                <a:ext uri="{FF2B5EF4-FFF2-40B4-BE49-F238E27FC236}">
                  <a16:creationId xmlns:a16="http://schemas.microsoft.com/office/drawing/2014/main" id="{0B863F24-7318-489C-AE8B-D177061D7AB9}"/>
                </a:ext>
              </a:extLst>
            </p:cNvPr>
            <p:cNvSpPr>
              <a:spLocks noChangeShapeType="1"/>
            </p:cNvSpPr>
            <p:nvPr/>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62">
              <a:extLst>
                <a:ext uri="{FF2B5EF4-FFF2-40B4-BE49-F238E27FC236}">
                  <a16:creationId xmlns:a16="http://schemas.microsoft.com/office/drawing/2014/main" id="{31466FAB-ACD8-4B77-9A14-5B39BA23EDB7}"/>
                </a:ext>
              </a:extLst>
            </p:cNvPr>
            <p:cNvSpPr>
              <a:spLocks noChangeShapeType="1"/>
            </p:cNvSpPr>
            <p:nvPr/>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63">
              <a:extLst>
                <a:ext uri="{FF2B5EF4-FFF2-40B4-BE49-F238E27FC236}">
                  <a16:creationId xmlns:a16="http://schemas.microsoft.com/office/drawing/2014/main" id="{2DDA1023-8FE2-42AF-B21B-CA7D86F536A1}"/>
                </a:ext>
              </a:extLst>
            </p:cNvPr>
            <p:cNvSpPr>
              <a:spLocks noChangeShapeType="1"/>
            </p:cNvSpPr>
            <p:nvPr/>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64">
              <a:extLst>
                <a:ext uri="{FF2B5EF4-FFF2-40B4-BE49-F238E27FC236}">
                  <a16:creationId xmlns:a16="http://schemas.microsoft.com/office/drawing/2014/main" id="{2DA914F2-4F24-47DC-8873-57A1B700CD31}"/>
                </a:ext>
              </a:extLst>
            </p:cNvPr>
            <p:cNvSpPr>
              <a:spLocks noChangeShapeType="1"/>
            </p:cNvSpPr>
            <p:nvPr/>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65">
              <a:extLst>
                <a:ext uri="{FF2B5EF4-FFF2-40B4-BE49-F238E27FC236}">
                  <a16:creationId xmlns:a16="http://schemas.microsoft.com/office/drawing/2014/main" id="{0D04A2DC-8881-443C-A7AB-642984B639A8}"/>
                </a:ext>
              </a:extLst>
            </p:cNvPr>
            <p:cNvSpPr>
              <a:spLocks noChangeShapeType="1"/>
            </p:cNvSpPr>
            <p:nvPr/>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66">
              <a:extLst>
                <a:ext uri="{FF2B5EF4-FFF2-40B4-BE49-F238E27FC236}">
                  <a16:creationId xmlns:a16="http://schemas.microsoft.com/office/drawing/2014/main" id="{CAEA62FD-6CB9-4C2B-9BA8-47613D8AC80F}"/>
                </a:ext>
              </a:extLst>
            </p:cNvPr>
            <p:cNvSpPr>
              <a:spLocks noChangeShapeType="1"/>
            </p:cNvSpPr>
            <p:nvPr/>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67">
              <a:extLst>
                <a:ext uri="{FF2B5EF4-FFF2-40B4-BE49-F238E27FC236}">
                  <a16:creationId xmlns:a16="http://schemas.microsoft.com/office/drawing/2014/main" id="{DEBA1394-7CA2-4FA7-924F-298E57E51412}"/>
                </a:ext>
              </a:extLst>
            </p:cNvPr>
            <p:cNvSpPr>
              <a:spLocks noChangeShapeType="1"/>
            </p:cNvSpPr>
            <p:nvPr/>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68">
              <a:extLst>
                <a:ext uri="{FF2B5EF4-FFF2-40B4-BE49-F238E27FC236}">
                  <a16:creationId xmlns:a16="http://schemas.microsoft.com/office/drawing/2014/main" id="{DB46F9A8-E681-4681-9671-D954DE82C5D4}"/>
                </a:ext>
              </a:extLst>
            </p:cNvPr>
            <p:cNvSpPr>
              <a:spLocks noChangeShapeType="1"/>
            </p:cNvSpPr>
            <p:nvPr/>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69">
              <a:extLst>
                <a:ext uri="{FF2B5EF4-FFF2-40B4-BE49-F238E27FC236}">
                  <a16:creationId xmlns:a16="http://schemas.microsoft.com/office/drawing/2014/main" id="{02725E40-9C22-4B27-924E-DB7A36963DCF}"/>
                </a:ext>
              </a:extLst>
            </p:cNvPr>
            <p:cNvSpPr>
              <a:spLocks noChangeShapeType="1"/>
            </p:cNvSpPr>
            <p:nvPr/>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70">
              <a:extLst>
                <a:ext uri="{FF2B5EF4-FFF2-40B4-BE49-F238E27FC236}">
                  <a16:creationId xmlns:a16="http://schemas.microsoft.com/office/drawing/2014/main" id="{DC90B3EA-7887-4247-B2D2-5ADD33D79A7B}"/>
                </a:ext>
              </a:extLst>
            </p:cNvPr>
            <p:cNvSpPr>
              <a:spLocks noChangeShapeType="1"/>
            </p:cNvSpPr>
            <p:nvPr/>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71">
              <a:extLst>
                <a:ext uri="{FF2B5EF4-FFF2-40B4-BE49-F238E27FC236}">
                  <a16:creationId xmlns:a16="http://schemas.microsoft.com/office/drawing/2014/main" id="{260BA16A-8515-42DE-9648-45A90397EF04}"/>
                </a:ext>
              </a:extLst>
            </p:cNvPr>
            <p:cNvSpPr>
              <a:spLocks noChangeShapeType="1"/>
            </p:cNvSpPr>
            <p:nvPr/>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72">
              <a:extLst>
                <a:ext uri="{FF2B5EF4-FFF2-40B4-BE49-F238E27FC236}">
                  <a16:creationId xmlns:a16="http://schemas.microsoft.com/office/drawing/2014/main" id="{60D43198-FA3A-46D9-9C46-4B84DDFDD24B}"/>
                </a:ext>
              </a:extLst>
            </p:cNvPr>
            <p:cNvSpPr>
              <a:spLocks noChangeShapeType="1"/>
            </p:cNvSpPr>
            <p:nvPr/>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73">
              <a:extLst>
                <a:ext uri="{FF2B5EF4-FFF2-40B4-BE49-F238E27FC236}">
                  <a16:creationId xmlns:a16="http://schemas.microsoft.com/office/drawing/2014/main" id="{9B83BACB-153F-42E5-BD3E-45B72993BCB5}"/>
                </a:ext>
              </a:extLst>
            </p:cNvPr>
            <p:cNvSpPr>
              <a:spLocks noChangeShapeType="1"/>
            </p:cNvSpPr>
            <p:nvPr/>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74">
              <a:extLst>
                <a:ext uri="{FF2B5EF4-FFF2-40B4-BE49-F238E27FC236}">
                  <a16:creationId xmlns:a16="http://schemas.microsoft.com/office/drawing/2014/main" id="{C7E2EC0D-0880-4B15-BF6C-9F94B5691B8A}"/>
                </a:ext>
              </a:extLst>
            </p:cNvPr>
            <p:cNvSpPr>
              <a:spLocks noChangeShapeType="1"/>
            </p:cNvSpPr>
            <p:nvPr/>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75">
              <a:extLst>
                <a:ext uri="{FF2B5EF4-FFF2-40B4-BE49-F238E27FC236}">
                  <a16:creationId xmlns:a16="http://schemas.microsoft.com/office/drawing/2014/main" id="{3A4D9B44-E071-46C8-8BD2-BC5449BAE329}"/>
                </a:ext>
              </a:extLst>
            </p:cNvPr>
            <p:cNvSpPr>
              <a:spLocks noChangeShapeType="1"/>
            </p:cNvSpPr>
            <p:nvPr/>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76">
              <a:extLst>
                <a:ext uri="{FF2B5EF4-FFF2-40B4-BE49-F238E27FC236}">
                  <a16:creationId xmlns:a16="http://schemas.microsoft.com/office/drawing/2014/main" id="{EA4E970C-4B9E-4CD3-827C-6CB3520E1C05}"/>
                </a:ext>
              </a:extLst>
            </p:cNvPr>
            <p:cNvSpPr>
              <a:spLocks noChangeShapeType="1"/>
            </p:cNvSpPr>
            <p:nvPr/>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77">
              <a:extLst>
                <a:ext uri="{FF2B5EF4-FFF2-40B4-BE49-F238E27FC236}">
                  <a16:creationId xmlns:a16="http://schemas.microsoft.com/office/drawing/2014/main" id="{996FA1D8-9374-4814-B854-44CEA194580D}"/>
                </a:ext>
              </a:extLst>
            </p:cNvPr>
            <p:cNvSpPr>
              <a:spLocks noChangeShapeType="1"/>
            </p:cNvSpPr>
            <p:nvPr/>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78">
              <a:extLst>
                <a:ext uri="{FF2B5EF4-FFF2-40B4-BE49-F238E27FC236}">
                  <a16:creationId xmlns:a16="http://schemas.microsoft.com/office/drawing/2014/main" id="{40E17BA6-A81B-4534-93FC-3D1CAB25DC1A}"/>
                </a:ext>
              </a:extLst>
            </p:cNvPr>
            <p:cNvSpPr>
              <a:spLocks noChangeShapeType="1"/>
            </p:cNvSpPr>
            <p:nvPr/>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9">
              <a:extLst>
                <a:ext uri="{FF2B5EF4-FFF2-40B4-BE49-F238E27FC236}">
                  <a16:creationId xmlns:a16="http://schemas.microsoft.com/office/drawing/2014/main" id="{4C5D2225-23CB-4535-8E2D-BBAE0720195C}"/>
                </a:ext>
              </a:extLst>
            </p:cNvPr>
            <p:cNvSpPr>
              <a:spLocks noChangeShapeType="1"/>
            </p:cNvSpPr>
            <p:nvPr/>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80">
              <a:extLst>
                <a:ext uri="{FF2B5EF4-FFF2-40B4-BE49-F238E27FC236}">
                  <a16:creationId xmlns:a16="http://schemas.microsoft.com/office/drawing/2014/main" id="{59D11B12-2451-4675-857B-0EB2997A4498}"/>
                </a:ext>
              </a:extLst>
            </p:cNvPr>
            <p:cNvSpPr>
              <a:spLocks noChangeShapeType="1"/>
            </p:cNvSpPr>
            <p:nvPr/>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81">
              <a:extLst>
                <a:ext uri="{FF2B5EF4-FFF2-40B4-BE49-F238E27FC236}">
                  <a16:creationId xmlns:a16="http://schemas.microsoft.com/office/drawing/2014/main" id="{31E33374-44AC-4D85-89D7-C95C624A2B10}"/>
                </a:ext>
              </a:extLst>
            </p:cNvPr>
            <p:cNvSpPr>
              <a:spLocks noChangeShapeType="1"/>
            </p:cNvSpPr>
            <p:nvPr/>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82">
              <a:extLst>
                <a:ext uri="{FF2B5EF4-FFF2-40B4-BE49-F238E27FC236}">
                  <a16:creationId xmlns:a16="http://schemas.microsoft.com/office/drawing/2014/main" id="{2E7F5CDD-C03B-4E1F-A9C5-C61CC6C05280}"/>
                </a:ext>
              </a:extLst>
            </p:cNvPr>
            <p:cNvSpPr>
              <a:spLocks noChangeShapeType="1"/>
            </p:cNvSpPr>
            <p:nvPr/>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83">
              <a:extLst>
                <a:ext uri="{FF2B5EF4-FFF2-40B4-BE49-F238E27FC236}">
                  <a16:creationId xmlns:a16="http://schemas.microsoft.com/office/drawing/2014/main" id="{C4D65F28-8FFF-446B-9B52-995F34733398}"/>
                </a:ext>
              </a:extLst>
            </p:cNvPr>
            <p:cNvSpPr>
              <a:spLocks noChangeShapeType="1"/>
            </p:cNvSpPr>
            <p:nvPr/>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84">
              <a:extLst>
                <a:ext uri="{FF2B5EF4-FFF2-40B4-BE49-F238E27FC236}">
                  <a16:creationId xmlns:a16="http://schemas.microsoft.com/office/drawing/2014/main" id="{A7D7E96D-4782-42E2-A088-558B1DF2669D}"/>
                </a:ext>
              </a:extLst>
            </p:cNvPr>
            <p:cNvSpPr>
              <a:spLocks noChangeShapeType="1"/>
            </p:cNvSpPr>
            <p:nvPr/>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85">
              <a:extLst>
                <a:ext uri="{FF2B5EF4-FFF2-40B4-BE49-F238E27FC236}">
                  <a16:creationId xmlns:a16="http://schemas.microsoft.com/office/drawing/2014/main" id="{62D6596D-AFDD-425B-98D2-A68374CB4706}"/>
                </a:ext>
              </a:extLst>
            </p:cNvPr>
            <p:cNvSpPr>
              <a:spLocks noChangeShapeType="1"/>
            </p:cNvSpPr>
            <p:nvPr/>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86">
              <a:extLst>
                <a:ext uri="{FF2B5EF4-FFF2-40B4-BE49-F238E27FC236}">
                  <a16:creationId xmlns:a16="http://schemas.microsoft.com/office/drawing/2014/main" id="{9FF1DA01-5865-4AA3-8756-D05027D03781}"/>
                </a:ext>
              </a:extLst>
            </p:cNvPr>
            <p:cNvSpPr>
              <a:spLocks noChangeShapeType="1"/>
            </p:cNvSpPr>
            <p:nvPr/>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87">
              <a:extLst>
                <a:ext uri="{FF2B5EF4-FFF2-40B4-BE49-F238E27FC236}">
                  <a16:creationId xmlns:a16="http://schemas.microsoft.com/office/drawing/2014/main" id="{32BA3D65-3B04-480D-B58D-3D98A2752E83}"/>
                </a:ext>
              </a:extLst>
            </p:cNvPr>
            <p:cNvSpPr>
              <a:spLocks noChangeShapeType="1"/>
            </p:cNvSpPr>
            <p:nvPr/>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88">
              <a:extLst>
                <a:ext uri="{FF2B5EF4-FFF2-40B4-BE49-F238E27FC236}">
                  <a16:creationId xmlns:a16="http://schemas.microsoft.com/office/drawing/2014/main" id="{7AC9812C-801B-461B-B7FE-CCB507EF55BA}"/>
                </a:ext>
              </a:extLst>
            </p:cNvPr>
            <p:cNvSpPr>
              <a:spLocks noChangeShapeType="1"/>
            </p:cNvSpPr>
            <p:nvPr/>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89">
              <a:extLst>
                <a:ext uri="{FF2B5EF4-FFF2-40B4-BE49-F238E27FC236}">
                  <a16:creationId xmlns:a16="http://schemas.microsoft.com/office/drawing/2014/main" id="{2C791EF3-B0CA-4A38-A7E5-1B790F5EB4BF}"/>
                </a:ext>
              </a:extLst>
            </p:cNvPr>
            <p:cNvSpPr>
              <a:spLocks noChangeShapeType="1"/>
            </p:cNvSpPr>
            <p:nvPr/>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90">
              <a:extLst>
                <a:ext uri="{FF2B5EF4-FFF2-40B4-BE49-F238E27FC236}">
                  <a16:creationId xmlns:a16="http://schemas.microsoft.com/office/drawing/2014/main" id="{A9D68428-9DD3-4E9B-8CCE-4F41BA9600C8}"/>
                </a:ext>
              </a:extLst>
            </p:cNvPr>
            <p:cNvSpPr>
              <a:spLocks noChangeShapeType="1"/>
            </p:cNvSpPr>
            <p:nvPr/>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91">
              <a:extLst>
                <a:ext uri="{FF2B5EF4-FFF2-40B4-BE49-F238E27FC236}">
                  <a16:creationId xmlns:a16="http://schemas.microsoft.com/office/drawing/2014/main" id="{7A1CEFAD-B731-4382-A3EE-CE5DB20E9DED}"/>
                </a:ext>
              </a:extLst>
            </p:cNvPr>
            <p:cNvSpPr>
              <a:spLocks noChangeShapeType="1"/>
            </p:cNvSpPr>
            <p:nvPr/>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92">
              <a:extLst>
                <a:ext uri="{FF2B5EF4-FFF2-40B4-BE49-F238E27FC236}">
                  <a16:creationId xmlns:a16="http://schemas.microsoft.com/office/drawing/2014/main" id="{060181B1-2598-4E1A-B514-4BC3A03C69DC}"/>
                </a:ext>
              </a:extLst>
            </p:cNvPr>
            <p:cNvSpPr>
              <a:spLocks noChangeShapeType="1"/>
            </p:cNvSpPr>
            <p:nvPr/>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93">
              <a:extLst>
                <a:ext uri="{FF2B5EF4-FFF2-40B4-BE49-F238E27FC236}">
                  <a16:creationId xmlns:a16="http://schemas.microsoft.com/office/drawing/2014/main" id="{2F561A53-958D-49BC-B44E-B2EB0F301DD8}"/>
                </a:ext>
              </a:extLst>
            </p:cNvPr>
            <p:cNvSpPr>
              <a:spLocks noChangeShapeType="1"/>
            </p:cNvSpPr>
            <p:nvPr/>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94">
              <a:extLst>
                <a:ext uri="{FF2B5EF4-FFF2-40B4-BE49-F238E27FC236}">
                  <a16:creationId xmlns:a16="http://schemas.microsoft.com/office/drawing/2014/main" id="{4F74A2ED-E747-4098-9D1C-010F1731D3A9}"/>
                </a:ext>
              </a:extLst>
            </p:cNvPr>
            <p:cNvSpPr>
              <a:spLocks noChangeShapeType="1"/>
            </p:cNvSpPr>
            <p:nvPr/>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95">
              <a:extLst>
                <a:ext uri="{FF2B5EF4-FFF2-40B4-BE49-F238E27FC236}">
                  <a16:creationId xmlns:a16="http://schemas.microsoft.com/office/drawing/2014/main" id="{D850158F-8DFF-45CA-811C-CBAD9371655D}"/>
                </a:ext>
              </a:extLst>
            </p:cNvPr>
            <p:cNvSpPr>
              <a:spLocks noChangeShapeType="1"/>
            </p:cNvSpPr>
            <p:nvPr/>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96">
              <a:extLst>
                <a:ext uri="{FF2B5EF4-FFF2-40B4-BE49-F238E27FC236}">
                  <a16:creationId xmlns:a16="http://schemas.microsoft.com/office/drawing/2014/main" id="{9319E989-C562-4AFF-8279-9A5CF535D26C}"/>
                </a:ext>
              </a:extLst>
            </p:cNvPr>
            <p:cNvSpPr>
              <a:spLocks noChangeShapeType="1"/>
            </p:cNvSpPr>
            <p:nvPr/>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97">
              <a:extLst>
                <a:ext uri="{FF2B5EF4-FFF2-40B4-BE49-F238E27FC236}">
                  <a16:creationId xmlns:a16="http://schemas.microsoft.com/office/drawing/2014/main" id="{E4E18C4E-AA4A-4AD2-A1EE-A7477F7989A0}"/>
                </a:ext>
              </a:extLst>
            </p:cNvPr>
            <p:cNvSpPr>
              <a:spLocks noChangeShapeType="1"/>
            </p:cNvSpPr>
            <p:nvPr/>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98">
              <a:extLst>
                <a:ext uri="{FF2B5EF4-FFF2-40B4-BE49-F238E27FC236}">
                  <a16:creationId xmlns:a16="http://schemas.microsoft.com/office/drawing/2014/main" id="{314BB304-9811-425F-8B87-1F4251D2BDFB}"/>
                </a:ext>
              </a:extLst>
            </p:cNvPr>
            <p:cNvSpPr>
              <a:spLocks noChangeShapeType="1"/>
            </p:cNvSpPr>
            <p:nvPr/>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99">
              <a:extLst>
                <a:ext uri="{FF2B5EF4-FFF2-40B4-BE49-F238E27FC236}">
                  <a16:creationId xmlns:a16="http://schemas.microsoft.com/office/drawing/2014/main" id="{88DCDD0B-CD23-402A-B968-5EEFB161FC7F}"/>
                </a:ext>
              </a:extLst>
            </p:cNvPr>
            <p:cNvSpPr>
              <a:spLocks noChangeShapeType="1"/>
            </p:cNvSpPr>
            <p:nvPr/>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100">
              <a:extLst>
                <a:ext uri="{FF2B5EF4-FFF2-40B4-BE49-F238E27FC236}">
                  <a16:creationId xmlns:a16="http://schemas.microsoft.com/office/drawing/2014/main" id="{2E273082-76E8-46B9-B6EB-9D246463CD40}"/>
                </a:ext>
              </a:extLst>
            </p:cNvPr>
            <p:cNvSpPr>
              <a:spLocks noChangeShapeType="1"/>
            </p:cNvSpPr>
            <p:nvPr/>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101">
              <a:extLst>
                <a:ext uri="{FF2B5EF4-FFF2-40B4-BE49-F238E27FC236}">
                  <a16:creationId xmlns:a16="http://schemas.microsoft.com/office/drawing/2014/main" id="{C2044765-8B9B-4AEB-A1CD-8223C15B63CC}"/>
                </a:ext>
              </a:extLst>
            </p:cNvPr>
            <p:cNvSpPr>
              <a:spLocks noChangeShapeType="1"/>
            </p:cNvSpPr>
            <p:nvPr/>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 name="Rectangle 3">
            <a:extLst>
              <a:ext uri="{FF2B5EF4-FFF2-40B4-BE49-F238E27FC236}">
                <a16:creationId xmlns:a16="http://schemas.microsoft.com/office/drawing/2014/main" id="{95FD6796-4E99-4761-9929-8993D662F5E2}"/>
              </a:ext>
            </a:extLst>
          </p:cNvPr>
          <p:cNvSpPr>
            <a:spLocks noChangeArrowheads="1"/>
          </p:cNvSpPr>
          <p:nvPr/>
        </p:nvSpPr>
        <p:spPr bwMode="auto">
          <a:xfrm>
            <a:off x="1143000" y="1752600"/>
            <a:ext cx="7580313" cy="148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a:latin typeface="Times New Roman" charset="0"/>
            </a:endParaRPr>
          </a:p>
        </p:txBody>
      </p:sp>
      <p:sp>
        <p:nvSpPr>
          <p:cNvPr id="104" name="Rectangle 108">
            <a:extLst>
              <a:ext uri="{FF2B5EF4-FFF2-40B4-BE49-F238E27FC236}">
                <a16:creationId xmlns:a16="http://schemas.microsoft.com/office/drawing/2014/main" id="{2AD66954-A53D-4186-BB7E-930B8CF6633B}"/>
              </a:ext>
            </a:extLst>
          </p:cNvPr>
          <p:cNvSpPr>
            <a:spLocks noChangeArrowheads="1"/>
          </p:cNvSpPr>
          <p:nvPr/>
        </p:nvSpPr>
        <p:spPr bwMode="auto">
          <a:xfrm>
            <a:off x="3017838" y="3122613"/>
            <a:ext cx="5662612"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kumimoji="1" lang="en-US" altLang="en-US"/>
          </a:p>
        </p:txBody>
      </p:sp>
      <p:sp>
        <p:nvSpPr>
          <p:cNvPr id="105" name="Rectangle 109">
            <a:extLst>
              <a:ext uri="{FF2B5EF4-FFF2-40B4-BE49-F238E27FC236}">
                <a16:creationId xmlns:a16="http://schemas.microsoft.com/office/drawing/2014/main" id="{B8A20CA1-7102-408B-8CDC-61412592C3A8}"/>
              </a:ext>
            </a:extLst>
          </p:cNvPr>
          <p:cNvSpPr>
            <a:spLocks noChangeArrowheads="1"/>
          </p:cNvSpPr>
          <p:nvPr/>
        </p:nvSpPr>
        <p:spPr bwMode="auto">
          <a:xfrm>
            <a:off x="1098550" y="1863725"/>
            <a:ext cx="5662613" cy="777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kumimoji="1" lang="en-US" altLang="en-US"/>
          </a:p>
        </p:txBody>
      </p:sp>
      <p:grpSp>
        <p:nvGrpSpPr>
          <p:cNvPr id="106" name="Group 125">
            <a:extLst>
              <a:ext uri="{FF2B5EF4-FFF2-40B4-BE49-F238E27FC236}">
                <a16:creationId xmlns:a16="http://schemas.microsoft.com/office/drawing/2014/main" id="{FEA5B8F7-CF98-402C-A973-E2A47B091852}"/>
              </a:ext>
            </a:extLst>
          </p:cNvPr>
          <p:cNvGrpSpPr>
            <a:grpSpLocks/>
          </p:cNvGrpSpPr>
          <p:nvPr/>
        </p:nvGrpSpPr>
        <p:grpSpPr bwMode="auto">
          <a:xfrm>
            <a:off x="1295400" y="2133600"/>
            <a:ext cx="1066800" cy="838200"/>
            <a:chOff x="912" y="1344"/>
            <a:chExt cx="672" cy="528"/>
          </a:xfrm>
        </p:grpSpPr>
        <p:sp>
          <p:nvSpPr>
            <p:cNvPr id="107" name="Rectangle 123">
              <a:extLst>
                <a:ext uri="{FF2B5EF4-FFF2-40B4-BE49-F238E27FC236}">
                  <a16:creationId xmlns:a16="http://schemas.microsoft.com/office/drawing/2014/main" id="{4F123355-F643-402B-A9D5-47D0BF76692C}"/>
                </a:ext>
              </a:extLst>
            </p:cNvPr>
            <p:cNvSpPr>
              <a:spLocks noChangeArrowheads="1"/>
            </p:cNvSpPr>
            <p:nvPr/>
          </p:nvSpPr>
          <p:spPr bwMode="auto">
            <a:xfrm>
              <a:off x="912" y="1344"/>
              <a:ext cx="672" cy="528"/>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8" name="Rectangle 111">
              <a:extLst>
                <a:ext uri="{FF2B5EF4-FFF2-40B4-BE49-F238E27FC236}">
                  <a16:creationId xmlns:a16="http://schemas.microsoft.com/office/drawing/2014/main" id="{EBCBB6BE-BB07-49E8-8F06-F6BB39C41188}"/>
                </a:ext>
              </a:extLst>
            </p:cNvPr>
            <p:cNvSpPr>
              <a:spLocks noChangeArrowheads="1"/>
            </p:cNvSpPr>
            <p:nvPr/>
          </p:nvSpPr>
          <p:spPr bwMode="auto">
            <a:xfrm>
              <a:off x="1478" y="1721"/>
              <a:ext cx="71" cy="7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grpSp>
          <p:nvGrpSpPr>
            <p:cNvPr id="109" name="Group 112">
              <a:extLst>
                <a:ext uri="{FF2B5EF4-FFF2-40B4-BE49-F238E27FC236}">
                  <a16:creationId xmlns:a16="http://schemas.microsoft.com/office/drawing/2014/main" id="{F4784CA5-9489-49CA-8ABF-F186E845033A}"/>
                </a:ext>
              </a:extLst>
            </p:cNvPr>
            <p:cNvGrpSpPr>
              <a:grpSpLocks/>
            </p:cNvGrpSpPr>
            <p:nvPr userDrawn="1"/>
          </p:nvGrpSpPr>
          <p:grpSpPr bwMode="auto">
            <a:xfrm>
              <a:off x="949" y="1420"/>
              <a:ext cx="567" cy="379"/>
              <a:chOff x="1920" y="96"/>
              <a:chExt cx="768" cy="480"/>
            </a:xfrm>
          </p:grpSpPr>
          <p:sp>
            <p:nvSpPr>
              <p:cNvPr id="114" name="Oval 113">
                <a:extLst>
                  <a:ext uri="{FF2B5EF4-FFF2-40B4-BE49-F238E27FC236}">
                    <a16:creationId xmlns:a16="http://schemas.microsoft.com/office/drawing/2014/main" id="{1423B331-EA1B-4637-8C6F-7C9E4C5EF9C6}"/>
                  </a:ext>
                </a:extLst>
              </p:cNvPr>
              <p:cNvSpPr>
                <a:spLocks noChangeArrowheads="1"/>
              </p:cNvSpPr>
              <p:nvPr/>
            </p:nvSpPr>
            <p:spPr bwMode="auto">
              <a:xfrm>
                <a:off x="1920" y="192"/>
                <a:ext cx="576" cy="23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5" name="Oval 114">
                <a:extLst>
                  <a:ext uri="{FF2B5EF4-FFF2-40B4-BE49-F238E27FC236}">
                    <a16:creationId xmlns:a16="http://schemas.microsoft.com/office/drawing/2014/main" id="{3BEBCE17-7348-46AE-A531-382CE173550B}"/>
                  </a:ext>
                </a:extLst>
              </p:cNvPr>
              <p:cNvSpPr>
                <a:spLocks noChangeArrowheads="1"/>
              </p:cNvSpPr>
              <p:nvPr/>
            </p:nvSpPr>
            <p:spPr bwMode="auto">
              <a:xfrm>
                <a:off x="2016" y="96"/>
                <a:ext cx="576" cy="241"/>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6" name="Oval 115">
                <a:extLst>
                  <a:ext uri="{FF2B5EF4-FFF2-40B4-BE49-F238E27FC236}">
                    <a16:creationId xmlns:a16="http://schemas.microsoft.com/office/drawing/2014/main" id="{7700D430-472C-423F-8161-41D6AD6AB9D0}"/>
                  </a:ext>
                </a:extLst>
              </p:cNvPr>
              <p:cNvSpPr>
                <a:spLocks noChangeArrowheads="1"/>
              </p:cNvSpPr>
              <p:nvPr/>
            </p:nvSpPr>
            <p:spPr bwMode="auto">
              <a:xfrm>
                <a:off x="2016" y="337"/>
                <a:ext cx="336" cy="23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7" name="Oval 116">
                <a:extLst>
                  <a:ext uri="{FF2B5EF4-FFF2-40B4-BE49-F238E27FC236}">
                    <a16:creationId xmlns:a16="http://schemas.microsoft.com/office/drawing/2014/main" id="{6B91251B-492A-4234-B32D-BE477F3C3115}"/>
                  </a:ext>
                </a:extLst>
              </p:cNvPr>
              <p:cNvSpPr>
                <a:spLocks noChangeArrowheads="1"/>
              </p:cNvSpPr>
              <p:nvPr/>
            </p:nvSpPr>
            <p:spPr bwMode="auto">
              <a:xfrm>
                <a:off x="2256" y="337"/>
                <a:ext cx="336" cy="23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8" name="Oval 117">
                <a:extLst>
                  <a:ext uri="{FF2B5EF4-FFF2-40B4-BE49-F238E27FC236}">
                    <a16:creationId xmlns:a16="http://schemas.microsoft.com/office/drawing/2014/main" id="{0BE0BEA2-2CE3-4E79-B8E2-8D852C653496}"/>
                  </a:ext>
                </a:extLst>
              </p:cNvPr>
              <p:cNvSpPr>
                <a:spLocks noChangeArrowheads="1"/>
              </p:cNvSpPr>
              <p:nvPr/>
            </p:nvSpPr>
            <p:spPr bwMode="auto">
              <a:xfrm>
                <a:off x="2256" y="240"/>
                <a:ext cx="336" cy="238"/>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9" name="Oval 118">
                <a:extLst>
                  <a:ext uri="{FF2B5EF4-FFF2-40B4-BE49-F238E27FC236}">
                    <a16:creationId xmlns:a16="http://schemas.microsoft.com/office/drawing/2014/main" id="{3B898DFC-72C9-47A0-9A24-A037FD44C04B}"/>
                  </a:ext>
                </a:extLst>
              </p:cNvPr>
              <p:cNvSpPr>
                <a:spLocks noChangeArrowheads="1"/>
              </p:cNvSpPr>
              <p:nvPr/>
            </p:nvSpPr>
            <p:spPr bwMode="auto">
              <a:xfrm>
                <a:off x="2352" y="240"/>
                <a:ext cx="336" cy="238"/>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grpSp>
        <p:sp>
          <p:nvSpPr>
            <p:cNvPr id="110" name="Rectangle 119">
              <a:extLst>
                <a:ext uri="{FF2B5EF4-FFF2-40B4-BE49-F238E27FC236}">
                  <a16:creationId xmlns:a16="http://schemas.microsoft.com/office/drawing/2014/main" id="{CFABF10D-631D-4B07-9C95-BAE59F356A22}"/>
                </a:ext>
              </a:extLst>
            </p:cNvPr>
            <p:cNvSpPr>
              <a:spLocks noChangeArrowheads="1"/>
            </p:cNvSpPr>
            <p:nvPr/>
          </p:nvSpPr>
          <p:spPr bwMode="auto">
            <a:xfrm>
              <a:off x="947" y="1382"/>
              <a:ext cx="71" cy="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1" name="Rectangle 120">
              <a:extLst>
                <a:ext uri="{FF2B5EF4-FFF2-40B4-BE49-F238E27FC236}">
                  <a16:creationId xmlns:a16="http://schemas.microsoft.com/office/drawing/2014/main" id="{097E3971-9221-4728-BE8D-AB44C29B91C5}"/>
                </a:ext>
              </a:extLst>
            </p:cNvPr>
            <p:cNvSpPr>
              <a:spLocks noChangeArrowheads="1"/>
            </p:cNvSpPr>
            <p:nvPr/>
          </p:nvSpPr>
          <p:spPr bwMode="auto">
            <a:xfrm>
              <a:off x="983" y="1419"/>
              <a:ext cx="70" cy="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2" name="Rectangle 121">
              <a:extLst>
                <a:ext uri="{FF2B5EF4-FFF2-40B4-BE49-F238E27FC236}">
                  <a16:creationId xmlns:a16="http://schemas.microsoft.com/office/drawing/2014/main" id="{81B2FEB0-5C83-431C-B3AB-66EE10F61C6F}"/>
                </a:ext>
              </a:extLst>
            </p:cNvPr>
            <p:cNvSpPr>
              <a:spLocks noChangeArrowheads="1"/>
            </p:cNvSpPr>
            <p:nvPr/>
          </p:nvSpPr>
          <p:spPr bwMode="auto">
            <a:xfrm>
              <a:off x="1443" y="1683"/>
              <a:ext cx="70" cy="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cxnSp>
          <p:nvCxnSpPr>
            <p:cNvPr id="113" name="AutoShape 122">
              <a:extLst>
                <a:ext uri="{FF2B5EF4-FFF2-40B4-BE49-F238E27FC236}">
                  <a16:creationId xmlns:a16="http://schemas.microsoft.com/office/drawing/2014/main" id="{F47B11EF-ED1D-45E0-9586-018F799BC370}"/>
                </a:ext>
              </a:extLst>
            </p:cNvPr>
            <p:cNvCxnSpPr>
              <a:cxnSpLocks noChangeShapeType="1"/>
            </p:cNvCxnSpPr>
            <p:nvPr/>
          </p:nvCxnSpPr>
          <p:spPr bwMode="auto">
            <a:xfrm>
              <a:off x="1053" y="1457"/>
              <a:ext cx="390" cy="264"/>
            </a:xfrm>
            <a:prstGeom prst="curvedConnector3">
              <a:avLst>
                <a:gd name="adj1" fmla="val 50000"/>
              </a:avLst>
            </a:prstGeom>
            <a:noFill/>
            <a:ln w="38100">
              <a:solidFill>
                <a:srgbClr val="FFFF00"/>
              </a:solidFill>
              <a:round/>
              <a:headEnd/>
              <a:tailEnd/>
            </a:ln>
            <a:extLst>
              <a:ext uri="{909E8E84-426E-40DD-AFC4-6F175D3DCCD1}">
                <a14:hiddenFill xmlns:a14="http://schemas.microsoft.com/office/drawing/2010/main">
                  <a:noFill/>
                </a14:hiddenFill>
              </a:ext>
            </a:extLst>
          </p:spPr>
        </p:cxnSp>
      </p:grpSp>
      <p:sp>
        <p:nvSpPr>
          <p:cNvPr id="118885" name="Rectangle 107"/>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18889" name="Rectangle 111"/>
          <p:cNvSpPr>
            <a:spLocks noGrp="1" noChangeArrowheads="1"/>
          </p:cNvSpPr>
          <p:nvPr>
            <p:ph type="ctrTitle"/>
          </p:nvPr>
        </p:nvSpPr>
        <p:spPr>
          <a:xfrm>
            <a:off x="2362200" y="1981200"/>
            <a:ext cx="6324600" cy="1143000"/>
          </a:xfrm>
        </p:spPr>
        <p:txBody>
          <a:bodyPr/>
          <a:lstStyle>
            <a:lvl1pPr>
              <a:defRPr/>
            </a:lvl1pPr>
          </a:lstStyle>
          <a:p>
            <a:pPr lvl="0"/>
            <a:r>
              <a:rPr lang="en-US" noProof="0"/>
              <a:t>Click to edit Master title style</a:t>
            </a:r>
          </a:p>
        </p:txBody>
      </p:sp>
      <p:sp>
        <p:nvSpPr>
          <p:cNvPr id="120" name="Rectangle 108">
            <a:extLst>
              <a:ext uri="{FF2B5EF4-FFF2-40B4-BE49-F238E27FC236}">
                <a16:creationId xmlns:a16="http://schemas.microsoft.com/office/drawing/2014/main" id="{6AB7A029-03F4-4F0E-853B-F70DC00AB03B}"/>
              </a:ext>
            </a:extLst>
          </p:cNvPr>
          <p:cNvSpPr>
            <a:spLocks noGrp="1" noChangeArrowheads="1"/>
          </p:cNvSpPr>
          <p:nvPr>
            <p:ph type="dt" sz="half" idx="10"/>
          </p:nvPr>
        </p:nvSpPr>
        <p:spPr>
          <a:xfrm>
            <a:off x="685800" y="6248400"/>
            <a:ext cx="1905000" cy="457200"/>
          </a:xfrm>
        </p:spPr>
        <p:txBody>
          <a:bodyPr/>
          <a:lstStyle>
            <a:lvl1pPr>
              <a:defRPr/>
            </a:lvl1pPr>
          </a:lstStyle>
          <a:p>
            <a:r>
              <a:rPr lang="en-US"/>
              <a:t>L -13; 2-26-01</a:t>
            </a:r>
          </a:p>
        </p:txBody>
      </p:sp>
      <p:sp>
        <p:nvSpPr>
          <p:cNvPr id="121" name="Rectangle 109">
            <a:extLst>
              <a:ext uri="{FF2B5EF4-FFF2-40B4-BE49-F238E27FC236}">
                <a16:creationId xmlns:a16="http://schemas.microsoft.com/office/drawing/2014/main" id="{3B6E9C6E-3F24-4C12-89FB-2D32037B4F77}"/>
              </a:ext>
            </a:extLst>
          </p:cNvPr>
          <p:cNvSpPr>
            <a:spLocks noGrp="1" noChangeArrowheads="1"/>
          </p:cNvSpPr>
          <p:nvPr>
            <p:ph type="ftr" sz="quarter" idx="11"/>
          </p:nvPr>
        </p:nvSpPr>
        <p:spPr>
          <a:xfrm>
            <a:off x="3124200" y="6248400"/>
            <a:ext cx="2895600" cy="457200"/>
          </a:xfrm>
        </p:spPr>
        <p:txBody>
          <a:bodyPr/>
          <a:lstStyle>
            <a:lvl1pPr>
              <a:defRPr/>
            </a:lvl1pPr>
          </a:lstStyle>
          <a:p>
            <a:r>
              <a:rPr lang="en-US"/>
              <a:t>© Srinivasan Seshan, 2001</a:t>
            </a:r>
          </a:p>
        </p:txBody>
      </p:sp>
      <p:sp>
        <p:nvSpPr>
          <p:cNvPr id="122" name="Rectangle 110">
            <a:extLst>
              <a:ext uri="{FF2B5EF4-FFF2-40B4-BE49-F238E27FC236}">
                <a16:creationId xmlns:a16="http://schemas.microsoft.com/office/drawing/2014/main" id="{B25DEC85-EFD6-4818-A8D5-45B6B6C00FEF}"/>
              </a:ext>
            </a:extLst>
          </p:cNvPr>
          <p:cNvSpPr>
            <a:spLocks noGrp="1" noChangeArrowheads="1"/>
          </p:cNvSpPr>
          <p:nvPr>
            <p:ph type="sldNum" sz="quarter" idx="12"/>
          </p:nvPr>
        </p:nvSpPr>
        <p:spPr>
          <a:xfrm>
            <a:off x="6553200" y="6248400"/>
            <a:ext cx="1905000" cy="457200"/>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2406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slide(fromLeft)">
                                      <p:cBhvr>
                                        <p:cTn id="7" dur="500"/>
                                        <p:tgtEl>
                                          <p:spTgt spid="105"/>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slide(fromRight)">
                                      <p:cBhvr>
                                        <p:cTn id="1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autoUpdateAnimBg="0"/>
      <p:bldP spid="105"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a:extLst>
              <a:ext uri="{FF2B5EF4-FFF2-40B4-BE49-F238E27FC236}">
                <a16:creationId xmlns:a16="http://schemas.microsoft.com/office/drawing/2014/main" id="{42692340-01B2-42CC-9C37-646132824993}"/>
              </a:ext>
            </a:extLst>
          </p:cNvPr>
          <p:cNvSpPr>
            <a:spLocks noGrp="1" noChangeArrowheads="1"/>
          </p:cNvSpPr>
          <p:nvPr>
            <p:ph type="dt" sz="half" idx="10"/>
          </p:nvPr>
        </p:nvSpPr>
        <p:spPr>
          <a:ln/>
        </p:spPr>
        <p:txBody>
          <a:bodyPr/>
          <a:lstStyle>
            <a:lvl1pPr>
              <a:defRPr/>
            </a:lvl1pPr>
          </a:lstStyle>
          <a:p>
            <a:r>
              <a:rPr lang="en-US"/>
              <a:t>L -13; 2-26-01</a:t>
            </a:r>
          </a:p>
        </p:txBody>
      </p:sp>
      <p:sp>
        <p:nvSpPr>
          <p:cNvPr id="5" name="Rectangle 109">
            <a:extLst>
              <a:ext uri="{FF2B5EF4-FFF2-40B4-BE49-F238E27FC236}">
                <a16:creationId xmlns:a16="http://schemas.microsoft.com/office/drawing/2014/main" id="{5EB0AE50-8606-4E42-A039-792B8592C2B0}"/>
              </a:ext>
            </a:extLst>
          </p:cNvPr>
          <p:cNvSpPr>
            <a:spLocks noGrp="1" noChangeArrowheads="1"/>
          </p:cNvSpPr>
          <p:nvPr>
            <p:ph type="ftr" sz="quarter" idx="11"/>
          </p:nvPr>
        </p:nvSpPr>
        <p:spPr>
          <a:ln/>
        </p:spPr>
        <p:txBody>
          <a:bodyPr/>
          <a:lstStyle>
            <a:lvl1pPr>
              <a:defRPr/>
            </a:lvl1pPr>
          </a:lstStyle>
          <a:p>
            <a:r>
              <a:rPr lang="en-US"/>
              <a:t>© Srinivasan Seshan, 2001</a:t>
            </a:r>
          </a:p>
        </p:txBody>
      </p:sp>
      <p:sp>
        <p:nvSpPr>
          <p:cNvPr id="6" name="Rectangle 110">
            <a:extLst>
              <a:ext uri="{FF2B5EF4-FFF2-40B4-BE49-F238E27FC236}">
                <a16:creationId xmlns:a16="http://schemas.microsoft.com/office/drawing/2014/main" id="{E16CCE6A-29A1-4788-BC55-30D36AFAA792}"/>
              </a:ext>
            </a:extLst>
          </p:cNvPr>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7477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5138" y="152400"/>
            <a:ext cx="2117725"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205538" cy="6096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a:extLst>
              <a:ext uri="{FF2B5EF4-FFF2-40B4-BE49-F238E27FC236}">
                <a16:creationId xmlns:a16="http://schemas.microsoft.com/office/drawing/2014/main" id="{5D3FBC0B-036C-4B97-86DB-6D0938FA7E77}"/>
              </a:ext>
            </a:extLst>
          </p:cNvPr>
          <p:cNvSpPr>
            <a:spLocks noGrp="1" noChangeArrowheads="1"/>
          </p:cNvSpPr>
          <p:nvPr>
            <p:ph type="dt" sz="half" idx="10"/>
          </p:nvPr>
        </p:nvSpPr>
        <p:spPr>
          <a:ln/>
        </p:spPr>
        <p:txBody>
          <a:bodyPr/>
          <a:lstStyle>
            <a:lvl1pPr>
              <a:defRPr/>
            </a:lvl1pPr>
          </a:lstStyle>
          <a:p>
            <a:r>
              <a:rPr lang="en-US"/>
              <a:t>L -13; 2-26-01</a:t>
            </a:r>
          </a:p>
        </p:txBody>
      </p:sp>
      <p:sp>
        <p:nvSpPr>
          <p:cNvPr id="5" name="Rectangle 109">
            <a:extLst>
              <a:ext uri="{FF2B5EF4-FFF2-40B4-BE49-F238E27FC236}">
                <a16:creationId xmlns:a16="http://schemas.microsoft.com/office/drawing/2014/main" id="{E8E6D605-895C-4B99-BDC0-D1BD8AB6DDC3}"/>
              </a:ext>
            </a:extLst>
          </p:cNvPr>
          <p:cNvSpPr>
            <a:spLocks noGrp="1" noChangeArrowheads="1"/>
          </p:cNvSpPr>
          <p:nvPr>
            <p:ph type="ftr" sz="quarter" idx="11"/>
          </p:nvPr>
        </p:nvSpPr>
        <p:spPr>
          <a:ln/>
        </p:spPr>
        <p:txBody>
          <a:bodyPr/>
          <a:lstStyle>
            <a:lvl1pPr>
              <a:defRPr/>
            </a:lvl1pPr>
          </a:lstStyle>
          <a:p>
            <a:r>
              <a:rPr lang="en-US"/>
              <a:t>© Srinivasan Seshan, 2001</a:t>
            </a:r>
          </a:p>
        </p:txBody>
      </p:sp>
      <p:sp>
        <p:nvSpPr>
          <p:cNvPr id="6" name="Rectangle 110">
            <a:extLst>
              <a:ext uri="{FF2B5EF4-FFF2-40B4-BE49-F238E27FC236}">
                <a16:creationId xmlns:a16="http://schemas.microsoft.com/office/drawing/2014/main" id="{E6899CF3-842E-46CC-9A8B-7C6BAA43C40F}"/>
              </a:ext>
            </a:extLst>
          </p:cNvPr>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44142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r>
              <a:rPr lang="en-US"/>
              <a:t>L -13; 2-26-01</a:t>
            </a: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t>© Srinivasan Seshan, 2001</a:t>
            </a:r>
          </a:p>
        </p:txBody>
      </p:sp>
      <p:sp>
        <p:nvSpPr>
          <p:cNvPr id="8" name="Slide Number Placeholder 7"/>
          <p:cNvSpPr>
            <a:spLocks noGrp="1"/>
          </p:cNvSpPr>
          <p:nvPr>
            <p:ph type="sldNum" sz="quarter" idx="12"/>
          </p:nvPr>
        </p:nvSpPr>
        <p:spPr>
          <a:xfrm>
            <a:off x="6553200" y="6243638"/>
            <a:ext cx="2133600" cy="457200"/>
          </a:xfrm>
        </p:spPr>
        <p:txBody>
          <a:bodyPr/>
          <a:lstStyle>
            <a:lvl1pPr>
              <a:defRPr smtClean="0"/>
            </a:lvl1pPr>
          </a:lstStyle>
          <a:p>
            <a:fld id="{489D29D7-1234-8741-A498-660C22BBBE78}" type="slidenum">
              <a:rPr lang="en-US"/>
              <a:pPr/>
              <a:t>‹#›</a:t>
            </a:fld>
            <a:endParaRPr lang="en-US"/>
          </a:p>
        </p:txBody>
      </p:sp>
    </p:spTree>
    <p:extLst>
      <p:ext uri="{BB962C8B-B14F-4D97-AF65-F5344CB8AC3E}">
        <p14:creationId xmlns:p14="http://schemas.microsoft.com/office/powerpoint/2010/main" val="1403123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r>
              <a:rPr lang="en-US"/>
              <a:t>L -13; 2-26-01</a:t>
            </a: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t>© Srinivasan Seshan, 2001</a:t>
            </a:r>
          </a:p>
        </p:txBody>
      </p:sp>
      <p:sp>
        <p:nvSpPr>
          <p:cNvPr id="8" name="Slide Number Placeholder 7"/>
          <p:cNvSpPr>
            <a:spLocks noGrp="1"/>
          </p:cNvSpPr>
          <p:nvPr>
            <p:ph type="sldNum" sz="quarter" idx="12"/>
          </p:nvPr>
        </p:nvSpPr>
        <p:spPr>
          <a:xfrm>
            <a:off x="6553200" y="6243638"/>
            <a:ext cx="2133600" cy="457200"/>
          </a:xfrm>
        </p:spPr>
        <p:txBody>
          <a:bodyPr/>
          <a:lstStyle>
            <a:lvl1pPr>
              <a:defRPr smtClean="0"/>
            </a:lvl1pPr>
          </a:lstStyle>
          <a:p>
            <a:fld id="{7A39B948-4C7C-D64A-B76E-8DAAD68125F7}" type="slidenum">
              <a:rPr lang="en-US"/>
              <a:pPr/>
              <a:t>‹#›</a:t>
            </a:fld>
            <a:endParaRPr lang="en-US"/>
          </a:p>
        </p:txBody>
      </p:sp>
    </p:spTree>
    <p:extLst>
      <p:ext uri="{BB962C8B-B14F-4D97-AF65-F5344CB8AC3E}">
        <p14:creationId xmlns:p14="http://schemas.microsoft.com/office/powerpoint/2010/main" val="512768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Default Design copy 3">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lIns="64291" tIns="32146" rIns="64291" bIns="32146"/>
          <a:lstStyle/>
          <a:p>
            <a:pPr lvl="0">
              <a:defRPr sz="1800" b="0">
                <a:solidFill>
                  <a:srgbClr val="000000"/>
                </a:solidFill>
                <a:uFillTx/>
              </a:defRPr>
            </a:pPr>
            <a:r>
              <a:rPr sz="3900" b="1">
                <a:solidFill>
                  <a:srgbClr val="FF2600"/>
                </a:solidFill>
                <a:uFill>
                  <a:solidFill>
                    <a:srgbClr val="FF2600"/>
                  </a:solidFill>
                </a:uFill>
              </a:rPr>
              <a:t>Title Text</a:t>
            </a:r>
          </a:p>
        </p:txBody>
      </p:sp>
      <p:sp>
        <p:nvSpPr>
          <p:cNvPr id="58" name="Shape 58"/>
          <p:cNvSpPr>
            <a:spLocks noGrp="1"/>
          </p:cNvSpPr>
          <p:nvPr>
            <p:ph type="body" idx="1"/>
          </p:nvPr>
        </p:nvSpPr>
        <p:spPr>
          <a:prstGeom prst="rect">
            <a:avLst/>
          </a:prstGeom>
        </p:spPr>
        <p:txBody>
          <a:bodyPr tIns="32146" bIns="32146"/>
          <a:lstStyle>
            <a:lvl2pPr marL="550942" indent="-200911">
              <a:spcBef>
                <a:spcPts val="492"/>
              </a:spcBef>
              <a:buChar char="–"/>
              <a:defRPr sz="2400"/>
            </a:lvl2pPr>
            <a:lvl3pPr marL="832217" indent="-160729">
              <a:spcBef>
                <a:spcPts val="492"/>
              </a:spcBef>
              <a:defRPr sz="2400"/>
            </a:lvl3pPr>
            <a:lvl4pPr marL="1153674" indent="-160729">
              <a:spcBef>
                <a:spcPts val="422"/>
              </a:spcBef>
              <a:buChar char="–"/>
              <a:defRPr sz="2000"/>
            </a:lvl4pPr>
            <a:lvl5pPr marL="1475131" indent="-160729">
              <a:spcBef>
                <a:spcPts val="422"/>
              </a:spcBef>
              <a:buChar char="»"/>
              <a:defRPr sz="2000"/>
            </a:lvl5pPr>
          </a:lstStyle>
          <a:p>
            <a:pPr lvl="0">
              <a:defRPr sz="1800">
                <a:uFillTx/>
              </a:defRPr>
            </a:pPr>
            <a:r>
              <a:rPr sz="2700">
                <a:uFill>
                  <a:solidFill/>
                </a:uFill>
              </a:rPr>
              <a:t>Body Level One</a:t>
            </a:r>
          </a:p>
          <a:p>
            <a:pPr lvl="1">
              <a:defRPr sz="1800">
                <a:uFillTx/>
              </a:defRPr>
            </a:pPr>
            <a:r>
              <a:rPr sz="24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59" name="Shape 59"/>
          <p:cNvSpPr>
            <a:spLocks noGrp="1"/>
          </p:cNvSpPr>
          <p:nvPr>
            <p:ph type="sldNum" sz="quarter" idx="2"/>
          </p:nvPr>
        </p:nvSpPr>
        <p:spPr>
          <a:prstGeom prst="rect">
            <a:avLst/>
          </a:prstGeom>
        </p:spPr>
        <p:txBody>
          <a:bodyPr lIns="64291" tIns="32146" rIns="64291" bIns="32146"/>
          <a:lstStyle/>
          <a:p>
            <a:pPr lvl="0"/>
            <a:fld id="{86CB4B4D-7CA3-9044-876B-883B54F8677D}" type="slidenum">
              <a:t>‹#›</a:t>
            </a:fld>
            <a:endParaRPr/>
          </a:p>
        </p:txBody>
      </p:sp>
    </p:spTree>
    <p:extLst>
      <p:ext uri="{BB962C8B-B14F-4D97-AF65-F5344CB8AC3E}">
        <p14:creationId xmlns:p14="http://schemas.microsoft.com/office/powerpoint/2010/main" val="2740555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a:extLst>
              <a:ext uri="{FF2B5EF4-FFF2-40B4-BE49-F238E27FC236}">
                <a16:creationId xmlns:a16="http://schemas.microsoft.com/office/drawing/2014/main" id="{5CD99A68-50CB-4771-8B97-0E1DA7477DF7}"/>
              </a:ext>
            </a:extLst>
          </p:cNvPr>
          <p:cNvSpPr>
            <a:spLocks noGrp="1" noChangeArrowheads="1"/>
          </p:cNvSpPr>
          <p:nvPr>
            <p:ph type="dt" sz="half" idx="10"/>
          </p:nvPr>
        </p:nvSpPr>
        <p:spPr>
          <a:ln/>
        </p:spPr>
        <p:txBody>
          <a:bodyPr/>
          <a:lstStyle>
            <a:lvl1pPr>
              <a:defRPr/>
            </a:lvl1pPr>
          </a:lstStyle>
          <a:p>
            <a:r>
              <a:rPr lang="en-US"/>
              <a:t>L -13; 2-26-01</a:t>
            </a:r>
          </a:p>
        </p:txBody>
      </p:sp>
      <p:sp>
        <p:nvSpPr>
          <p:cNvPr id="5" name="Rectangle 109">
            <a:extLst>
              <a:ext uri="{FF2B5EF4-FFF2-40B4-BE49-F238E27FC236}">
                <a16:creationId xmlns:a16="http://schemas.microsoft.com/office/drawing/2014/main" id="{73759B0A-864D-4190-A616-D91C363AFEB0}"/>
              </a:ext>
            </a:extLst>
          </p:cNvPr>
          <p:cNvSpPr>
            <a:spLocks noGrp="1" noChangeArrowheads="1"/>
          </p:cNvSpPr>
          <p:nvPr>
            <p:ph type="ftr" sz="quarter" idx="11"/>
          </p:nvPr>
        </p:nvSpPr>
        <p:spPr>
          <a:ln/>
        </p:spPr>
        <p:txBody>
          <a:bodyPr/>
          <a:lstStyle>
            <a:lvl1pPr>
              <a:defRPr/>
            </a:lvl1pPr>
          </a:lstStyle>
          <a:p>
            <a:r>
              <a:rPr lang="en-US"/>
              <a:t>© Srinivasan Seshan, 2001</a:t>
            </a:r>
          </a:p>
        </p:txBody>
      </p:sp>
      <p:sp>
        <p:nvSpPr>
          <p:cNvPr id="6" name="Rectangle 110">
            <a:extLst>
              <a:ext uri="{FF2B5EF4-FFF2-40B4-BE49-F238E27FC236}">
                <a16:creationId xmlns:a16="http://schemas.microsoft.com/office/drawing/2014/main" id="{D8AAF42F-9247-46F8-819B-195CA3113560}"/>
              </a:ext>
            </a:extLst>
          </p:cNvPr>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2183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08">
            <a:extLst>
              <a:ext uri="{FF2B5EF4-FFF2-40B4-BE49-F238E27FC236}">
                <a16:creationId xmlns:a16="http://schemas.microsoft.com/office/drawing/2014/main" id="{CC8BC873-FC79-4A4E-A388-8D312F0EC874}"/>
              </a:ext>
            </a:extLst>
          </p:cNvPr>
          <p:cNvSpPr>
            <a:spLocks noGrp="1" noChangeArrowheads="1"/>
          </p:cNvSpPr>
          <p:nvPr>
            <p:ph type="dt" sz="half" idx="10"/>
          </p:nvPr>
        </p:nvSpPr>
        <p:spPr>
          <a:ln/>
        </p:spPr>
        <p:txBody>
          <a:bodyPr/>
          <a:lstStyle>
            <a:lvl1pPr>
              <a:defRPr/>
            </a:lvl1pPr>
          </a:lstStyle>
          <a:p>
            <a:r>
              <a:rPr lang="en-US"/>
              <a:t>L -13; 2-26-01</a:t>
            </a:r>
          </a:p>
        </p:txBody>
      </p:sp>
      <p:sp>
        <p:nvSpPr>
          <p:cNvPr id="5" name="Rectangle 109">
            <a:extLst>
              <a:ext uri="{FF2B5EF4-FFF2-40B4-BE49-F238E27FC236}">
                <a16:creationId xmlns:a16="http://schemas.microsoft.com/office/drawing/2014/main" id="{C36624E8-0ED1-47E2-A422-E1012AA10C31}"/>
              </a:ext>
            </a:extLst>
          </p:cNvPr>
          <p:cNvSpPr>
            <a:spLocks noGrp="1" noChangeArrowheads="1"/>
          </p:cNvSpPr>
          <p:nvPr>
            <p:ph type="ftr" sz="quarter" idx="11"/>
          </p:nvPr>
        </p:nvSpPr>
        <p:spPr>
          <a:ln/>
        </p:spPr>
        <p:txBody>
          <a:bodyPr/>
          <a:lstStyle>
            <a:lvl1pPr>
              <a:defRPr/>
            </a:lvl1pPr>
          </a:lstStyle>
          <a:p>
            <a:r>
              <a:rPr lang="en-US"/>
              <a:t>© Srinivasan Seshan, 2001</a:t>
            </a:r>
          </a:p>
        </p:txBody>
      </p:sp>
      <p:sp>
        <p:nvSpPr>
          <p:cNvPr id="6" name="Rectangle 110">
            <a:extLst>
              <a:ext uri="{FF2B5EF4-FFF2-40B4-BE49-F238E27FC236}">
                <a16:creationId xmlns:a16="http://schemas.microsoft.com/office/drawing/2014/main" id="{5AFF36BF-FE46-44DF-91AF-5E6EC9EA6EE0}"/>
              </a:ext>
            </a:extLst>
          </p:cNvPr>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7808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160838"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0438" y="1524000"/>
            <a:ext cx="41624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8">
            <a:extLst>
              <a:ext uri="{FF2B5EF4-FFF2-40B4-BE49-F238E27FC236}">
                <a16:creationId xmlns:a16="http://schemas.microsoft.com/office/drawing/2014/main" id="{71D8630A-3D06-4E45-AD3F-1653F3605F54}"/>
              </a:ext>
            </a:extLst>
          </p:cNvPr>
          <p:cNvSpPr>
            <a:spLocks noGrp="1" noChangeArrowheads="1"/>
          </p:cNvSpPr>
          <p:nvPr>
            <p:ph type="dt" sz="half" idx="10"/>
          </p:nvPr>
        </p:nvSpPr>
        <p:spPr>
          <a:ln/>
        </p:spPr>
        <p:txBody>
          <a:bodyPr/>
          <a:lstStyle>
            <a:lvl1pPr>
              <a:defRPr/>
            </a:lvl1pPr>
          </a:lstStyle>
          <a:p>
            <a:r>
              <a:rPr lang="en-US"/>
              <a:t>L -13; 2-26-01</a:t>
            </a:r>
          </a:p>
        </p:txBody>
      </p:sp>
      <p:sp>
        <p:nvSpPr>
          <p:cNvPr id="6" name="Rectangle 109">
            <a:extLst>
              <a:ext uri="{FF2B5EF4-FFF2-40B4-BE49-F238E27FC236}">
                <a16:creationId xmlns:a16="http://schemas.microsoft.com/office/drawing/2014/main" id="{673BF424-F0AE-4C42-903D-3161F43BA94F}"/>
              </a:ext>
            </a:extLst>
          </p:cNvPr>
          <p:cNvSpPr>
            <a:spLocks noGrp="1" noChangeArrowheads="1"/>
          </p:cNvSpPr>
          <p:nvPr>
            <p:ph type="ftr" sz="quarter" idx="11"/>
          </p:nvPr>
        </p:nvSpPr>
        <p:spPr>
          <a:ln/>
        </p:spPr>
        <p:txBody>
          <a:bodyPr/>
          <a:lstStyle>
            <a:lvl1pPr>
              <a:defRPr/>
            </a:lvl1pPr>
          </a:lstStyle>
          <a:p>
            <a:r>
              <a:rPr lang="en-US"/>
              <a:t>© Srinivasan Seshan, 2001</a:t>
            </a:r>
          </a:p>
        </p:txBody>
      </p:sp>
      <p:sp>
        <p:nvSpPr>
          <p:cNvPr id="7" name="Rectangle 110">
            <a:extLst>
              <a:ext uri="{FF2B5EF4-FFF2-40B4-BE49-F238E27FC236}">
                <a16:creationId xmlns:a16="http://schemas.microsoft.com/office/drawing/2014/main" id="{9829A99A-B2DB-40FD-B1D0-27C6237F51E6}"/>
              </a:ext>
            </a:extLst>
          </p:cNvPr>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920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8">
            <a:extLst>
              <a:ext uri="{FF2B5EF4-FFF2-40B4-BE49-F238E27FC236}">
                <a16:creationId xmlns:a16="http://schemas.microsoft.com/office/drawing/2014/main" id="{63D302E9-484E-41F8-99CB-3E4815DC921B}"/>
              </a:ext>
            </a:extLst>
          </p:cNvPr>
          <p:cNvSpPr>
            <a:spLocks noGrp="1" noChangeArrowheads="1"/>
          </p:cNvSpPr>
          <p:nvPr>
            <p:ph type="dt" sz="half" idx="10"/>
          </p:nvPr>
        </p:nvSpPr>
        <p:spPr>
          <a:ln/>
        </p:spPr>
        <p:txBody>
          <a:bodyPr/>
          <a:lstStyle>
            <a:lvl1pPr>
              <a:defRPr/>
            </a:lvl1pPr>
          </a:lstStyle>
          <a:p>
            <a:r>
              <a:rPr lang="en-US"/>
              <a:t>L -13; 2-26-01</a:t>
            </a:r>
          </a:p>
        </p:txBody>
      </p:sp>
      <p:sp>
        <p:nvSpPr>
          <p:cNvPr id="8" name="Rectangle 109">
            <a:extLst>
              <a:ext uri="{FF2B5EF4-FFF2-40B4-BE49-F238E27FC236}">
                <a16:creationId xmlns:a16="http://schemas.microsoft.com/office/drawing/2014/main" id="{8ED964BE-31A7-4733-AEA4-75041C62DBA9}"/>
              </a:ext>
            </a:extLst>
          </p:cNvPr>
          <p:cNvSpPr>
            <a:spLocks noGrp="1" noChangeArrowheads="1"/>
          </p:cNvSpPr>
          <p:nvPr>
            <p:ph type="ftr" sz="quarter" idx="11"/>
          </p:nvPr>
        </p:nvSpPr>
        <p:spPr>
          <a:ln/>
        </p:spPr>
        <p:txBody>
          <a:bodyPr/>
          <a:lstStyle>
            <a:lvl1pPr>
              <a:defRPr/>
            </a:lvl1pPr>
          </a:lstStyle>
          <a:p>
            <a:r>
              <a:rPr lang="en-US"/>
              <a:t>© Srinivasan Seshan, 2001</a:t>
            </a:r>
          </a:p>
        </p:txBody>
      </p:sp>
      <p:sp>
        <p:nvSpPr>
          <p:cNvPr id="9" name="Rectangle 110">
            <a:extLst>
              <a:ext uri="{FF2B5EF4-FFF2-40B4-BE49-F238E27FC236}">
                <a16:creationId xmlns:a16="http://schemas.microsoft.com/office/drawing/2014/main" id="{FCE3B037-E451-42F6-8DBB-BDC188CA8662}"/>
              </a:ext>
            </a:extLst>
          </p:cNvPr>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1332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8">
            <a:extLst>
              <a:ext uri="{FF2B5EF4-FFF2-40B4-BE49-F238E27FC236}">
                <a16:creationId xmlns:a16="http://schemas.microsoft.com/office/drawing/2014/main" id="{3AD6C340-116F-410B-9C34-6BDC499B8116}"/>
              </a:ext>
            </a:extLst>
          </p:cNvPr>
          <p:cNvSpPr>
            <a:spLocks noGrp="1" noChangeArrowheads="1"/>
          </p:cNvSpPr>
          <p:nvPr>
            <p:ph type="dt" sz="half" idx="10"/>
          </p:nvPr>
        </p:nvSpPr>
        <p:spPr>
          <a:ln/>
        </p:spPr>
        <p:txBody>
          <a:bodyPr/>
          <a:lstStyle>
            <a:lvl1pPr>
              <a:defRPr/>
            </a:lvl1pPr>
          </a:lstStyle>
          <a:p>
            <a:r>
              <a:rPr lang="en-US"/>
              <a:t>L -13; 2-26-01</a:t>
            </a:r>
          </a:p>
        </p:txBody>
      </p:sp>
      <p:sp>
        <p:nvSpPr>
          <p:cNvPr id="4" name="Rectangle 109">
            <a:extLst>
              <a:ext uri="{FF2B5EF4-FFF2-40B4-BE49-F238E27FC236}">
                <a16:creationId xmlns:a16="http://schemas.microsoft.com/office/drawing/2014/main" id="{89DC4155-C790-4863-825E-BC46773AC6F5}"/>
              </a:ext>
            </a:extLst>
          </p:cNvPr>
          <p:cNvSpPr>
            <a:spLocks noGrp="1" noChangeArrowheads="1"/>
          </p:cNvSpPr>
          <p:nvPr>
            <p:ph type="ftr" sz="quarter" idx="11"/>
          </p:nvPr>
        </p:nvSpPr>
        <p:spPr>
          <a:ln/>
        </p:spPr>
        <p:txBody>
          <a:bodyPr/>
          <a:lstStyle>
            <a:lvl1pPr>
              <a:defRPr/>
            </a:lvl1pPr>
          </a:lstStyle>
          <a:p>
            <a:r>
              <a:rPr lang="en-US"/>
              <a:t>© Srinivasan Seshan, 2001</a:t>
            </a:r>
          </a:p>
        </p:txBody>
      </p:sp>
      <p:sp>
        <p:nvSpPr>
          <p:cNvPr id="5" name="Rectangle 110">
            <a:extLst>
              <a:ext uri="{FF2B5EF4-FFF2-40B4-BE49-F238E27FC236}">
                <a16:creationId xmlns:a16="http://schemas.microsoft.com/office/drawing/2014/main" id="{4EE287E0-7D23-415C-8CD9-D0E4CB9219DA}"/>
              </a:ext>
            </a:extLst>
          </p:cNvPr>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1308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a:extLst>
              <a:ext uri="{FF2B5EF4-FFF2-40B4-BE49-F238E27FC236}">
                <a16:creationId xmlns:a16="http://schemas.microsoft.com/office/drawing/2014/main" id="{73A3312B-DA71-49FE-B75F-FF1AEE3D56B8}"/>
              </a:ext>
            </a:extLst>
          </p:cNvPr>
          <p:cNvSpPr>
            <a:spLocks noGrp="1" noChangeArrowheads="1"/>
          </p:cNvSpPr>
          <p:nvPr>
            <p:ph type="dt" sz="half" idx="10"/>
          </p:nvPr>
        </p:nvSpPr>
        <p:spPr>
          <a:ln/>
        </p:spPr>
        <p:txBody>
          <a:bodyPr/>
          <a:lstStyle>
            <a:lvl1pPr>
              <a:defRPr/>
            </a:lvl1pPr>
          </a:lstStyle>
          <a:p>
            <a:r>
              <a:rPr lang="en-US"/>
              <a:t>L -13; 2-26-01</a:t>
            </a:r>
          </a:p>
        </p:txBody>
      </p:sp>
      <p:sp>
        <p:nvSpPr>
          <p:cNvPr id="3" name="Rectangle 109">
            <a:extLst>
              <a:ext uri="{FF2B5EF4-FFF2-40B4-BE49-F238E27FC236}">
                <a16:creationId xmlns:a16="http://schemas.microsoft.com/office/drawing/2014/main" id="{44722E92-3DF9-48C6-ABA3-067A75842736}"/>
              </a:ext>
            </a:extLst>
          </p:cNvPr>
          <p:cNvSpPr>
            <a:spLocks noGrp="1" noChangeArrowheads="1"/>
          </p:cNvSpPr>
          <p:nvPr>
            <p:ph type="ftr" sz="quarter" idx="11"/>
          </p:nvPr>
        </p:nvSpPr>
        <p:spPr>
          <a:ln/>
        </p:spPr>
        <p:txBody>
          <a:bodyPr/>
          <a:lstStyle>
            <a:lvl1pPr>
              <a:defRPr/>
            </a:lvl1pPr>
          </a:lstStyle>
          <a:p>
            <a:r>
              <a:rPr lang="en-US"/>
              <a:t>© Srinivasan Seshan, 2001</a:t>
            </a:r>
          </a:p>
        </p:txBody>
      </p:sp>
      <p:sp>
        <p:nvSpPr>
          <p:cNvPr id="4" name="Rectangle 110">
            <a:extLst>
              <a:ext uri="{FF2B5EF4-FFF2-40B4-BE49-F238E27FC236}">
                <a16:creationId xmlns:a16="http://schemas.microsoft.com/office/drawing/2014/main" id="{714E4A64-EA4D-4B6C-9265-323C10EC4336}"/>
              </a:ext>
            </a:extLst>
          </p:cNvPr>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0309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08">
            <a:extLst>
              <a:ext uri="{FF2B5EF4-FFF2-40B4-BE49-F238E27FC236}">
                <a16:creationId xmlns:a16="http://schemas.microsoft.com/office/drawing/2014/main" id="{E87F70FF-4B74-4A49-BFFC-335065841590}"/>
              </a:ext>
            </a:extLst>
          </p:cNvPr>
          <p:cNvSpPr>
            <a:spLocks noGrp="1" noChangeArrowheads="1"/>
          </p:cNvSpPr>
          <p:nvPr>
            <p:ph type="dt" sz="half" idx="10"/>
          </p:nvPr>
        </p:nvSpPr>
        <p:spPr>
          <a:ln/>
        </p:spPr>
        <p:txBody>
          <a:bodyPr/>
          <a:lstStyle>
            <a:lvl1pPr>
              <a:defRPr/>
            </a:lvl1pPr>
          </a:lstStyle>
          <a:p>
            <a:r>
              <a:rPr lang="en-US"/>
              <a:t>L -13; 2-26-01</a:t>
            </a:r>
          </a:p>
        </p:txBody>
      </p:sp>
      <p:sp>
        <p:nvSpPr>
          <p:cNvPr id="6" name="Rectangle 109">
            <a:extLst>
              <a:ext uri="{FF2B5EF4-FFF2-40B4-BE49-F238E27FC236}">
                <a16:creationId xmlns:a16="http://schemas.microsoft.com/office/drawing/2014/main" id="{19EA7180-81C1-46DC-AB3E-ED112CF0F773}"/>
              </a:ext>
            </a:extLst>
          </p:cNvPr>
          <p:cNvSpPr>
            <a:spLocks noGrp="1" noChangeArrowheads="1"/>
          </p:cNvSpPr>
          <p:nvPr>
            <p:ph type="ftr" sz="quarter" idx="11"/>
          </p:nvPr>
        </p:nvSpPr>
        <p:spPr>
          <a:ln/>
        </p:spPr>
        <p:txBody>
          <a:bodyPr/>
          <a:lstStyle>
            <a:lvl1pPr>
              <a:defRPr/>
            </a:lvl1pPr>
          </a:lstStyle>
          <a:p>
            <a:r>
              <a:rPr lang="en-US"/>
              <a:t>© Srinivasan Seshan, 2001</a:t>
            </a:r>
          </a:p>
        </p:txBody>
      </p:sp>
      <p:sp>
        <p:nvSpPr>
          <p:cNvPr id="7" name="Rectangle 110">
            <a:extLst>
              <a:ext uri="{FF2B5EF4-FFF2-40B4-BE49-F238E27FC236}">
                <a16:creationId xmlns:a16="http://schemas.microsoft.com/office/drawing/2014/main" id="{41B12AA8-3C04-4ABA-859B-B9648DB9895D}"/>
              </a:ext>
            </a:extLst>
          </p:cNvPr>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9187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08">
            <a:extLst>
              <a:ext uri="{FF2B5EF4-FFF2-40B4-BE49-F238E27FC236}">
                <a16:creationId xmlns:a16="http://schemas.microsoft.com/office/drawing/2014/main" id="{D575E09C-30A9-41AA-9338-41AFB1D9202C}"/>
              </a:ext>
            </a:extLst>
          </p:cNvPr>
          <p:cNvSpPr>
            <a:spLocks noGrp="1" noChangeArrowheads="1"/>
          </p:cNvSpPr>
          <p:nvPr>
            <p:ph type="dt" sz="half" idx="10"/>
          </p:nvPr>
        </p:nvSpPr>
        <p:spPr>
          <a:ln/>
        </p:spPr>
        <p:txBody>
          <a:bodyPr/>
          <a:lstStyle>
            <a:lvl1pPr>
              <a:defRPr/>
            </a:lvl1pPr>
          </a:lstStyle>
          <a:p>
            <a:r>
              <a:rPr lang="en-US"/>
              <a:t>L -13; 2-26-01</a:t>
            </a:r>
          </a:p>
        </p:txBody>
      </p:sp>
      <p:sp>
        <p:nvSpPr>
          <p:cNvPr id="6" name="Rectangle 109">
            <a:extLst>
              <a:ext uri="{FF2B5EF4-FFF2-40B4-BE49-F238E27FC236}">
                <a16:creationId xmlns:a16="http://schemas.microsoft.com/office/drawing/2014/main" id="{E385E0CE-EE31-41EF-84AA-A73AE1A52537}"/>
              </a:ext>
            </a:extLst>
          </p:cNvPr>
          <p:cNvSpPr>
            <a:spLocks noGrp="1" noChangeArrowheads="1"/>
          </p:cNvSpPr>
          <p:nvPr>
            <p:ph type="ftr" sz="quarter" idx="11"/>
          </p:nvPr>
        </p:nvSpPr>
        <p:spPr>
          <a:ln/>
        </p:spPr>
        <p:txBody>
          <a:bodyPr/>
          <a:lstStyle>
            <a:lvl1pPr>
              <a:defRPr/>
            </a:lvl1pPr>
          </a:lstStyle>
          <a:p>
            <a:r>
              <a:rPr lang="en-US"/>
              <a:t>© Srinivasan Seshan, 2001</a:t>
            </a:r>
          </a:p>
        </p:txBody>
      </p:sp>
      <p:sp>
        <p:nvSpPr>
          <p:cNvPr id="7" name="Rectangle 110">
            <a:extLst>
              <a:ext uri="{FF2B5EF4-FFF2-40B4-BE49-F238E27FC236}">
                <a16:creationId xmlns:a16="http://schemas.microsoft.com/office/drawing/2014/main" id="{1D00753C-8ECB-496F-8316-E96F0AE6D275}"/>
              </a:ext>
            </a:extLst>
          </p:cNvPr>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5624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
            <a:extLst>
              <a:ext uri="{FF2B5EF4-FFF2-40B4-BE49-F238E27FC236}">
                <a16:creationId xmlns:a16="http://schemas.microsoft.com/office/drawing/2014/main" id="{2011414F-5A74-48BA-A5BE-E6C6259A5207}"/>
              </a:ext>
            </a:extLst>
          </p:cNvPr>
          <p:cNvGrpSpPr>
            <a:grpSpLocks/>
          </p:cNvGrpSpPr>
          <p:nvPr/>
        </p:nvGrpSpPr>
        <p:grpSpPr bwMode="auto">
          <a:xfrm>
            <a:off x="0" y="68263"/>
            <a:ext cx="457200" cy="6713537"/>
            <a:chOff x="0" y="43"/>
            <a:chExt cx="5760" cy="4229"/>
          </a:xfrm>
        </p:grpSpPr>
        <p:sp>
          <p:nvSpPr>
            <p:cNvPr id="1050" name="Line 4">
              <a:extLst>
                <a:ext uri="{FF2B5EF4-FFF2-40B4-BE49-F238E27FC236}">
                  <a16:creationId xmlns:a16="http://schemas.microsoft.com/office/drawing/2014/main" id="{C4834431-6992-4DF8-A6F6-C78E6385080D}"/>
                </a:ext>
              </a:extLst>
            </p:cNvPr>
            <p:cNvSpPr>
              <a:spLocks noChangeShapeType="1"/>
            </p:cNvSpPr>
            <p:nvPr/>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5">
              <a:extLst>
                <a:ext uri="{FF2B5EF4-FFF2-40B4-BE49-F238E27FC236}">
                  <a16:creationId xmlns:a16="http://schemas.microsoft.com/office/drawing/2014/main" id="{BD8AC990-C153-4B4D-9C69-174EDF6A527D}"/>
                </a:ext>
              </a:extLst>
            </p:cNvPr>
            <p:cNvSpPr>
              <a:spLocks noChangeShapeType="1"/>
            </p:cNvSpPr>
            <p:nvPr/>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6">
              <a:extLst>
                <a:ext uri="{FF2B5EF4-FFF2-40B4-BE49-F238E27FC236}">
                  <a16:creationId xmlns:a16="http://schemas.microsoft.com/office/drawing/2014/main" id="{57B51927-3C2A-47B7-90E9-87987FC80FF6}"/>
                </a:ext>
              </a:extLst>
            </p:cNvPr>
            <p:cNvSpPr>
              <a:spLocks noChangeShapeType="1"/>
            </p:cNvSpPr>
            <p:nvPr/>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7">
              <a:extLst>
                <a:ext uri="{FF2B5EF4-FFF2-40B4-BE49-F238E27FC236}">
                  <a16:creationId xmlns:a16="http://schemas.microsoft.com/office/drawing/2014/main" id="{4B2BCBD5-11F2-45AD-992F-F46A3D334AA7}"/>
                </a:ext>
              </a:extLst>
            </p:cNvPr>
            <p:cNvSpPr>
              <a:spLocks noChangeShapeType="1"/>
            </p:cNvSpPr>
            <p:nvPr/>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8">
              <a:extLst>
                <a:ext uri="{FF2B5EF4-FFF2-40B4-BE49-F238E27FC236}">
                  <a16:creationId xmlns:a16="http://schemas.microsoft.com/office/drawing/2014/main" id="{9EB64871-155B-4438-9271-A7771D86890B}"/>
                </a:ext>
              </a:extLst>
            </p:cNvPr>
            <p:cNvSpPr>
              <a:spLocks noChangeShapeType="1"/>
            </p:cNvSpPr>
            <p:nvPr/>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9">
              <a:extLst>
                <a:ext uri="{FF2B5EF4-FFF2-40B4-BE49-F238E27FC236}">
                  <a16:creationId xmlns:a16="http://schemas.microsoft.com/office/drawing/2014/main" id="{E114AA87-E46D-43DB-93BB-49AAA2C534D9}"/>
                </a:ext>
              </a:extLst>
            </p:cNvPr>
            <p:cNvSpPr>
              <a:spLocks noChangeShapeType="1"/>
            </p:cNvSpPr>
            <p:nvPr/>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10">
              <a:extLst>
                <a:ext uri="{FF2B5EF4-FFF2-40B4-BE49-F238E27FC236}">
                  <a16:creationId xmlns:a16="http://schemas.microsoft.com/office/drawing/2014/main" id="{B950E8C3-2E15-4AB6-BE7A-283C3FBAC25C}"/>
                </a:ext>
              </a:extLst>
            </p:cNvPr>
            <p:cNvSpPr>
              <a:spLocks noChangeShapeType="1"/>
            </p:cNvSpPr>
            <p:nvPr/>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11">
              <a:extLst>
                <a:ext uri="{FF2B5EF4-FFF2-40B4-BE49-F238E27FC236}">
                  <a16:creationId xmlns:a16="http://schemas.microsoft.com/office/drawing/2014/main" id="{594C4702-6C2E-4CA0-9848-B648F984DEE4}"/>
                </a:ext>
              </a:extLst>
            </p:cNvPr>
            <p:cNvSpPr>
              <a:spLocks noChangeShapeType="1"/>
            </p:cNvSpPr>
            <p:nvPr/>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12">
              <a:extLst>
                <a:ext uri="{FF2B5EF4-FFF2-40B4-BE49-F238E27FC236}">
                  <a16:creationId xmlns:a16="http://schemas.microsoft.com/office/drawing/2014/main" id="{3E9B468E-26B6-415E-A3D0-52B7C801F606}"/>
                </a:ext>
              </a:extLst>
            </p:cNvPr>
            <p:cNvSpPr>
              <a:spLocks noChangeShapeType="1"/>
            </p:cNvSpPr>
            <p:nvPr/>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13">
              <a:extLst>
                <a:ext uri="{FF2B5EF4-FFF2-40B4-BE49-F238E27FC236}">
                  <a16:creationId xmlns:a16="http://schemas.microsoft.com/office/drawing/2014/main" id="{5CCE49E9-DB74-4740-8A94-440F8BF6B5AD}"/>
                </a:ext>
              </a:extLst>
            </p:cNvPr>
            <p:cNvSpPr>
              <a:spLocks noChangeShapeType="1"/>
            </p:cNvSpPr>
            <p:nvPr/>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14">
              <a:extLst>
                <a:ext uri="{FF2B5EF4-FFF2-40B4-BE49-F238E27FC236}">
                  <a16:creationId xmlns:a16="http://schemas.microsoft.com/office/drawing/2014/main" id="{CA27ECFF-47A9-4420-83AD-079907C2D4E4}"/>
                </a:ext>
              </a:extLst>
            </p:cNvPr>
            <p:cNvSpPr>
              <a:spLocks noChangeShapeType="1"/>
            </p:cNvSpPr>
            <p:nvPr/>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15">
              <a:extLst>
                <a:ext uri="{FF2B5EF4-FFF2-40B4-BE49-F238E27FC236}">
                  <a16:creationId xmlns:a16="http://schemas.microsoft.com/office/drawing/2014/main" id="{BB3AC354-7C06-4369-8B81-4F43175F0570}"/>
                </a:ext>
              </a:extLst>
            </p:cNvPr>
            <p:cNvSpPr>
              <a:spLocks noChangeShapeType="1"/>
            </p:cNvSpPr>
            <p:nvPr/>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16">
              <a:extLst>
                <a:ext uri="{FF2B5EF4-FFF2-40B4-BE49-F238E27FC236}">
                  <a16:creationId xmlns:a16="http://schemas.microsoft.com/office/drawing/2014/main" id="{55D58E6D-B092-4C81-9694-F2D7FACFE4EC}"/>
                </a:ext>
              </a:extLst>
            </p:cNvPr>
            <p:cNvSpPr>
              <a:spLocks noChangeShapeType="1"/>
            </p:cNvSpPr>
            <p:nvPr/>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17">
              <a:extLst>
                <a:ext uri="{FF2B5EF4-FFF2-40B4-BE49-F238E27FC236}">
                  <a16:creationId xmlns:a16="http://schemas.microsoft.com/office/drawing/2014/main" id="{642FEEB9-8CB3-4421-B74A-8D8303253B30}"/>
                </a:ext>
              </a:extLst>
            </p:cNvPr>
            <p:cNvSpPr>
              <a:spLocks noChangeShapeType="1"/>
            </p:cNvSpPr>
            <p:nvPr/>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18">
              <a:extLst>
                <a:ext uri="{FF2B5EF4-FFF2-40B4-BE49-F238E27FC236}">
                  <a16:creationId xmlns:a16="http://schemas.microsoft.com/office/drawing/2014/main" id="{E8C02BE8-DBAD-4A80-A39A-DD088E4FFB27}"/>
                </a:ext>
              </a:extLst>
            </p:cNvPr>
            <p:cNvSpPr>
              <a:spLocks noChangeShapeType="1"/>
            </p:cNvSpPr>
            <p:nvPr/>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19">
              <a:extLst>
                <a:ext uri="{FF2B5EF4-FFF2-40B4-BE49-F238E27FC236}">
                  <a16:creationId xmlns:a16="http://schemas.microsoft.com/office/drawing/2014/main" id="{993452B3-3C34-4A96-98BC-DA0463BCAE91}"/>
                </a:ext>
              </a:extLst>
            </p:cNvPr>
            <p:cNvSpPr>
              <a:spLocks noChangeShapeType="1"/>
            </p:cNvSpPr>
            <p:nvPr/>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20">
              <a:extLst>
                <a:ext uri="{FF2B5EF4-FFF2-40B4-BE49-F238E27FC236}">
                  <a16:creationId xmlns:a16="http://schemas.microsoft.com/office/drawing/2014/main" id="{6153B9BE-D8DC-4707-804B-23690A9988EA}"/>
                </a:ext>
              </a:extLst>
            </p:cNvPr>
            <p:cNvSpPr>
              <a:spLocks noChangeShapeType="1"/>
            </p:cNvSpPr>
            <p:nvPr/>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21">
              <a:extLst>
                <a:ext uri="{FF2B5EF4-FFF2-40B4-BE49-F238E27FC236}">
                  <a16:creationId xmlns:a16="http://schemas.microsoft.com/office/drawing/2014/main" id="{5E6D4EE4-D127-4A91-BE61-DBBF8524016B}"/>
                </a:ext>
              </a:extLst>
            </p:cNvPr>
            <p:cNvSpPr>
              <a:spLocks noChangeShapeType="1"/>
            </p:cNvSpPr>
            <p:nvPr/>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8" name="Line 22">
              <a:extLst>
                <a:ext uri="{FF2B5EF4-FFF2-40B4-BE49-F238E27FC236}">
                  <a16:creationId xmlns:a16="http://schemas.microsoft.com/office/drawing/2014/main" id="{E32C313F-6FB9-4118-9CAC-D7E375FACBC0}"/>
                </a:ext>
              </a:extLst>
            </p:cNvPr>
            <p:cNvSpPr>
              <a:spLocks noChangeShapeType="1"/>
            </p:cNvSpPr>
            <p:nvPr/>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9" name="Line 23">
              <a:extLst>
                <a:ext uri="{FF2B5EF4-FFF2-40B4-BE49-F238E27FC236}">
                  <a16:creationId xmlns:a16="http://schemas.microsoft.com/office/drawing/2014/main" id="{C5EC91E3-8F28-4EB5-8DB3-6B2DDDD89F24}"/>
                </a:ext>
              </a:extLst>
            </p:cNvPr>
            <p:cNvSpPr>
              <a:spLocks noChangeShapeType="1"/>
            </p:cNvSpPr>
            <p:nvPr/>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0" name="Line 24">
              <a:extLst>
                <a:ext uri="{FF2B5EF4-FFF2-40B4-BE49-F238E27FC236}">
                  <a16:creationId xmlns:a16="http://schemas.microsoft.com/office/drawing/2014/main" id="{33EB08AE-421F-4EED-BEA9-FC97C963F52F}"/>
                </a:ext>
              </a:extLst>
            </p:cNvPr>
            <p:cNvSpPr>
              <a:spLocks noChangeShapeType="1"/>
            </p:cNvSpPr>
            <p:nvPr/>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25">
              <a:extLst>
                <a:ext uri="{FF2B5EF4-FFF2-40B4-BE49-F238E27FC236}">
                  <a16:creationId xmlns:a16="http://schemas.microsoft.com/office/drawing/2014/main" id="{29744653-00FB-405E-826E-BBFC797BE4E2}"/>
                </a:ext>
              </a:extLst>
            </p:cNvPr>
            <p:cNvSpPr>
              <a:spLocks noChangeShapeType="1"/>
            </p:cNvSpPr>
            <p:nvPr/>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2" name="Line 26">
              <a:extLst>
                <a:ext uri="{FF2B5EF4-FFF2-40B4-BE49-F238E27FC236}">
                  <a16:creationId xmlns:a16="http://schemas.microsoft.com/office/drawing/2014/main" id="{D0B82D03-113D-4D6E-9FC1-E824C7B731AF}"/>
                </a:ext>
              </a:extLst>
            </p:cNvPr>
            <p:cNvSpPr>
              <a:spLocks noChangeShapeType="1"/>
            </p:cNvSpPr>
            <p:nvPr/>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27">
              <a:extLst>
                <a:ext uri="{FF2B5EF4-FFF2-40B4-BE49-F238E27FC236}">
                  <a16:creationId xmlns:a16="http://schemas.microsoft.com/office/drawing/2014/main" id="{CA821D7E-0549-401F-B1C5-FFD5FFF69CFF}"/>
                </a:ext>
              </a:extLst>
            </p:cNvPr>
            <p:cNvSpPr>
              <a:spLocks noChangeShapeType="1"/>
            </p:cNvSpPr>
            <p:nvPr/>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28">
              <a:extLst>
                <a:ext uri="{FF2B5EF4-FFF2-40B4-BE49-F238E27FC236}">
                  <a16:creationId xmlns:a16="http://schemas.microsoft.com/office/drawing/2014/main" id="{9D223929-2924-481A-B224-F3DC2357578B}"/>
                </a:ext>
              </a:extLst>
            </p:cNvPr>
            <p:cNvSpPr>
              <a:spLocks noChangeShapeType="1"/>
            </p:cNvSpPr>
            <p:nvPr/>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29">
              <a:extLst>
                <a:ext uri="{FF2B5EF4-FFF2-40B4-BE49-F238E27FC236}">
                  <a16:creationId xmlns:a16="http://schemas.microsoft.com/office/drawing/2014/main" id="{A107189C-BF04-430E-9938-B87B7E30213B}"/>
                </a:ext>
              </a:extLst>
            </p:cNvPr>
            <p:cNvSpPr>
              <a:spLocks noChangeShapeType="1"/>
            </p:cNvSpPr>
            <p:nvPr/>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30">
              <a:extLst>
                <a:ext uri="{FF2B5EF4-FFF2-40B4-BE49-F238E27FC236}">
                  <a16:creationId xmlns:a16="http://schemas.microsoft.com/office/drawing/2014/main" id="{ABFB6B31-97EC-490F-BD40-294C2F6325CB}"/>
                </a:ext>
              </a:extLst>
            </p:cNvPr>
            <p:cNvSpPr>
              <a:spLocks noChangeShapeType="1"/>
            </p:cNvSpPr>
            <p:nvPr/>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31">
              <a:extLst>
                <a:ext uri="{FF2B5EF4-FFF2-40B4-BE49-F238E27FC236}">
                  <a16:creationId xmlns:a16="http://schemas.microsoft.com/office/drawing/2014/main" id="{CF74412C-D460-4F55-9AC7-0FD8DEEEED86}"/>
                </a:ext>
              </a:extLst>
            </p:cNvPr>
            <p:cNvSpPr>
              <a:spLocks noChangeShapeType="1"/>
            </p:cNvSpPr>
            <p:nvPr/>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32">
              <a:extLst>
                <a:ext uri="{FF2B5EF4-FFF2-40B4-BE49-F238E27FC236}">
                  <a16:creationId xmlns:a16="http://schemas.microsoft.com/office/drawing/2014/main" id="{25E0EC6E-6409-46C9-A8A8-ECA0BA30F2EF}"/>
                </a:ext>
              </a:extLst>
            </p:cNvPr>
            <p:cNvSpPr>
              <a:spLocks noChangeShapeType="1"/>
            </p:cNvSpPr>
            <p:nvPr/>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33">
              <a:extLst>
                <a:ext uri="{FF2B5EF4-FFF2-40B4-BE49-F238E27FC236}">
                  <a16:creationId xmlns:a16="http://schemas.microsoft.com/office/drawing/2014/main" id="{0ED97B4F-7B64-4522-ADD2-498298A5C2F3}"/>
                </a:ext>
              </a:extLst>
            </p:cNvPr>
            <p:cNvSpPr>
              <a:spLocks noChangeShapeType="1"/>
            </p:cNvSpPr>
            <p:nvPr/>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34">
              <a:extLst>
                <a:ext uri="{FF2B5EF4-FFF2-40B4-BE49-F238E27FC236}">
                  <a16:creationId xmlns:a16="http://schemas.microsoft.com/office/drawing/2014/main" id="{F611C42C-BA20-4FCE-B938-56587B3DD5FE}"/>
                </a:ext>
              </a:extLst>
            </p:cNvPr>
            <p:cNvSpPr>
              <a:spLocks noChangeShapeType="1"/>
            </p:cNvSpPr>
            <p:nvPr/>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35">
              <a:extLst>
                <a:ext uri="{FF2B5EF4-FFF2-40B4-BE49-F238E27FC236}">
                  <a16:creationId xmlns:a16="http://schemas.microsoft.com/office/drawing/2014/main" id="{03802652-E85D-4800-8EC6-CEA33B944B63}"/>
                </a:ext>
              </a:extLst>
            </p:cNvPr>
            <p:cNvSpPr>
              <a:spLocks noChangeShapeType="1"/>
            </p:cNvSpPr>
            <p:nvPr/>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36">
              <a:extLst>
                <a:ext uri="{FF2B5EF4-FFF2-40B4-BE49-F238E27FC236}">
                  <a16:creationId xmlns:a16="http://schemas.microsoft.com/office/drawing/2014/main" id="{6DAF58F4-39B2-46E6-95B3-495C5AA8B256}"/>
                </a:ext>
              </a:extLst>
            </p:cNvPr>
            <p:cNvSpPr>
              <a:spLocks noChangeShapeType="1"/>
            </p:cNvSpPr>
            <p:nvPr/>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37">
              <a:extLst>
                <a:ext uri="{FF2B5EF4-FFF2-40B4-BE49-F238E27FC236}">
                  <a16:creationId xmlns:a16="http://schemas.microsoft.com/office/drawing/2014/main" id="{166FC838-9CBE-4483-8A33-D3F620D6BCBB}"/>
                </a:ext>
              </a:extLst>
            </p:cNvPr>
            <p:cNvSpPr>
              <a:spLocks noChangeShapeType="1"/>
            </p:cNvSpPr>
            <p:nvPr/>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4" name="Line 38">
              <a:extLst>
                <a:ext uri="{FF2B5EF4-FFF2-40B4-BE49-F238E27FC236}">
                  <a16:creationId xmlns:a16="http://schemas.microsoft.com/office/drawing/2014/main" id="{40A7C192-0240-44CD-8B56-D04D673474FE}"/>
                </a:ext>
              </a:extLst>
            </p:cNvPr>
            <p:cNvSpPr>
              <a:spLocks noChangeShapeType="1"/>
            </p:cNvSpPr>
            <p:nvPr/>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 name="Line 39">
              <a:extLst>
                <a:ext uri="{FF2B5EF4-FFF2-40B4-BE49-F238E27FC236}">
                  <a16:creationId xmlns:a16="http://schemas.microsoft.com/office/drawing/2014/main" id="{A0D7FEA8-E930-4539-96EB-B75C6D1115C3}"/>
                </a:ext>
              </a:extLst>
            </p:cNvPr>
            <p:cNvSpPr>
              <a:spLocks noChangeShapeType="1"/>
            </p:cNvSpPr>
            <p:nvPr/>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 name="Line 40">
              <a:extLst>
                <a:ext uri="{FF2B5EF4-FFF2-40B4-BE49-F238E27FC236}">
                  <a16:creationId xmlns:a16="http://schemas.microsoft.com/office/drawing/2014/main" id="{F142C75A-83DB-4A73-9E69-234923BFBE99}"/>
                </a:ext>
              </a:extLst>
            </p:cNvPr>
            <p:cNvSpPr>
              <a:spLocks noChangeShapeType="1"/>
            </p:cNvSpPr>
            <p:nvPr/>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41">
              <a:extLst>
                <a:ext uri="{FF2B5EF4-FFF2-40B4-BE49-F238E27FC236}">
                  <a16:creationId xmlns:a16="http://schemas.microsoft.com/office/drawing/2014/main" id="{614A3DC5-F2C2-41E2-92E8-0F97D5CAD322}"/>
                </a:ext>
              </a:extLst>
            </p:cNvPr>
            <p:cNvSpPr>
              <a:spLocks noChangeShapeType="1"/>
            </p:cNvSpPr>
            <p:nvPr/>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42">
              <a:extLst>
                <a:ext uri="{FF2B5EF4-FFF2-40B4-BE49-F238E27FC236}">
                  <a16:creationId xmlns:a16="http://schemas.microsoft.com/office/drawing/2014/main" id="{F1FB3C1F-47B9-4F44-AE19-7061B413F9F4}"/>
                </a:ext>
              </a:extLst>
            </p:cNvPr>
            <p:cNvSpPr>
              <a:spLocks noChangeShapeType="1"/>
            </p:cNvSpPr>
            <p:nvPr/>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43">
              <a:extLst>
                <a:ext uri="{FF2B5EF4-FFF2-40B4-BE49-F238E27FC236}">
                  <a16:creationId xmlns:a16="http://schemas.microsoft.com/office/drawing/2014/main" id="{DD73562E-9755-49F5-9066-EE35EE10BAA8}"/>
                </a:ext>
              </a:extLst>
            </p:cNvPr>
            <p:cNvSpPr>
              <a:spLocks noChangeShapeType="1"/>
            </p:cNvSpPr>
            <p:nvPr/>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0" name="Line 44">
              <a:extLst>
                <a:ext uri="{FF2B5EF4-FFF2-40B4-BE49-F238E27FC236}">
                  <a16:creationId xmlns:a16="http://schemas.microsoft.com/office/drawing/2014/main" id="{393F8A3A-F470-4D85-BE77-5D4B65195204}"/>
                </a:ext>
              </a:extLst>
            </p:cNvPr>
            <p:cNvSpPr>
              <a:spLocks noChangeShapeType="1"/>
            </p:cNvSpPr>
            <p:nvPr/>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1" name="Line 45">
              <a:extLst>
                <a:ext uri="{FF2B5EF4-FFF2-40B4-BE49-F238E27FC236}">
                  <a16:creationId xmlns:a16="http://schemas.microsoft.com/office/drawing/2014/main" id="{9A0DF1B2-AE05-4C02-8100-45E9822F91FD}"/>
                </a:ext>
              </a:extLst>
            </p:cNvPr>
            <p:cNvSpPr>
              <a:spLocks noChangeShapeType="1"/>
            </p:cNvSpPr>
            <p:nvPr/>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2" name="Line 46">
              <a:extLst>
                <a:ext uri="{FF2B5EF4-FFF2-40B4-BE49-F238E27FC236}">
                  <a16:creationId xmlns:a16="http://schemas.microsoft.com/office/drawing/2014/main" id="{89CD70DD-6A3B-4083-B08C-28ECD6D3DD1C}"/>
                </a:ext>
              </a:extLst>
            </p:cNvPr>
            <p:cNvSpPr>
              <a:spLocks noChangeShapeType="1"/>
            </p:cNvSpPr>
            <p:nvPr/>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Line 47">
              <a:extLst>
                <a:ext uri="{FF2B5EF4-FFF2-40B4-BE49-F238E27FC236}">
                  <a16:creationId xmlns:a16="http://schemas.microsoft.com/office/drawing/2014/main" id="{58C39EFF-2756-4E04-8023-F75F92E668E6}"/>
                </a:ext>
              </a:extLst>
            </p:cNvPr>
            <p:cNvSpPr>
              <a:spLocks noChangeShapeType="1"/>
            </p:cNvSpPr>
            <p:nvPr/>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4" name="Line 48">
              <a:extLst>
                <a:ext uri="{FF2B5EF4-FFF2-40B4-BE49-F238E27FC236}">
                  <a16:creationId xmlns:a16="http://schemas.microsoft.com/office/drawing/2014/main" id="{AFF46D9F-ECC9-4797-B0DE-6585DABE7CB9}"/>
                </a:ext>
              </a:extLst>
            </p:cNvPr>
            <p:cNvSpPr>
              <a:spLocks noChangeShapeType="1"/>
            </p:cNvSpPr>
            <p:nvPr/>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 name="Line 49">
              <a:extLst>
                <a:ext uri="{FF2B5EF4-FFF2-40B4-BE49-F238E27FC236}">
                  <a16:creationId xmlns:a16="http://schemas.microsoft.com/office/drawing/2014/main" id="{01D4EE0E-00DC-4980-80AF-81363ED45BB5}"/>
                </a:ext>
              </a:extLst>
            </p:cNvPr>
            <p:cNvSpPr>
              <a:spLocks noChangeShapeType="1"/>
            </p:cNvSpPr>
            <p:nvPr/>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 name="Line 50">
              <a:extLst>
                <a:ext uri="{FF2B5EF4-FFF2-40B4-BE49-F238E27FC236}">
                  <a16:creationId xmlns:a16="http://schemas.microsoft.com/office/drawing/2014/main" id="{D1327FAD-E38B-49FE-978F-AF86F7573BB2}"/>
                </a:ext>
              </a:extLst>
            </p:cNvPr>
            <p:cNvSpPr>
              <a:spLocks noChangeShapeType="1"/>
            </p:cNvSpPr>
            <p:nvPr/>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7" name="Line 51">
              <a:extLst>
                <a:ext uri="{FF2B5EF4-FFF2-40B4-BE49-F238E27FC236}">
                  <a16:creationId xmlns:a16="http://schemas.microsoft.com/office/drawing/2014/main" id="{4F6A97F7-F21E-48C9-81BB-72DC06EEBC3D}"/>
                </a:ext>
              </a:extLst>
            </p:cNvPr>
            <p:cNvSpPr>
              <a:spLocks noChangeShapeType="1"/>
            </p:cNvSpPr>
            <p:nvPr/>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8" name="Line 52">
              <a:extLst>
                <a:ext uri="{FF2B5EF4-FFF2-40B4-BE49-F238E27FC236}">
                  <a16:creationId xmlns:a16="http://schemas.microsoft.com/office/drawing/2014/main" id="{00CE5E14-1EE2-4E30-AF3E-65D4661B2E16}"/>
                </a:ext>
              </a:extLst>
            </p:cNvPr>
            <p:cNvSpPr>
              <a:spLocks noChangeShapeType="1"/>
            </p:cNvSpPr>
            <p:nvPr/>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9" name="Line 53">
              <a:extLst>
                <a:ext uri="{FF2B5EF4-FFF2-40B4-BE49-F238E27FC236}">
                  <a16:creationId xmlns:a16="http://schemas.microsoft.com/office/drawing/2014/main" id="{9DEA587F-EE2C-437B-89C9-1F1ACA87A0B7}"/>
                </a:ext>
              </a:extLst>
            </p:cNvPr>
            <p:cNvSpPr>
              <a:spLocks noChangeShapeType="1"/>
            </p:cNvSpPr>
            <p:nvPr/>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0" name="Line 54">
              <a:extLst>
                <a:ext uri="{FF2B5EF4-FFF2-40B4-BE49-F238E27FC236}">
                  <a16:creationId xmlns:a16="http://schemas.microsoft.com/office/drawing/2014/main" id="{05D0FB83-0D2C-4609-A6D1-A008775C957B}"/>
                </a:ext>
              </a:extLst>
            </p:cNvPr>
            <p:cNvSpPr>
              <a:spLocks noChangeShapeType="1"/>
            </p:cNvSpPr>
            <p:nvPr/>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1" name="Line 55">
              <a:extLst>
                <a:ext uri="{FF2B5EF4-FFF2-40B4-BE49-F238E27FC236}">
                  <a16:creationId xmlns:a16="http://schemas.microsoft.com/office/drawing/2014/main" id="{67710561-4B1E-4A27-9F8A-66284363CF84}"/>
                </a:ext>
              </a:extLst>
            </p:cNvPr>
            <p:cNvSpPr>
              <a:spLocks noChangeShapeType="1"/>
            </p:cNvSpPr>
            <p:nvPr/>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2" name="Line 56">
              <a:extLst>
                <a:ext uri="{FF2B5EF4-FFF2-40B4-BE49-F238E27FC236}">
                  <a16:creationId xmlns:a16="http://schemas.microsoft.com/office/drawing/2014/main" id="{C1EBC2C5-C172-4179-A0BE-4837B0C13838}"/>
                </a:ext>
              </a:extLst>
            </p:cNvPr>
            <p:cNvSpPr>
              <a:spLocks noChangeShapeType="1"/>
            </p:cNvSpPr>
            <p:nvPr/>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3" name="Line 57">
              <a:extLst>
                <a:ext uri="{FF2B5EF4-FFF2-40B4-BE49-F238E27FC236}">
                  <a16:creationId xmlns:a16="http://schemas.microsoft.com/office/drawing/2014/main" id="{E893C3C0-6062-4E81-BF59-7CF0E2B1147A}"/>
                </a:ext>
              </a:extLst>
            </p:cNvPr>
            <p:cNvSpPr>
              <a:spLocks noChangeShapeType="1"/>
            </p:cNvSpPr>
            <p:nvPr/>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4" name="Line 58">
              <a:extLst>
                <a:ext uri="{FF2B5EF4-FFF2-40B4-BE49-F238E27FC236}">
                  <a16:creationId xmlns:a16="http://schemas.microsoft.com/office/drawing/2014/main" id="{AC3CAD4B-74F3-4F75-8FC6-9DF1B08805A0}"/>
                </a:ext>
              </a:extLst>
            </p:cNvPr>
            <p:cNvSpPr>
              <a:spLocks noChangeShapeType="1"/>
            </p:cNvSpPr>
            <p:nvPr/>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 name="Line 59">
              <a:extLst>
                <a:ext uri="{FF2B5EF4-FFF2-40B4-BE49-F238E27FC236}">
                  <a16:creationId xmlns:a16="http://schemas.microsoft.com/office/drawing/2014/main" id="{5F1133E0-C3AE-4FA0-832D-C0D2DB8738F7}"/>
                </a:ext>
              </a:extLst>
            </p:cNvPr>
            <p:cNvSpPr>
              <a:spLocks noChangeShapeType="1"/>
            </p:cNvSpPr>
            <p:nvPr/>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 name="Line 60">
              <a:extLst>
                <a:ext uri="{FF2B5EF4-FFF2-40B4-BE49-F238E27FC236}">
                  <a16:creationId xmlns:a16="http://schemas.microsoft.com/office/drawing/2014/main" id="{917E9E96-1BA9-49B8-9BBB-48CFD46ED522}"/>
                </a:ext>
              </a:extLst>
            </p:cNvPr>
            <p:cNvSpPr>
              <a:spLocks noChangeShapeType="1"/>
            </p:cNvSpPr>
            <p:nvPr/>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7" name="Line 61">
              <a:extLst>
                <a:ext uri="{FF2B5EF4-FFF2-40B4-BE49-F238E27FC236}">
                  <a16:creationId xmlns:a16="http://schemas.microsoft.com/office/drawing/2014/main" id="{3E978FCB-F40D-4EDE-8BEE-6C96822DEC14}"/>
                </a:ext>
              </a:extLst>
            </p:cNvPr>
            <p:cNvSpPr>
              <a:spLocks noChangeShapeType="1"/>
            </p:cNvSpPr>
            <p:nvPr/>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8" name="Line 62">
              <a:extLst>
                <a:ext uri="{FF2B5EF4-FFF2-40B4-BE49-F238E27FC236}">
                  <a16:creationId xmlns:a16="http://schemas.microsoft.com/office/drawing/2014/main" id="{0D43BFB3-B27A-412D-8282-E7FCC9BA48AA}"/>
                </a:ext>
              </a:extLst>
            </p:cNvPr>
            <p:cNvSpPr>
              <a:spLocks noChangeShapeType="1"/>
            </p:cNvSpPr>
            <p:nvPr/>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9" name="Line 63">
              <a:extLst>
                <a:ext uri="{FF2B5EF4-FFF2-40B4-BE49-F238E27FC236}">
                  <a16:creationId xmlns:a16="http://schemas.microsoft.com/office/drawing/2014/main" id="{BD9C0D41-1CE6-4BC9-A5C6-71144F4B6256}"/>
                </a:ext>
              </a:extLst>
            </p:cNvPr>
            <p:cNvSpPr>
              <a:spLocks noChangeShapeType="1"/>
            </p:cNvSpPr>
            <p:nvPr/>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0" name="Line 64">
              <a:extLst>
                <a:ext uri="{FF2B5EF4-FFF2-40B4-BE49-F238E27FC236}">
                  <a16:creationId xmlns:a16="http://schemas.microsoft.com/office/drawing/2014/main" id="{6C2F8355-A61B-4966-82E9-4AFD5815C85A}"/>
                </a:ext>
              </a:extLst>
            </p:cNvPr>
            <p:cNvSpPr>
              <a:spLocks noChangeShapeType="1"/>
            </p:cNvSpPr>
            <p:nvPr/>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1" name="Line 65">
              <a:extLst>
                <a:ext uri="{FF2B5EF4-FFF2-40B4-BE49-F238E27FC236}">
                  <a16:creationId xmlns:a16="http://schemas.microsoft.com/office/drawing/2014/main" id="{419C8F32-BFCC-4C58-837F-2CE85A343140}"/>
                </a:ext>
              </a:extLst>
            </p:cNvPr>
            <p:cNvSpPr>
              <a:spLocks noChangeShapeType="1"/>
            </p:cNvSpPr>
            <p:nvPr/>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2" name="Line 66">
              <a:extLst>
                <a:ext uri="{FF2B5EF4-FFF2-40B4-BE49-F238E27FC236}">
                  <a16:creationId xmlns:a16="http://schemas.microsoft.com/office/drawing/2014/main" id="{D2C0C170-1548-4954-8182-8260EEF7AF55}"/>
                </a:ext>
              </a:extLst>
            </p:cNvPr>
            <p:cNvSpPr>
              <a:spLocks noChangeShapeType="1"/>
            </p:cNvSpPr>
            <p:nvPr/>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3" name="Line 67">
              <a:extLst>
                <a:ext uri="{FF2B5EF4-FFF2-40B4-BE49-F238E27FC236}">
                  <a16:creationId xmlns:a16="http://schemas.microsoft.com/office/drawing/2014/main" id="{0A1B42F0-E924-4BC7-BBE2-C165D22766BE}"/>
                </a:ext>
              </a:extLst>
            </p:cNvPr>
            <p:cNvSpPr>
              <a:spLocks noChangeShapeType="1"/>
            </p:cNvSpPr>
            <p:nvPr/>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4" name="Line 68">
              <a:extLst>
                <a:ext uri="{FF2B5EF4-FFF2-40B4-BE49-F238E27FC236}">
                  <a16:creationId xmlns:a16="http://schemas.microsoft.com/office/drawing/2014/main" id="{9D326D13-A4B7-4510-BC4B-7C564C3ABDD3}"/>
                </a:ext>
              </a:extLst>
            </p:cNvPr>
            <p:cNvSpPr>
              <a:spLocks noChangeShapeType="1"/>
            </p:cNvSpPr>
            <p:nvPr/>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5" name="Line 69">
              <a:extLst>
                <a:ext uri="{FF2B5EF4-FFF2-40B4-BE49-F238E27FC236}">
                  <a16:creationId xmlns:a16="http://schemas.microsoft.com/office/drawing/2014/main" id="{44F8D2C8-E738-4DBE-AAF2-E7128B37C4FE}"/>
                </a:ext>
              </a:extLst>
            </p:cNvPr>
            <p:cNvSpPr>
              <a:spLocks noChangeShapeType="1"/>
            </p:cNvSpPr>
            <p:nvPr/>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 name="Line 70">
              <a:extLst>
                <a:ext uri="{FF2B5EF4-FFF2-40B4-BE49-F238E27FC236}">
                  <a16:creationId xmlns:a16="http://schemas.microsoft.com/office/drawing/2014/main" id="{4A877515-8C9B-4820-A662-C5AA0928E6E5}"/>
                </a:ext>
              </a:extLst>
            </p:cNvPr>
            <p:cNvSpPr>
              <a:spLocks noChangeShapeType="1"/>
            </p:cNvSpPr>
            <p:nvPr/>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7" name="Line 71">
              <a:extLst>
                <a:ext uri="{FF2B5EF4-FFF2-40B4-BE49-F238E27FC236}">
                  <a16:creationId xmlns:a16="http://schemas.microsoft.com/office/drawing/2014/main" id="{A523E62A-43B8-443B-8BC5-4D474C9D1958}"/>
                </a:ext>
              </a:extLst>
            </p:cNvPr>
            <p:cNvSpPr>
              <a:spLocks noChangeShapeType="1"/>
            </p:cNvSpPr>
            <p:nvPr/>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8" name="Line 72">
              <a:extLst>
                <a:ext uri="{FF2B5EF4-FFF2-40B4-BE49-F238E27FC236}">
                  <a16:creationId xmlns:a16="http://schemas.microsoft.com/office/drawing/2014/main" id="{CDEAE288-90CE-48B8-A2C1-C9F1BB7CD0C1}"/>
                </a:ext>
              </a:extLst>
            </p:cNvPr>
            <p:cNvSpPr>
              <a:spLocks noChangeShapeType="1"/>
            </p:cNvSpPr>
            <p:nvPr/>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9" name="Line 73">
              <a:extLst>
                <a:ext uri="{FF2B5EF4-FFF2-40B4-BE49-F238E27FC236}">
                  <a16:creationId xmlns:a16="http://schemas.microsoft.com/office/drawing/2014/main" id="{302643B0-0329-423E-8F2D-41A5E1FB39D6}"/>
                </a:ext>
              </a:extLst>
            </p:cNvPr>
            <p:cNvSpPr>
              <a:spLocks noChangeShapeType="1"/>
            </p:cNvSpPr>
            <p:nvPr/>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0" name="Line 74">
              <a:extLst>
                <a:ext uri="{FF2B5EF4-FFF2-40B4-BE49-F238E27FC236}">
                  <a16:creationId xmlns:a16="http://schemas.microsoft.com/office/drawing/2014/main" id="{65960755-D407-4920-BEA0-59B829D0501F}"/>
                </a:ext>
              </a:extLst>
            </p:cNvPr>
            <p:cNvSpPr>
              <a:spLocks noChangeShapeType="1"/>
            </p:cNvSpPr>
            <p:nvPr/>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1" name="Line 75">
              <a:extLst>
                <a:ext uri="{FF2B5EF4-FFF2-40B4-BE49-F238E27FC236}">
                  <a16:creationId xmlns:a16="http://schemas.microsoft.com/office/drawing/2014/main" id="{BF91371F-1BE0-4129-8086-7ED479673CED}"/>
                </a:ext>
              </a:extLst>
            </p:cNvPr>
            <p:cNvSpPr>
              <a:spLocks noChangeShapeType="1"/>
            </p:cNvSpPr>
            <p:nvPr/>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2" name="Line 76">
              <a:extLst>
                <a:ext uri="{FF2B5EF4-FFF2-40B4-BE49-F238E27FC236}">
                  <a16:creationId xmlns:a16="http://schemas.microsoft.com/office/drawing/2014/main" id="{8E9565FD-8BC8-4F5A-884F-B3EC092DCF36}"/>
                </a:ext>
              </a:extLst>
            </p:cNvPr>
            <p:cNvSpPr>
              <a:spLocks noChangeShapeType="1"/>
            </p:cNvSpPr>
            <p:nvPr/>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3" name="Line 77">
              <a:extLst>
                <a:ext uri="{FF2B5EF4-FFF2-40B4-BE49-F238E27FC236}">
                  <a16:creationId xmlns:a16="http://schemas.microsoft.com/office/drawing/2014/main" id="{252A2019-9B90-4AD0-86C2-1548295A4413}"/>
                </a:ext>
              </a:extLst>
            </p:cNvPr>
            <p:cNvSpPr>
              <a:spLocks noChangeShapeType="1"/>
            </p:cNvSpPr>
            <p:nvPr/>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4" name="Line 78">
              <a:extLst>
                <a:ext uri="{FF2B5EF4-FFF2-40B4-BE49-F238E27FC236}">
                  <a16:creationId xmlns:a16="http://schemas.microsoft.com/office/drawing/2014/main" id="{A95140D2-419C-47C2-A09E-DB39EE0DA67D}"/>
                </a:ext>
              </a:extLst>
            </p:cNvPr>
            <p:cNvSpPr>
              <a:spLocks noChangeShapeType="1"/>
            </p:cNvSpPr>
            <p:nvPr/>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5" name="Line 79">
              <a:extLst>
                <a:ext uri="{FF2B5EF4-FFF2-40B4-BE49-F238E27FC236}">
                  <a16:creationId xmlns:a16="http://schemas.microsoft.com/office/drawing/2014/main" id="{CB776FC5-D424-4A16-9B65-CC38D7588BE3}"/>
                </a:ext>
              </a:extLst>
            </p:cNvPr>
            <p:cNvSpPr>
              <a:spLocks noChangeShapeType="1"/>
            </p:cNvSpPr>
            <p:nvPr/>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 name="Line 80">
              <a:extLst>
                <a:ext uri="{FF2B5EF4-FFF2-40B4-BE49-F238E27FC236}">
                  <a16:creationId xmlns:a16="http://schemas.microsoft.com/office/drawing/2014/main" id="{DB93701B-99A9-4584-B22C-30F4601B735F}"/>
                </a:ext>
              </a:extLst>
            </p:cNvPr>
            <p:cNvSpPr>
              <a:spLocks noChangeShapeType="1"/>
            </p:cNvSpPr>
            <p:nvPr/>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 name="Line 81">
              <a:extLst>
                <a:ext uri="{FF2B5EF4-FFF2-40B4-BE49-F238E27FC236}">
                  <a16:creationId xmlns:a16="http://schemas.microsoft.com/office/drawing/2014/main" id="{8DCED8FB-52AD-4269-A9FD-1F5AC09B246D}"/>
                </a:ext>
              </a:extLst>
            </p:cNvPr>
            <p:cNvSpPr>
              <a:spLocks noChangeShapeType="1"/>
            </p:cNvSpPr>
            <p:nvPr/>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 name="Line 82">
              <a:extLst>
                <a:ext uri="{FF2B5EF4-FFF2-40B4-BE49-F238E27FC236}">
                  <a16:creationId xmlns:a16="http://schemas.microsoft.com/office/drawing/2014/main" id="{EA9D9781-3050-45EF-828F-B2CA8B1902CA}"/>
                </a:ext>
              </a:extLst>
            </p:cNvPr>
            <p:cNvSpPr>
              <a:spLocks noChangeShapeType="1"/>
            </p:cNvSpPr>
            <p:nvPr/>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 name="Line 83">
              <a:extLst>
                <a:ext uri="{FF2B5EF4-FFF2-40B4-BE49-F238E27FC236}">
                  <a16:creationId xmlns:a16="http://schemas.microsoft.com/office/drawing/2014/main" id="{9F72AE1E-57FE-4DA2-B430-3790BFCC45FE}"/>
                </a:ext>
              </a:extLst>
            </p:cNvPr>
            <p:cNvSpPr>
              <a:spLocks noChangeShapeType="1"/>
            </p:cNvSpPr>
            <p:nvPr/>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 name="Line 84">
              <a:extLst>
                <a:ext uri="{FF2B5EF4-FFF2-40B4-BE49-F238E27FC236}">
                  <a16:creationId xmlns:a16="http://schemas.microsoft.com/office/drawing/2014/main" id="{AA69FE8A-925B-4130-B58B-C56C642DE518}"/>
                </a:ext>
              </a:extLst>
            </p:cNvPr>
            <p:cNvSpPr>
              <a:spLocks noChangeShapeType="1"/>
            </p:cNvSpPr>
            <p:nvPr/>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 name="Line 85">
              <a:extLst>
                <a:ext uri="{FF2B5EF4-FFF2-40B4-BE49-F238E27FC236}">
                  <a16:creationId xmlns:a16="http://schemas.microsoft.com/office/drawing/2014/main" id="{7CF20323-D4B1-4661-B19A-9AC5641E4A6F}"/>
                </a:ext>
              </a:extLst>
            </p:cNvPr>
            <p:cNvSpPr>
              <a:spLocks noChangeShapeType="1"/>
            </p:cNvSpPr>
            <p:nvPr/>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 name="Line 86">
              <a:extLst>
                <a:ext uri="{FF2B5EF4-FFF2-40B4-BE49-F238E27FC236}">
                  <a16:creationId xmlns:a16="http://schemas.microsoft.com/office/drawing/2014/main" id="{1D51336A-31D3-4D9E-AE26-7C1CC842C0CB}"/>
                </a:ext>
              </a:extLst>
            </p:cNvPr>
            <p:cNvSpPr>
              <a:spLocks noChangeShapeType="1"/>
            </p:cNvSpPr>
            <p:nvPr/>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3" name="Line 87">
              <a:extLst>
                <a:ext uri="{FF2B5EF4-FFF2-40B4-BE49-F238E27FC236}">
                  <a16:creationId xmlns:a16="http://schemas.microsoft.com/office/drawing/2014/main" id="{EEF1A783-1E14-456D-90D2-16ED18BFE890}"/>
                </a:ext>
              </a:extLst>
            </p:cNvPr>
            <p:cNvSpPr>
              <a:spLocks noChangeShapeType="1"/>
            </p:cNvSpPr>
            <p:nvPr/>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 name="Line 88">
              <a:extLst>
                <a:ext uri="{FF2B5EF4-FFF2-40B4-BE49-F238E27FC236}">
                  <a16:creationId xmlns:a16="http://schemas.microsoft.com/office/drawing/2014/main" id="{B2924183-4D39-4A85-AD95-ABD359D1D161}"/>
                </a:ext>
              </a:extLst>
            </p:cNvPr>
            <p:cNvSpPr>
              <a:spLocks noChangeShapeType="1"/>
            </p:cNvSpPr>
            <p:nvPr/>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 name="Line 89">
              <a:extLst>
                <a:ext uri="{FF2B5EF4-FFF2-40B4-BE49-F238E27FC236}">
                  <a16:creationId xmlns:a16="http://schemas.microsoft.com/office/drawing/2014/main" id="{87D3ECA7-EA69-41B3-8764-D9216C2177E1}"/>
                </a:ext>
              </a:extLst>
            </p:cNvPr>
            <p:cNvSpPr>
              <a:spLocks noChangeShapeType="1"/>
            </p:cNvSpPr>
            <p:nvPr/>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 name="Line 90">
              <a:extLst>
                <a:ext uri="{FF2B5EF4-FFF2-40B4-BE49-F238E27FC236}">
                  <a16:creationId xmlns:a16="http://schemas.microsoft.com/office/drawing/2014/main" id="{14AEBB1E-7069-49CA-96AA-7D72F70C327A}"/>
                </a:ext>
              </a:extLst>
            </p:cNvPr>
            <p:cNvSpPr>
              <a:spLocks noChangeShapeType="1"/>
            </p:cNvSpPr>
            <p:nvPr/>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7" name="Line 91">
              <a:extLst>
                <a:ext uri="{FF2B5EF4-FFF2-40B4-BE49-F238E27FC236}">
                  <a16:creationId xmlns:a16="http://schemas.microsoft.com/office/drawing/2014/main" id="{6588D422-E360-4171-BAF9-A1C119E6D40C}"/>
                </a:ext>
              </a:extLst>
            </p:cNvPr>
            <p:cNvSpPr>
              <a:spLocks noChangeShapeType="1"/>
            </p:cNvSpPr>
            <p:nvPr/>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8" name="Line 92">
              <a:extLst>
                <a:ext uri="{FF2B5EF4-FFF2-40B4-BE49-F238E27FC236}">
                  <a16:creationId xmlns:a16="http://schemas.microsoft.com/office/drawing/2014/main" id="{71EAF1F7-ED4C-47BF-8F02-A2DC00C9F310}"/>
                </a:ext>
              </a:extLst>
            </p:cNvPr>
            <p:cNvSpPr>
              <a:spLocks noChangeShapeType="1"/>
            </p:cNvSpPr>
            <p:nvPr/>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9" name="Line 93">
              <a:extLst>
                <a:ext uri="{FF2B5EF4-FFF2-40B4-BE49-F238E27FC236}">
                  <a16:creationId xmlns:a16="http://schemas.microsoft.com/office/drawing/2014/main" id="{797C0823-B3A5-4FD4-A8F7-C47F591EC1F7}"/>
                </a:ext>
              </a:extLst>
            </p:cNvPr>
            <p:cNvSpPr>
              <a:spLocks noChangeShapeType="1"/>
            </p:cNvSpPr>
            <p:nvPr/>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0" name="Line 94">
              <a:extLst>
                <a:ext uri="{FF2B5EF4-FFF2-40B4-BE49-F238E27FC236}">
                  <a16:creationId xmlns:a16="http://schemas.microsoft.com/office/drawing/2014/main" id="{E6940FFC-1503-4D76-97ED-0BEE03F5E318}"/>
                </a:ext>
              </a:extLst>
            </p:cNvPr>
            <p:cNvSpPr>
              <a:spLocks noChangeShapeType="1"/>
            </p:cNvSpPr>
            <p:nvPr/>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1" name="Line 95">
              <a:extLst>
                <a:ext uri="{FF2B5EF4-FFF2-40B4-BE49-F238E27FC236}">
                  <a16:creationId xmlns:a16="http://schemas.microsoft.com/office/drawing/2014/main" id="{CA0DD8A4-4914-48BE-83D6-C181A563FC07}"/>
                </a:ext>
              </a:extLst>
            </p:cNvPr>
            <p:cNvSpPr>
              <a:spLocks noChangeShapeType="1"/>
            </p:cNvSpPr>
            <p:nvPr/>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2" name="Line 96">
              <a:extLst>
                <a:ext uri="{FF2B5EF4-FFF2-40B4-BE49-F238E27FC236}">
                  <a16:creationId xmlns:a16="http://schemas.microsoft.com/office/drawing/2014/main" id="{7DF6A145-60DA-40FA-959D-514512325AFD}"/>
                </a:ext>
              </a:extLst>
            </p:cNvPr>
            <p:cNvSpPr>
              <a:spLocks noChangeShapeType="1"/>
            </p:cNvSpPr>
            <p:nvPr/>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3" name="Line 97">
              <a:extLst>
                <a:ext uri="{FF2B5EF4-FFF2-40B4-BE49-F238E27FC236}">
                  <a16:creationId xmlns:a16="http://schemas.microsoft.com/office/drawing/2014/main" id="{DD5E0A50-10A2-4CCA-8FA9-B453AEC0EBE1}"/>
                </a:ext>
              </a:extLst>
            </p:cNvPr>
            <p:cNvSpPr>
              <a:spLocks noChangeShapeType="1"/>
            </p:cNvSpPr>
            <p:nvPr/>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4" name="Line 98">
              <a:extLst>
                <a:ext uri="{FF2B5EF4-FFF2-40B4-BE49-F238E27FC236}">
                  <a16:creationId xmlns:a16="http://schemas.microsoft.com/office/drawing/2014/main" id="{3E3C2D85-792A-40F2-97F7-30875CD34D21}"/>
                </a:ext>
              </a:extLst>
            </p:cNvPr>
            <p:cNvSpPr>
              <a:spLocks noChangeShapeType="1"/>
            </p:cNvSpPr>
            <p:nvPr/>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5" name="Line 99">
              <a:extLst>
                <a:ext uri="{FF2B5EF4-FFF2-40B4-BE49-F238E27FC236}">
                  <a16:creationId xmlns:a16="http://schemas.microsoft.com/office/drawing/2014/main" id="{E6782836-997E-4FF7-9CBB-A4A1D63B8142}"/>
                </a:ext>
              </a:extLst>
            </p:cNvPr>
            <p:cNvSpPr>
              <a:spLocks noChangeShapeType="1"/>
            </p:cNvSpPr>
            <p:nvPr/>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6" name="Line 100">
              <a:extLst>
                <a:ext uri="{FF2B5EF4-FFF2-40B4-BE49-F238E27FC236}">
                  <a16:creationId xmlns:a16="http://schemas.microsoft.com/office/drawing/2014/main" id="{71BF3D9F-56EF-4B8A-84B2-35EAF538652C}"/>
                </a:ext>
              </a:extLst>
            </p:cNvPr>
            <p:cNvSpPr>
              <a:spLocks noChangeShapeType="1"/>
            </p:cNvSpPr>
            <p:nvPr/>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7" name="Line 101">
              <a:extLst>
                <a:ext uri="{FF2B5EF4-FFF2-40B4-BE49-F238E27FC236}">
                  <a16:creationId xmlns:a16="http://schemas.microsoft.com/office/drawing/2014/main" id="{9D9C48A3-F58B-4A78-88CB-294BD2A73EE7}"/>
                </a:ext>
              </a:extLst>
            </p:cNvPr>
            <p:cNvSpPr>
              <a:spLocks noChangeShapeType="1"/>
            </p:cNvSpPr>
            <p:nvPr/>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7" name="Rectangle 103">
            <a:extLst>
              <a:ext uri="{FF2B5EF4-FFF2-40B4-BE49-F238E27FC236}">
                <a16:creationId xmlns:a16="http://schemas.microsoft.com/office/drawing/2014/main" id="{547B3F47-9A56-4F31-9ED3-C2F0EEF5EFC6}"/>
              </a:ext>
            </a:extLst>
          </p:cNvPr>
          <p:cNvSpPr>
            <a:spLocks noChangeArrowheads="1"/>
          </p:cNvSpPr>
          <p:nvPr/>
        </p:nvSpPr>
        <p:spPr bwMode="auto">
          <a:xfrm>
            <a:off x="76200" y="76200"/>
            <a:ext cx="304800" cy="1450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28" name="Rectangle 104">
            <a:extLst>
              <a:ext uri="{FF2B5EF4-FFF2-40B4-BE49-F238E27FC236}">
                <a16:creationId xmlns:a16="http://schemas.microsoft.com/office/drawing/2014/main" id="{32517434-90CE-4205-B2FA-63454B75E97A}"/>
              </a:ext>
            </a:extLst>
          </p:cNvPr>
          <p:cNvSpPr>
            <a:spLocks noChangeArrowheads="1"/>
          </p:cNvSpPr>
          <p:nvPr/>
        </p:nvSpPr>
        <p:spPr bwMode="auto">
          <a:xfrm>
            <a:off x="204788" y="150813"/>
            <a:ext cx="5662612"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29" name="Rectangle 105">
            <a:extLst>
              <a:ext uri="{FF2B5EF4-FFF2-40B4-BE49-F238E27FC236}">
                <a16:creationId xmlns:a16="http://schemas.microsoft.com/office/drawing/2014/main" id="{EB3B5775-E5C9-4F7D-A563-DFB56174F2FD}"/>
              </a:ext>
            </a:extLst>
          </p:cNvPr>
          <p:cNvSpPr>
            <a:spLocks noChangeArrowheads="1"/>
          </p:cNvSpPr>
          <p:nvPr/>
        </p:nvSpPr>
        <p:spPr bwMode="auto">
          <a:xfrm>
            <a:off x="7300913" y="1185863"/>
            <a:ext cx="1474787" cy="3381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30" name="Rectangle 106">
            <a:extLst>
              <a:ext uri="{FF2B5EF4-FFF2-40B4-BE49-F238E27FC236}">
                <a16:creationId xmlns:a16="http://schemas.microsoft.com/office/drawing/2014/main" id="{A1541BC3-6F15-4DB7-9B39-8E2FD07B8243}"/>
              </a:ext>
            </a:extLst>
          </p:cNvPr>
          <p:cNvSpPr>
            <a:spLocks noChangeArrowheads="1"/>
          </p:cNvSpPr>
          <p:nvPr/>
        </p:nvSpPr>
        <p:spPr bwMode="auto">
          <a:xfrm>
            <a:off x="3252788" y="1338263"/>
            <a:ext cx="5662612"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31" name="Rectangle 107">
            <a:extLst>
              <a:ext uri="{FF2B5EF4-FFF2-40B4-BE49-F238E27FC236}">
                <a16:creationId xmlns:a16="http://schemas.microsoft.com/office/drawing/2014/main" id="{A51D64ED-5D45-4504-A2F3-EDB96CB436F8}"/>
              </a:ext>
            </a:extLst>
          </p:cNvPr>
          <p:cNvSpPr>
            <a:spLocks noGrp="1" noChangeArrowheads="1"/>
          </p:cNvSpPr>
          <p:nvPr>
            <p:ph type="body" idx="1"/>
          </p:nvPr>
        </p:nvSpPr>
        <p:spPr bwMode="auto">
          <a:xfrm>
            <a:off x="457200" y="1524000"/>
            <a:ext cx="84756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68" name="Rectangle 108">
            <a:extLst>
              <a:ext uri="{FF2B5EF4-FFF2-40B4-BE49-F238E27FC236}">
                <a16:creationId xmlns:a16="http://schemas.microsoft.com/office/drawing/2014/main" id="{CA398BCD-EE59-41E1-93F3-BFC3A4D5DE7F}"/>
              </a:ext>
            </a:extLst>
          </p:cNvPr>
          <p:cNvSpPr>
            <a:spLocks noGrp="1" noChangeArrowheads="1"/>
          </p:cNvSpPr>
          <p:nvPr>
            <p:ph type="dt" sz="half" idx="2"/>
          </p:nvPr>
        </p:nvSpPr>
        <p:spPr bwMode="auto">
          <a:xfrm>
            <a:off x="457200" y="6373813"/>
            <a:ext cx="2438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128"/>
              </a:defRPr>
            </a:lvl1pPr>
          </a:lstStyle>
          <a:p>
            <a:r>
              <a:rPr lang="en-US"/>
              <a:t>L -13; 2-26-01</a:t>
            </a:r>
          </a:p>
        </p:txBody>
      </p:sp>
      <p:sp>
        <p:nvSpPr>
          <p:cNvPr id="41069" name="Rectangle 109">
            <a:extLst>
              <a:ext uri="{FF2B5EF4-FFF2-40B4-BE49-F238E27FC236}">
                <a16:creationId xmlns:a16="http://schemas.microsoft.com/office/drawing/2014/main" id="{1D7455C2-22CE-4E5C-993F-DA94892A95A3}"/>
              </a:ext>
            </a:extLst>
          </p:cNvPr>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0"/>
                <a:cs typeface="+mn-cs"/>
              </a:defRPr>
            </a:lvl1pPr>
          </a:lstStyle>
          <a:p>
            <a:r>
              <a:rPr lang="en-US"/>
              <a:t>© Srinivasan Seshan, 2001</a:t>
            </a:r>
          </a:p>
        </p:txBody>
      </p:sp>
      <p:sp>
        <p:nvSpPr>
          <p:cNvPr id="41070" name="Rectangle 110">
            <a:extLst>
              <a:ext uri="{FF2B5EF4-FFF2-40B4-BE49-F238E27FC236}">
                <a16:creationId xmlns:a16="http://schemas.microsoft.com/office/drawing/2014/main" id="{FF8E96B1-6348-4EF8-8285-C999BC24AA82}"/>
              </a:ext>
            </a:extLst>
          </p:cNvPr>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ea typeface="ＭＳ Ｐゴシック" charset="-128"/>
              </a:defRPr>
            </a:lvl1pPr>
          </a:lstStyle>
          <a:p>
            <a:fld id="{B6F15528-21DE-4FAA-801E-634DDDAF4B2B}" type="slidenum">
              <a:rPr lang="en-US" smtClean="0"/>
              <a:pPr/>
              <a:t>‹#›</a:t>
            </a:fld>
            <a:endParaRPr lang="en-US"/>
          </a:p>
        </p:txBody>
      </p:sp>
      <p:sp>
        <p:nvSpPr>
          <p:cNvPr id="1035" name="Rectangle 111">
            <a:extLst>
              <a:ext uri="{FF2B5EF4-FFF2-40B4-BE49-F238E27FC236}">
                <a16:creationId xmlns:a16="http://schemas.microsoft.com/office/drawing/2014/main" id="{F97D131E-FBA7-44D4-985B-8597886390B3}"/>
              </a:ext>
            </a:extLst>
          </p:cNvPr>
          <p:cNvSpPr>
            <a:spLocks noGrp="1" noChangeArrowheads="1"/>
          </p:cNvSpPr>
          <p:nvPr>
            <p:ph type="title"/>
          </p:nvPr>
        </p:nvSpPr>
        <p:spPr bwMode="auto">
          <a:xfrm>
            <a:off x="457200" y="152400"/>
            <a:ext cx="716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grpSp>
        <p:nvGrpSpPr>
          <p:cNvPr id="1036" name="Group 126">
            <a:extLst>
              <a:ext uri="{FF2B5EF4-FFF2-40B4-BE49-F238E27FC236}">
                <a16:creationId xmlns:a16="http://schemas.microsoft.com/office/drawing/2014/main" id="{ABF8F39B-E867-4A2C-9284-95070F98B7B7}"/>
              </a:ext>
            </a:extLst>
          </p:cNvPr>
          <p:cNvGrpSpPr>
            <a:grpSpLocks/>
          </p:cNvGrpSpPr>
          <p:nvPr/>
        </p:nvGrpSpPr>
        <p:grpSpPr bwMode="auto">
          <a:xfrm>
            <a:off x="7620000" y="228600"/>
            <a:ext cx="1066800" cy="838200"/>
            <a:chOff x="912" y="1344"/>
            <a:chExt cx="672" cy="528"/>
          </a:xfrm>
        </p:grpSpPr>
        <p:sp>
          <p:nvSpPr>
            <p:cNvPr id="1037" name="Rectangle 127">
              <a:extLst>
                <a:ext uri="{FF2B5EF4-FFF2-40B4-BE49-F238E27FC236}">
                  <a16:creationId xmlns:a16="http://schemas.microsoft.com/office/drawing/2014/main" id="{0830812C-B4F5-4CBF-B815-D0E9B6A81C84}"/>
                </a:ext>
              </a:extLst>
            </p:cNvPr>
            <p:cNvSpPr>
              <a:spLocks noChangeArrowheads="1"/>
            </p:cNvSpPr>
            <p:nvPr/>
          </p:nvSpPr>
          <p:spPr bwMode="auto">
            <a:xfrm>
              <a:off x="912" y="1344"/>
              <a:ext cx="672" cy="528"/>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38" name="Rectangle 128">
              <a:extLst>
                <a:ext uri="{FF2B5EF4-FFF2-40B4-BE49-F238E27FC236}">
                  <a16:creationId xmlns:a16="http://schemas.microsoft.com/office/drawing/2014/main" id="{811B9AA2-055C-4713-BEEF-2A9F6959B20D}"/>
                </a:ext>
              </a:extLst>
            </p:cNvPr>
            <p:cNvSpPr>
              <a:spLocks noChangeArrowheads="1"/>
            </p:cNvSpPr>
            <p:nvPr/>
          </p:nvSpPr>
          <p:spPr bwMode="auto">
            <a:xfrm>
              <a:off x="1478" y="1721"/>
              <a:ext cx="71" cy="7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grpSp>
          <p:nvGrpSpPr>
            <p:cNvPr id="1039" name="Group 129">
              <a:extLst>
                <a:ext uri="{FF2B5EF4-FFF2-40B4-BE49-F238E27FC236}">
                  <a16:creationId xmlns:a16="http://schemas.microsoft.com/office/drawing/2014/main" id="{5AE3DA26-31FC-4EDC-9504-654E55CFB84C}"/>
                </a:ext>
              </a:extLst>
            </p:cNvPr>
            <p:cNvGrpSpPr>
              <a:grpSpLocks/>
            </p:cNvGrpSpPr>
            <p:nvPr userDrawn="1"/>
          </p:nvGrpSpPr>
          <p:grpSpPr bwMode="auto">
            <a:xfrm>
              <a:off x="947" y="1419"/>
              <a:ext cx="566" cy="378"/>
              <a:chOff x="1920" y="96"/>
              <a:chExt cx="768" cy="480"/>
            </a:xfrm>
          </p:grpSpPr>
          <p:sp>
            <p:nvSpPr>
              <p:cNvPr id="1044" name="Oval 130">
                <a:extLst>
                  <a:ext uri="{FF2B5EF4-FFF2-40B4-BE49-F238E27FC236}">
                    <a16:creationId xmlns:a16="http://schemas.microsoft.com/office/drawing/2014/main" id="{2597DA2A-9DB0-4674-B398-D73462047441}"/>
                  </a:ext>
                </a:extLst>
              </p:cNvPr>
              <p:cNvSpPr>
                <a:spLocks noChangeArrowheads="1"/>
              </p:cNvSpPr>
              <p:nvPr/>
            </p:nvSpPr>
            <p:spPr bwMode="auto">
              <a:xfrm>
                <a:off x="1920" y="193"/>
                <a:ext cx="577"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5" name="Oval 131">
                <a:extLst>
                  <a:ext uri="{FF2B5EF4-FFF2-40B4-BE49-F238E27FC236}">
                    <a16:creationId xmlns:a16="http://schemas.microsoft.com/office/drawing/2014/main" id="{19698EDB-2E73-4666-B67A-BDA88041C327}"/>
                  </a:ext>
                </a:extLst>
              </p:cNvPr>
              <p:cNvSpPr>
                <a:spLocks noChangeArrowheads="1"/>
              </p:cNvSpPr>
              <p:nvPr/>
            </p:nvSpPr>
            <p:spPr bwMode="auto">
              <a:xfrm>
                <a:off x="2016" y="96"/>
                <a:ext cx="575"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6" name="Oval 132">
                <a:extLst>
                  <a:ext uri="{FF2B5EF4-FFF2-40B4-BE49-F238E27FC236}">
                    <a16:creationId xmlns:a16="http://schemas.microsoft.com/office/drawing/2014/main" id="{7CECB7B0-F821-409F-976F-5F0ED7E51BD7}"/>
                  </a:ext>
                </a:extLst>
              </p:cNvPr>
              <p:cNvSpPr>
                <a:spLocks noChangeArrowheads="1"/>
              </p:cNvSpPr>
              <p:nvPr/>
            </p:nvSpPr>
            <p:spPr bwMode="auto">
              <a:xfrm>
                <a:off x="2016" y="336"/>
                <a:ext cx="335"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7" name="Oval 133">
                <a:extLst>
                  <a:ext uri="{FF2B5EF4-FFF2-40B4-BE49-F238E27FC236}">
                    <a16:creationId xmlns:a16="http://schemas.microsoft.com/office/drawing/2014/main" id="{8FAE5939-714E-4084-B6FE-9F4BD9DE5288}"/>
                  </a:ext>
                </a:extLst>
              </p:cNvPr>
              <p:cNvSpPr>
                <a:spLocks noChangeArrowheads="1"/>
              </p:cNvSpPr>
              <p:nvPr/>
            </p:nvSpPr>
            <p:spPr bwMode="auto">
              <a:xfrm>
                <a:off x="2257" y="336"/>
                <a:ext cx="335"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8" name="Oval 134">
                <a:extLst>
                  <a:ext uri="{FF2B5EF4-FFF2-40B4-BE49-F238E27FC236}">
                    <a16:creationId xmlns:a16="http://schemas.microsoft.com/office/drawing/2014/main" id="{02D1AD7A-B901-4E1C-BF26-94EEBC18770C}"/>
                  </a:ext>
                </a:extLst>
              </p:cNvPr>
              <p:cNvSpPr>
                <a:spLocks noChangeArrowheads="1"/>
              </p:cNvSpPr>
              <p:nvPr/>
            </p:nvSpPr>
            <p:spPr bwMode="auto">
              <a:xfrm>
                <a:off x="2257" y="239"/>
                <a:ext cx="335"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9" name="Oval 135">
                <a:extLst>
                  <a:ext uri="{FF2B5EF4-FFF2-40B4-BE49-F238E27FC236}">
                    <a16:creationId xmlns:a16="http://schemas.microsoft.com/office/drawing/2014/main" id="{740FB5AB-4A98-401C-B714-7233CB37BD3C}"/>
                  </a:ext>
                </a:extLst>
              </p:cNvPr>
              <p:cNvSpPr>
                <a:spLocks noChangeArrowheads="1"/>
              </p:cNvSpPr>
              <p:nvPr/>
            </p:nvSpPr>
            <p:spPr bwMode="auto">
              <a:xfrm>
                <a:off x="2351" y="239"/>
                <a:ext cx="337"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grpSp>
        <p:sp>
          <p:nvSpPr>
            <p:cNvPr id="1040" name="Rectangle 136">
              <a:extLst>
                <a:ext uri="{FF2B5EF4-FFF2-40B4-BE49-F238E27FC236}">
                  <a16:creationId xmlns:a16="http://schemas.microsoft.com/office/drawing/2014/main" id="{018CE4DD-917C-4E2D-9BAF-9ED85882D076}"/>
                </a:ext>
              </a:extLst>
            </p:cNvPr>
            <p:cNvSpPr>
              <a:spLocks noChangeArrowheads="1"/>
            </p:cNvSpPr>
            <p:nvPr/>
          </p:nvSpPr>
          <p:spPr bwMode="auto">
            <a:xfrm>
              <a:off x="947" y="1382"/>
              <a:ext cx="71" cy="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1" name="Rectangle 137">
              <a:extLst>
                <a:ext uri="{FF2B5EF4-FFF2-40B4-BE49-F238E27FC236}">
                  <a16:creationId xmlns:a16="http://schemas.microsoft.com/office/drawing/2014/main" id="{AEEF7194-3D0F-4917-B47F-0F74A81902A8}"/>
                </a:ext>
              </a:extLst>
            </p:cNvPr>
            <p:cNvSpPr>
              <a:spLocks noChangeArrowheads="1"/>
            </p:cNvSpPr>
            <p:nvPr/>
          </p:nvSpPr>
          <p:spPr bwMode="auto">
            <a:xfrm>
              <a:off x="983" y="1419"/>
              <a:ext cx="70" cy="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2" name="Rectangle 138">
              <a:extLst>
                <a:ext uri="{FF2B5EF4-FFF2-40B4-BE49-F238E27FC236}">
                  <a16:creationId xmlns:a16="http://schemas.microsoft.com/office/drawing/2014/main" id="{18055701-1641-4990-9177-A33870C9ED29}"/>
                </a:ext>
              </a:extLst>
            </p:cNvPr>
            <p:cNvSpPr>
              <a:spLocks noChangeArrowheads="1"/>
            </p:cNvSpPr>
            <p:nvPr/>
          </p:nvSpPr>
          <p:spPr bwMode="auto">
            <a:xfrm>
              <a:off x="1443" y="1683"/>
              <a:ext cx="70" cy="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cxnSp>
          <p:nvCxnSpPr>
            <p:cNvPr id="1043" name="AutoShape 139">
              <a:extLst>
                <a:ext uri="{FF2B5EF4-FFF2-40B4-BE49-F238E27FC236}">
                  <a16:creationId xmlns:a16="http://schemas.microsoft.com/office/drawing/2014/main" id="{6F2465F2-2CD8-4370-A5F3-5985025B6AD6}"/>
                </a:ext>
              </a:extLst>
            </p:cNvPr>
            <p:cNvCxnSpPr>
              <a:cxnSpLocks noChangeShapeType="1"/>
              <a:stCxn id="1041" idx="3"/>
              <a:endCxn id="1042" idx="1"/>
            </p:cNvCxnSpPr>
            <p:nvPr/>
          </p:nvCxnSpPr>
          <p:spPr bwMode="auto">
            <a:xfrm>
              <a:off x="1053" y="1457"/>
              <a:ext cx="390" cy="264"/>
            </a:xfrm>
            <a:prstGeom prst="curvedConnector3">
              <a:avLst>
                <a:gd name="adj1" fmla="val 50000"/>
              </a:avLst>
            </a:prstGeom>
            <a:noFill/>
            <a:ln w="38100">
              <a:solidFill>
                <a:srgbClr val="FFFF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83347725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hf hdr="0" ftr="0" dt="0"/>
  <p:txStyles>
    <p:titleStyle>
      <a:lvl1pPr algn="l" rtl="0" eaLnBrk="1" fontAlgn="base" hangingPunct="1">
        <a:lnSpc>
          <a:spcPct val="85000"/>
        </a:lnSpc>
        <a:spcBef>
          <a:spcPct val="0"/>
        </a:spcBef>
        <a:spcAft>
          <a:spcPct val="0"/>
        </a:spcAft>
        <a:defRPr sz="3600">
          <a:solidFill>
            <a:schemeClr val="folHlink"/>
          </a:solidFill>
          <a:latin typeface="+mj-lt"/>
          <a:ea typeface="+mj-ea"/>
          <a:cs typeface="+mj-cs"/>
        </a:defRPr>
      </a:lvl1pPr>
      <a:lvl2pPr algn="l" rtl="0" eaLnBrk="1" fontAlgn="base" hangingPunct="1">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2pPr>
      <a:lvl3pPr algn="l" rtl="0" eaLnBrk="1" fontAlgn="base" hangingPunct="1">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3pPr>
      <a:lvl4pPr algn="l" rtl="0" eaLnBrk="1" fontAlgn="base" hangingPunct="1">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4pPr>
      <a:lvl5pPr algn="l" rtl="0" eaLnBrk="1" fontAlgn="base" hangingPunct="1">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6pPr>
      <a:lvl7pPr marL="914400" algn="l" rtl="0" eaLnBrk="1" fontAlgn="base" hangingPunct="1">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7pPr>
      <a:lvl8pPr marL="1371600" algn="l" rtl="0" eaLnBrk="1" fontAlgn="base" hangingPunct="1">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8pPr>
      <a:lvl9pPr marL="1828800" algn="l" rtl="0" eaLnBrk="1" fontAlgn="base" hangingPunct="1">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400">
          <a:solidFill>
            <a:schemeClr val="tx1"/>
          </a:solidFill>
          <a:latin typeface="+mn-lt"/>
          <a:ea typeface="+mn-ea"/>
        </a:defRPr>
      </a:lvl2pPr>
      <a:lvl3pPr marL="1085850" indent="-228600" algn="l" rtl="0" eaLnBrk="1" fontAlgn="base" hangingPunct="1">
        <a:spcBef>
          <a:spcPct val="20000"/>
        </a:spcBef>
        <a:spcAft>
          <a:spcPct val="0"/>
        </a:spcAft>
        <a:buClr>
          <a:schemeClr val="accent2"/>
        </a:buClr>
        <a:buChar char="•"/>
        <a:defRPr sz="2400">
          <a:solidFill>
            <a:schemeClr val="tx1"/>
          </a:solidFill>
          <a:latin typeface="+mn-lt"/>
          <a:ea typeface="+mn-ea"/>
        </a:defRPr>
      </a:lvl3pPr>
      <a:lvl4pPr marL="1428750" indent="-228600" algn="l" rtl="0" eaLnBrk="1" fontAlgn="base" hangingPunct="1">
        <a:spcBef>
          <a:spcPct val="20000"/>
        </a:spcBef>
        <a:spcAft>
          <a:spcPct val="0"/>
        </a:spcAft>
        <a:buClr>
          <a:schemeClr val="accent2"/>
        </a:buClr>
        <a:buChar char="•"/>
        <a:defRPr sz="2000">
          <a:solidFill>
            <a:schemeClr val="tx1"/>
          </a:solidFill>
          <a:latin typeface="+mn-lt"/>
          <a:ea typeface="+mn-ea"/>
        </a:defRPr>
      </a:lvl4pPr>
      <a:lvl5pPr marL="1771650" indent="-228600" algn="l" rtl="0" eaLnBrk="1" fontAlgn="base" hangingPunct="1">
        <a:spcBef>
          <a:spcPct val="20000"/>
        </a:spcBef>
        <a:spcAft>
          <a:spcPct val="0"/>
        </a:spcAft>
        <a:buClr>
          <a:schemeClr val="accent2"/>
        </a:buClr>
        <a:buChar char="•"/>
        <a:defRPr sz="2000">
          <a:solidFill>
            <a:schemeClr val="tx1"/>
          </a:solidFill>
          <a:latin typeface="+mn-lt"/>
          <a:ea typeface="+mn-ea"/>
        </a:defRPr>
      </a:lvl5pPr>
      <a:lvl6pPr marL="2228850" indent="-228600" algn="l" rtl="0" eaLnBrk="1" fontAlgn="base" hangingPunct="1">
        <a:spcBef>
          <a:spcPct val="20000"/>
        </a:spcBef>
        <a:spcAft>
          <a:spcPct val="0"/>
        </a:spcAft>
        <a:buClr>
          <a:schemeClr val="accent2"/>
        </a:buClr>
        <a:buChar char="•"/>
        <a:defRPr sz="2000">
          <a:solidFill>
            <a:schemeClr val="tx1"/>
          </a:solidFill>
          <a:latin typeface="+mn-lt"/>
          <a:ea typeface="+mn-ea"/>
        </a:defRPr>
      </a:lvl6pPr>
      <a:lvl7pPr marL="2686050" indent="-228600" algn="l" rtl="0" eaLnBrk="1" fontAlgn="base" hangingPunct="1">
        <a:spcBef>
          <a:spcPct val="20000"/>
        </a:spcBef>
        <a:spcAft>
          <a:spcPct val="0"/>
        </a:spcAft>
        <a:buClr>
          <a:schemeClr val="accent2"/>
        </a:buClr>
        <a:buChar char="•"/>
        <a:defRPr sz="2000">
          <a:solidFill>
            <a:schemeClr val="tx1"/>
          </a:solidFill>
          <a:latin typeface="+mn-lt"/>
          <a:ea typeface="+mn-ea"/>
        </a:defRPr>
      </a:lvl7pPr>
      <a:lvl8pPr marL="3143250" indent="-228600" algn="l" rtl="0" eaLnBrk="1" fontAlgn="base" hangingPunct="1">
        <a:spcBef>
          <a:spcPct val="20000"/>
        </a:spcBef>
        <a:spcAft>
          <a:spcPct val="0"/>
        </a:spcAft>
        <a:buClr>
          <a:schemeClr val="accent2"/>
        </a:buClr>
        <a:buChar char="•"/>
        <a:defRPr sz="2000">
          <a:solidFill>
            <a:schemeClr val="tx1"/>
          </a:solidFill>
          <a:latin typeface="+mn-lt"/>
          <a:ea typeface="+mn-ea"/>
        </a:defRPr>
      </a:lvl8pPr>
      <a:lvl9pPr marL="3600450" indent="-228600" algn="l" rtl="0" eaLnBrk="1" fontAlgn="base" hangingPunct="1">
        <a:spcBef>
          <a:spcPct val="20000"/>
        </a:spcBef>
        <a:spcAft>
          <a:spcPct val="0"/>
        </a:spcAft>
        <a:buClr>
          <a:schemeClr val="accent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wmf"/><Relationship Id="rId5" Type="http://schemas.openxmlformats.org/officeDocument/2006/relationships/image" Target="../media/image3.png"/><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a:extLst>
              <a:ext uri="{FF2B5EF4-FFF2-40B4-BE49-F238E27FC236}">
                <a16:creationId xmlns:a16="http://schemas.microsoft.com/office/drawing/2014/main" id="{387C01B3-0232-2B41-BEA4-9BEC1D4F3D96}"/>
              </a:ext>
            </a:extLst>
          </p:cNvPr>
          <p:cNvSpPr>
            <a:spLocks noGrp="1" noChangeArrowheads="1"/>
          </p:cNvSpPr>
          <p:nvPr>
            <p:ph type="subTitle" idx="1"/>
          </p:nvPr>
        </p:nvSpPr>
        <p:spPr/>
        <p:txBody>
          <a:bodyPr/>
          <a:lstStyle/>
          <a:p>
            <a:r>
              <a:rPr lang="en-US" altLang="en-US" sz="3200" b="1" dirty="0"/>
              <a:t>24 – Security Protocols - II</a:t>
            </a:r>
            <a:endParaRPr lang="en-US" altLang="en-US" dirty="0"/>
          </a:p>
        </p:txBody>
      </p:sp>
      <p:sp>
        <p:nvSpPr>
          <p:cNvPr id="15363" name="Rectangle 2">
            <a:extLst>
              <a:ext uri="{FF2B5EF4-FFF2-40B4-BE49-F238E27FC236}">
                <a16:creationId xmlns:a16="http://schemas.microsoft.com/office/drawing/2014/main" id="{B70987D9-9EC7-624A-8FD2-69C1535F9C04}"/>
              </a:ext>
            </a:extLst>
          </p:cNvPr>
          <p:cNvSpPr>
            <a:spLocks noGrp="1" noChangeArrowheads="1"/>
          </p:cNvSpPr>
          <p:nvPr>
            <p:ph type="ctrTitle" sz="quarter"/>
          </p:nvPr>
        </p:nvSpPr>
        <p:spPr/>
        <p:txBody>
          <a:bodyPr/>
          <a:lstStyle/>
          <a:p>
            <a:r>
              <a:rPr lang="en-US" altLang="en-US"/>
              <a:t>15-440 Distributed Systems</a:t>
            </a:r>
          </a:p>
        </p:txBody>
      </p:sp>
      <p:sp>
        <p:nvSpPr>
          <p:cNvPr id="2" name="Rectangle 1">
            <a:extLst>
              <a:ext uri="{FF2B5EF4-FFF2-40B4-BE49-F238E27FC236}">
                <a16:creationId xmlns:a16="http://schemas.microsoft.com/office/drawing/2014/main" id="{047481A3-6777-574A-A24E-9E93D17B925E}"/>
              </a:ext>
            </a:extLst>
          </p:cNvPr>
          <p:cNvSpPr/>
          <p:nvPr/>
        </p:nvSpPr>
        <p:spPr>
          <a:xfrm>
            <a:off x="2895600" y="4953000"/>
            <a:ext cx="3642344" cy="461665"/>
          </a:xfrm>
          <a:prstGeom prst="rect">
            <a:avLst/>
          </a:prstGeom>
        </p:spPr>
        <p:txBody>
          <a:bodyPr wrap="none">
            <a:spAutoFit/>
          </a:bodyPr>
          <a:lstStyle/>
          <a:p>
            <a:pPr>
              <a:defRPr/>
            </a:pPr>
            <a:r>
              <a:rPr lang="en-US" altLang="en-US" kern="0" dirty="0"/>
              <a:t>Thursday, Nov 29</a:t>
            </a:r>
            <a:r>
              <a:rPr lang="en-US" altLang="en-US" kern="0" baseline="30000" dirty="0"/>
              <a:t>th</a:t>
            </a:r>
            <a:r>
              <a:rPr lang="en-US" altLang="en-US" kern="0" dirty="0"/>
              <a:t>, 2018</a:t>
            </a:r>
            <a:endParaRPr lang="en-US" dirty="0"/>
          </a:p>
        </p:txBody>
      </p:sp>
    </p:spTree>
    <p:extLst>
      <p:ext uri="{BB962C8B-B14F-4D97-AF65-F5344CB8AC3E}">
        <p14:creationId xmlns:p14="http://schemas.microsoft.com/office/powerpoint/2010/main" val="12879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The Dreaded PKI</a:t>
            </a:r>
          </a:p>
        </p:txBody>
      </p:sp>
      <p:sp>
        <p:nvSpPr>
          <p:cNvPr id="89091" name="Rectangle 3"/>
          <p:cNvSpPr>
            <a:spLocks noGrp="1" noChangeArrowheads="1"/>
          </p:cNvSpPr>
          <p:nvPr>
            <p:ph idx="1"/>
          </p:nvPr>
        </p:nvSpPr>
        <p:spPr>
          <a:xfrm>
            <a:off x="471055" y="1953491"/>
            <a:ext cx="8475663" cy="4724400"/>
          </a:xfrm>
        </p:spPr>
        <p:txBody>
          <a:bodyPr/>
          <a:lstStyle/>
          <a:p>
            <a:pPr marL="571500" indent="-571500"/>
            <a:r>
              <a:rPr lang="en-US" dirty="0"/>
              <a:t>Definition: Public Key Infrastructure (PKI)</a:t>
            </a:r>
          </a:p>
          <a:p>
            <a:pPr marL="571500" indent="-571500"/>
            <a:endParaRPr lang="en-US" dirty="0"/>
          </a:p>
          <a:p>
            <a:pPr marL="571500" indent="-571500">
              <a:buFont typeface="Wingdings" charset="2"/>
              <a:buAutoNum type="arabicParenR"/>
            </a:pPr>
            <a:r>
              <a:rPr lang="en-US" dirty="0"/>
              <a:t>A system in which “roots of trust” authoritatively bind public keys to real-world identities</a:t>
            </a:r>
          </a:p>
          <a:p>
            <a:pPr marL="571500" indent="-571500">
              <a:buFont typeface="Wingdings" charset="2"/>
              <a:buAutoNum type="arabicParenR"/>
            </a:pPr>
            <a:r>
              <a:rPr lang="en-US" dirty="0"/>
              <a:t>A significant stumbling block in deploying  many “next generation” secure Internet protocol or applications.    </a:t>
            </a:r>
          </a:p>
        </p:txBody>
      </p:sp>
    </p:spTree>
    <p:extLst>
      <p:ext uri="{BB962C8B-B14F-4D97-AF65-F5344CB8AC3E}">
        <p14:creationId xmlns:p14="http://schemas.microsoft.com/office/powerpoint/2010/main" val="1526197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Certification Authorities</a:t>
            </a:r>
          </a:p>
        </p:txBody>
      </p:sp>
      <p:sp>
        <p:nvSpPr>
          <p:cNvPr id="75779" name="Rectangle 3"/>
          <p:cNvSpPr>
            <a:spLocks noGrp="1" noChangeArrowheads="1"/>
          </p:cNvSpPr>
          <p:nvPr>
            <p:ph type="body" sz="half" idx="1"/>
          </p:nvPr>
        </p:nvSpPr>
        <p:spPr>
          <a:xfrm>
            <a:off x="561975" y="1382713"/>
            <a:ext cx="7902575" cy="4648200"/>
          </a:xfrm>
        </p:spPr>
        <p:txBody>
          <a:bodyPr/>
          <a:lstStyle/>
          <a:p>
            <a:r>
              <a:rPr lang="en-US" sz="2600" dirty="0">
                <a:solidFill>
                  <a:srgbClr val="FF0000"/>
                </a:solidFill>
              </a:rPr>
              <a:t>Certification authority (CA): </a:t>
            </a:r>
            <a:r>
              <a:rPr lang="en-US" sz="2600" dirty="0"/>
              <a:t>binds public key to particular entity, E.</a:t>
            </a:r>
          </a:p>
          <a:p>
            <a:r>
              <a:rPr lang="en-US" sz="2600" dirty="0"/>
              <a:t>An entity E registers its public key with CA.</a:t>
            </a:r>
          </a:p>
          <a:p>
            <a:pPr marL="742950" lvl="1" indent="-285750"/>
            <a:r>
              <a:rPr lang="en-US" sz="2200" dirty="0"/>
              <a:t>E provides “proof of identity” to CA. </a:t>
            </a:r>
          </a:p>
          <a:p>
            <a:pPr marL="742950" lvl="1" indent="-285750"/>
            <a:r>
              <a:rPr lang="en-US" sz="2200" dirty="0"/>
              <a:t>CA creates certificate binding E to its public key.</a:t>
            </a:r>
          </a:p>
          <a:p>
            <a:pPr marL="742950" lvl="1" indent="-285750"/>
            <a:r>
              <a:rPr lang="en-US" sz="2200" dirty="0"/>
              <a:t>Certificate contains E’s public key AND the CA’s signature of E’s public key.  </a:t>
            </a:r>
          </a:p>
        </p:txBody>
      </p:sp>
      <p:pic>
        <p:nvPicPr>
          <p:cNvPr id="75780" name="Picture 4" descr="j0175664[1]"/>
          <p:cNvPicPr>
            <a:picLocks noGrp="1" noChangeAspect="1" noChangeArrowheads="1"/>
          </p:cNvPicPr>
          <p:nvPr>
            <p:ph sz="quarter" idx="2"/>
          </p:nvPr>
        </p:nvPicPr>
        <p:blipFill>
          <a:blip r:embed="rId3"/>
          <a:srcRect/>
          <a:stretch>
            <a:fillRect/>
          </a:stretch>
        </p:blipFill>
        <p:spPr>
          <a:xfrm>
            <a:off x="3259138" y="5122863"/>
            <a:ext cx="1223962" cy="893762"/>
          </a:xfrm>
          <a:noFill/>
          <a:ln/>
        </p:spPr>
      </p:pic>
      <p:pic>
        <p:nvPicPr>
          <p:cNvPr id="75795" name="Picture 19" descr="SO00109_[1]"/>
          <p:cNvPicPr>
            <a:picLocks noGrp="1" noChangeAspect="1" noChangeArrowheads="1"/>
          </p:cNvPicPr>
          <p:nvPr>
            <p:ph sz="quarter" idx="3"/>
          </p:nvPr>
        </p:nvPicPr>
        <p:blipFill>
          <a:blip r:embed="rId4"/>
          <a:srcRect/>
          <a:stretch>
            <a:fillRect/>
          </a:stretch>
        </p:blipFill>
        <p:spPr>
          <a:xfrm>
            <a:off x="7162800" y="4267200"/>
            <a:ext cx="909638" cy="1128713"/>
          </a:xfrm>
          <a:noFill/>
          <a:ln/>
        </p:spPr>
      </p:pic>
      <p:sp>
        <p:nvSpPr>
          <p:cNvPr id="4" name="Slide Number Placeholder 3"/>
          <p:cNvSpPr>
            <a:spLocks noGrp="1"/>
          </p:cNvSpPr>
          <p:nvPr>
            <p:ph type="sldNum" sz="quarter" idx="12"/>
          </p:nvPr>
        </p:nvSpPr>
        <p:spPr>
          <a:xfrm>
            <a:off x="6858000" y="6374679"/>
            <a:ext cx="2133600" cy="457200"/>
          </a:xfrm>
        </p:spPr>
        <p:txBody>
          <a:bodyPr/>
          <a:lstStyle/>
          <a:p>
            <a:fld id="{489D29D7-1234-8741-A498-660C22BBBE78}" type="slidenum">
              <a:rPr lang="en-US" smtClean="0"/>
              <a:pPr/>
              <a:t>11</a:t>
            </a:fld>
            <a:endParaRPr lang="en-US"/>
          </a:p>
        </p:txBody>
      </p:sp>
      <p:pic>
        <p:nvPicPr>
          <p:cNvPr id="75781" name="Picture 5" descr="Bob"/>
          <p:cNvPicPr>
            <a:picLocks noChangeAspect="1" noChangeArrowheads="1"/>
          </p:cNvPicPr>
          <p:nvPr/>
        </p:nvPicPr>
        <p:blipFill>
          <a:blip r:embed="rId5"/>
          <a:srcRect/>
          <a:stretch>
            <a:fillRect/>
          </a:stretch>
        </p:blipFill>
        <p:spPr bwMode="auto">
          <a:xfrm>
            <a:off x="1677988" y="5930900"/>
            <a:ext cx="590550" cy="604838"/>
          </a:xfrm>
          <a:prstGeom prst="rect">
            <a:avLst/>
          </a:prstGeom>
          <a:noFill/>
          <a:ln w="9525">
            <a:noFill/>
            <a:miter lim="800000"/>
            <a:headEnd/>
            <a:tailEnd/>
          </a:ln>
        </p:spPr>
      </p:pic>
      <p:sp>
        <p:nvSpPr>
          <p:cNvPr id="75782" name="Text Box 6"/>
          <p:cNvSpPr txBox="1">
            <a:spLocks noChangeArrowheads="1"/>
          </p:cNvSpPr>
          <p:nvPr/>
        </p:nvSpPr>
        <p:spPr bwMode="auto">
          <a:xfrm>
            <a:off x="1003300" y="4552950"/>
            <a:ext cx="960438" cy="825500"/>
          </a:xfrm>
          <a:prstGeom prst="rect">
            <a:avLst/>
          </a:prstGeom>
          <a:noFill/>
          <a:ln w="9525">
            <a:noFill/>
            <a:miter lim="800000"/>
            <a:headEnd/>
            <a:tailEnd/>
          </a:ln>
          <a:effectLst/>
        </p:spPr>
        <p:txBody>
          <a:bodyPr>
            <a:prstTxWarp prst="textNoShape">
              <a:avLst/>
            </a:prstTxWarp>
            <a:spAutoFit/>
          </a:bodyPr>
          <a:lstStyle/>
          <a:p>
            <a:pPr algn="r" eaLnBrk="0" hangingPunct="0"/>
            <a:r>
              <a:rPr lang="en-US" sz="1600"/>
              <a:t>Bob’s </a:t>
            </a:r>
          </a:p>
          <a:p>
            <a:pPr algn="r" eaLnBrk="0" hangingPunct="0"/>
            <a:r>
              <a:rPr lang="en-US" sz="1600"/>
              <a:t>public</a:t>
            </a:r>
          </a:p>
          <a:p>
            <a:pPr algn="r" eaLnBrk="0" hangingPunct="0"/>
            <a:r>
              <a:rPr lang="en-US" sz="1600"/>
              <a:t>key </a:t>
            </a:r>
          </a:p>
        </p:txBody>
      </p:sp>
      <p:pic>
        <p:nvPicPr>
          <p:cNvPr id="75783" name="Picture 7" descr="BS00768_[1]"/>
          <p:cNvPicPr>
            <a:picLocks noChangeAspect="1" noChangeArrowheads="1"/>
          </p:cNvPicPr>
          <p:nvPr/>
        </p:nvPicPr>
        <p:blipFill>
          <a:blip r:embed="rId6"/>
          <a:srcRect/>
          <a:stretch>
            <a:fillRect/>
          </a:stretch>
        </p:blipFill>
        <p:spPr bwMode="auto">
          <a:xfrm flipH="1" flipV="1">
            <a:off x="1981200" y="4633913"/>
            <a:ext cx="458788" cy="236537"/>
          </a:xfrm>
          <a:prstGeom prst="rect">
            <a:avLst/>
          </a:prstGeom>
          <a:noFill/>
          <a:ln w="9525">
            <a:noFill/>
            <a:miter lim="800000"/>
            <a:headEnd/>
            <a:tailEnd/>
          </a:ln>
        </p:spPr>
      </p:pic>
      <p:sp>
        <p:nvSpPr>
          <p:cNvPr id="75784" name="Line 8"/>
          <p:cNvSpPr>
            <a:spLocks noChangeShapeType="1"/>
          </p:cNvSpPr>
          <p:nvPr/>
        </p:nvSpPr>
        <p:spPr bwMode="auto">
          <a:xfrm>
            <a:off x="2409825" y="4879975"/>
            <a:ext cx="698500" cy="615950"/>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p>
        </p:txBody>
      </p:sp>
      <p:sp>
        <p:nvSpPr>
          <p:cNvPr id="75785" name="Text Box 9"/>
          <p:cNvSpPr txBox="1">
            <a:spLocks noChangeArrowheads="1"/>
          </p:cNvSpPr>
          <p:nvPr/>
        </p:nvSpPr>
        <p:spPr bwMode="auto">
          <a:xfrm>
            <a:off x="228600" y="5735638"/>
            <a:ext cx="1493838" cy="825500"/>
          </a:xfrm>
          <a:prstGeom prst="rect">
            <a:avLst/>
          </a:prstGeom>
          <a:noFill/>
          <a:ln w="9525">
            <a:noFill/>
            <a:miter lim="800000"/>
            <a:headEnd/>
            <a:tailEnd/>
          </a:ln>
          <a:effectLst/>
        </p:spPr>
        <p:txBody>
          <a:bodyPr wrap="square">
            <a:prstTxWarp prst="textNoShape">
              <a:avLst/>
            </a:prstTxWarp>
            <a:spAutoFit/>
          </a:bodyPr>
          <a:lstStyle/>
          <a:p>
            <a:pPr algn="r" eaLnBrk="0" hangingPunct="0"/>
            <a:r>
              <a:rPr lang="en-US" sz="1600" dirty="0"/>
              <a:t>Bob’s </a:t>
            </a:r>
          </a:p>
          <a:p>
            <a:pPr algn="r" eaLnBrk="0" hangingPunct="0"/>
            <a:r>
              <a:rPr lang="en-US" sz="1600" dirty="0"/>
              <a:t>identifying information </a:t>
            </a:r>
          </a:p>
        </p:txBody>
      </p:sp>
      <p:sp>
        <p:nvSpPr>
          <p:cNvPr id="75786" name="Line 10"/>
          <p:cNvSpPr>
            <a:spLocks noChangeShapeType="1"/>
          </p:cNvSpPr>
          <p:nvPr/>
        </p:nvSpPr>
        <p:spPr bwMode="auto">
          <a:xfrm flipV="1">
            <a:off x="2373313" y="5662613"/>
            <a:ext cx="741362" cy="341312"/>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p>
        </p:txBody>
      </p:sp>
      <p:sp>
        <p:nvSpPr>
          <p:cNvPr id="75790" name="Text Box 14"/>
          <p:cNvSpPr txBox="1">
            <a:spLocks noChangeArrowheads="1"/>
          </p:cNvSpPr>
          <p:nvPr/>
        </p:nvSpPr>
        <p:spPr bwMode="auto">
          <a:xfrm>
            <a:off x="4394200" y="5448300"/>
            <a:ext cx="960438" cy="825500"/>
          </a:xfrm>
          <a:prstGeom prst="rect">
            <a:avLst/>
          </a:prstGeom>
          <a:noFill/>
          <a:ln w="9525">
            <a:noFill/>
            <a:miter lim="800000"/>
            <a:headEnd/>
            <a:tailEnd/>
          </a:ln>
          <a:effectLst/>
        </p:spPr>
        <p:txBody>
          <a:bodyPr>
            <a:prstTxWarp prst="textNoShape">
              <a:avLst/>
            </a:prstTxWarp>
            <a:spAutoFit/>
          </a:bodyPr>
          <a:lstStyle/>
          <a:p>
            <a:pPr algn="r" eaLnBrk="0" hangingPunct="0"/>
            <a:r>
              <a:rPr lang="en-US" sz="1600"/>
              <a:t>CA </a:t>
            </a:r>
          </a:p>
          <a:p>
            <a:pPr algn="r" eaLnBrk="0" hangingPunct="0"/>
            <a:r>
              <a:rPr lang="en-US" sz="1600"/>
              <a:t>private</a:t>
            </a:r>
          </a:p>
          <a:p>
            <a:pPr algn="r" eaLnBrk="0" hangingPunct="0"/>
            <a:r>
              <a:rPr lang="en-US" sz="1600"/>
              <a:t>key </a:t>
            </a:r>
          </a:p>
        </p:txBody>
      </p:sp>
      <p:pic>
        <p:nvPicPr>
          <p:cNvPr id="75791" name="Picture 15" descr="BS00768_[1]"/>
          <p:cNvPicPr>
            <a:picLocks noChangeAspect="1" noChangeArrowheads="1"/>
          </p:cNvPicPr>
          <p:nvPr/>
        </p:nvPicPr>
        <p:blipFill>
          <a:blip r:embed="rId6"/>
          <a:srcRect/>
          <a:stretch>
            <a:fillRect/>
          </a:stretch>
        </p:blipFill>
        <p:spPr bwMode="auto">
          <a:xfrm flipH="1" flipV="1">
            <a:off x="5567363" y="5541963"/>
            <a:ext cx="458787" cy="236537"/>
          </a:xfrm>
          <a:prstGeom prst="rect">
            <a:avLst/>
          </a:prstGeom>
          <a:noFill/>
          <a:ln w="9525">
            <a:noFill/>
            <a:miter lim="800000"/>
            <a:headEnd/>
            <a:tailEnd/>
          </a:ln>
        </p:spPr>
      </p:pic>
      <p:sp>
        <p:nvSpPr>
          <p:cNvPr id="75792" name="Line 16"/>
          <p:cNvSpPr>
            <a:spLocks noChangeShapeType="1"/>
          </p:cNvSpPr>
          <p:nvPr/>
        </p:nvSpPr>
        <p:spPr bwMode="auto">
          <a:xfrm flipV="1">
            <a:off x="5486400" y="5360988"/>
            <a:ext cx="0" cy="428625"/>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p>
        </p:txBody>
      </p:sp>
      <p:sp>
        <p:nvSpPr>
          <p:cNvPr id="75793" name="Line 17"/>
          <p:cNvSpPr>
            <a:spLocks noChangeShapeType="1"/>
          </p:cNvSpPr>
          <p:nvPr/>
        </p:nvSpPr>
        <p:spPr bwMode="auto">
          <a:xfrm>
            <a:off x="2460625" y="4697413"/>
            <a:ext cx="2222500" cy="635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75794" name="Line 18"/>
          <p:cNvSpPr>
            <a:spLocks noChangeShapeType="1"/>
          </p:cNvSpPr>
          <p:nvPr/>
        </p:nvSpPr>
        <p:spPr bwMode="auto">
          <a:xfrm flipV="1">
            <a:off x="5937250" y="4724400"/>
            <a:ext cx="1133475" cy="952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pic>
        <p:nvPicPr>
          <p:cNvPr id="75796" name="Picture 20" descr="BS00768_[1]"/>
          <p:cNvPicPr>
            <a:picLocks noChangeAspect="1" noChangeArrowheads="1"/>
          </p:cNvPicPr>
          <p:nvPr/>
        </p:nvPicPr>
        <p:blipFill>
          <a:blip r:embed="rId6"/>
          <a:srcRect/>
          <a:stretch>
            <a:fillRect/>
          </a:stretch>
        </p:blipFill>
        <p:spPr bwMode="auto">
          <a:xfrm flipH="1" flipV="1">
            <a:off x="8229600" y="4495800"/>
            <a:ext cx="458788" cy="236538"/>
          </a:xfrm>
          <a:prstGeom prst="rect">
            <a:avLst/>
          </a:prstGeom>
          <a:noFill/>
          <a:ln w="9525">
            <a:noFill/>
            <a:miter lim="800000"/>
            <a:headEnd/>
            <a:tailEnd/>
          </a:ln>
        </p:spPr>
      </p:pic>
      <p:sp>
        <p:nvSpPr>
          <p:cNvPr id="75797" name="Text Box 21"/>
          <p:cNvSpPr txBox="1">
            <a:spLocks noChangeArrowheads="1"/>
          </p:cNvSpPr>
          <p:nvPr/>
        </p:nvSpPr>
        <p:spPr bwMode="auto">
          <a:xfrm>
            <a:off x="6172200" y="5334000"/>
            <a:ext cx="2541588" cy="1006475"/>
          </a:xfrm>
          <a:prstGeom prst="rect">
            <a:avLst/>
          </a:prstGeom>
          <a:noFill/>
          <a:ln w="9525">
            <a:noFill/>
            <a:miter lim="800000"/>
            <a:headEnd/>
            <a:tailEnd/>
          </a:ln>
          <a:effectLst/>
        </p:spPr>
        <p:txBody>
          <a:bodyPr wrap="square">
            <a:prstTxWarp prst="textNoShape">
              <a:avLst/>
            </a:prstTxWarp>
            <a:spAutoFit/>
          </a:bodyPr>
          <a:lstStyle/>
          <a:p>
            <a:pPr algn="r" eaLnBrk="0" hangingPunct="0"/>
            <a:r>
              <a:rPr lang="en-US" sz="2000" dirty="0"/>
              <a:t>certificate = Bob’s public key and  signature by CA</a:t>
            </a:r>
          </a:p>
        </p:txBody>
      </p:sp>
      <p:grpSp>
        <p:nvGrpSpPr>
          <p:cNvPr id="3" name="Group 22"/>
          <p:cNvGrpSpPr>
            <a:grpSpLocks/>
          </p:cNvGrpSpPr>
          <p:nvPr/>
        </p:nvGrpSpPr>
        <p:grpSpPr bwMode="auto">
          <a:xfrm>
            <a:off x="8229600" y="4876800"/>
            <a:ext cx="509588" cy="492125"/>
            <a:chOff x="2968" y="2140"/>
            <a:chExt cx="321" cy="310"/>
          </a:xfrm>
        </p:grpSpPr>
        <p:sp>
          <p:nvSpPr>
            <p:cNvPr id="75799" name="Text Box 23"/>
            <p:cNvSpPr txBox="1">
              <a:spLocks noChangeArrowheads="1"/>
            </p:cNvSpPr>
            <p:nvPr/>
          </p:nvSpPr>
          <p:spPr bwMode="auto">
            <a:xfrm>
              <a:off x="2968" y="2140"/>
              <a:ext cx="321" cy="25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rPr>
                <a:t>K</a:t>
              </a:r>
              <a:r>
                <a:rPr lang="en-US" sz="2000" baseline="-25000">
                  <a:solidFill>
                    <a:srgbClr val="FF0000"/>
                  </a:solidFill>
                </a:rPr>
                <a:t>B </a:t>
              </a:r>
            </a:p>
          </p:txBody>
        </p:sp>
        <p:sp>
          <p:nvSpPr>
            <p:cNvPr id="75800" name="Text Box 24"/>
            <p:cNvSpPr txBox="1">
              <a:spLocks noChangeArrowheads="1"/>
            </p:cNvSpPr>
            <p:nvPr/>
          </p:nvSpPr>
          <p:spPr bwMode="auto">
            <a:xfrm>
              <a:off x="3144" y="2238"/>
              <a:ext cx="116" cy="212"/>
            </a:xfrm>
            <a:prstGeom prst="rect">
              <a:avLst/>
            </a:prstGeom>
            <a:noFill/>
            <a:ln w="9525">
              <a:noFill/>
              <a:miter lim="800000"/>
              <a:headEnd/>
              <a:tailEnd/>
            </a:ln>
            <a:effectLst/>
          </p:spPr>
          <p:txBody>
            <a:bodyPr wrap="none">
              <a:prstTxWarp prst="textNoShape">
                <a:avLst/>
              </a:prstTxWarp>
              <a:spAutoFit/>
            </a:bodyPr>
            <a:lstStyle/>
            <a:p>
              <a:pPr algn="ctr" eaLnBrk="0" hangingPunct="0"/>
              <a:endParaRPr lang="en-US" sz="1600">
                <a:solidFill>
                  <a:srgbClr val="FF0000"/>
                </a:solidFill>
              </a:endParaRPr>
            </a:p>
          </p:txBody>
        </p:sp>
      </p:grpSp>
      <p:sp>
        <p:nvSpPr>
          <p:cNvPr id="75802" name="Text Box 26"/>
          <p:cNvSpPr txBox="1">
            <a:spLocks noChangeArrowheads="1"/>
          </p:cNvSpPr>
          <p:nvPr/>
        </p:nvSpPr>
        <p:spPr bwMode="auto">
          <a:xfrm>
            <a:off x="5410200" y="5791200"/>
            <a:ext cx="869950" cy="39687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rPr>
              <a:t>K</a:t>
            </a:r>
            <a:r>
              <a:rPr lang="en-US" sz="2000" baseline="30000">
                <a:solidFill>
                  <a:srgbClr val="FF0000"/>
                </a:solidFill>
              </a:rPr>
              <a:t>-1</a:t>
            </a:r>
            <a:r>
              <a:rPr lang="en-US" sz="2000">
                <a:solidFill>
                  <a:srgbClr val="FF0000"/>
                </a:solidFill>
              </a:rPr>
              <a:t> </a:t>
            </a:r>
            <a:r>
              <a:rPr lang="en-US" sz="2000" baseline="-25000">
                <a:solidFill>
                  <a:srgbClr val="FF0000"/>
                </a:solidFill>
              </a:rPr>
              <a:t>CA</a:t>
            </a:r>
            <a:r>
              <a:rPr lang="en-US" sz="2000">
                <a:solidFill>
                  <a:srgbClr val="FF0000"/>
                </a:solidFill>
              </a:rPr>
              <a:t> </a:t>
            </a:r>
          </a:p>
        </p:txBody>
      </p:sp>
      <p:sp>
        <p:nvSpPr>
          <p:cNvPr id="75804" name="Text Box 28"/>
          <p:cNvSpPr txBox="1">
            <a:spLocks noChangeArrowheads="1"/>
          </p:cNvSpPr>
          <p:nvPr/>
        </p:nvSpPr>
        <p:spPr bwMode="auto">
          <a:xfrm>
            <a:off x="1905000" y="5029200"/>
            <a:ext cx="533400" cy="396875"/>
          </a:xfrm>
          <a:prstGeom prst="rect">
            <a:avLst/>
          </a:prstGeom>
          <a:solidFill>
            <a:schemeClr val="bg1"/>
          </a:solid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rPr>
              <a:t>K</a:t>
            </a:r>
            <a:r>
              <a:rPr lang="en-US" sz="2000" baseline="-25000">
                <a:solidFill>
                  <a:srgbClr val="FF0000"/>
                </a:solidFill>
              </a:rPr>
              <a:t>B</a:t>
            </a:r>
            <a:r>
              <a:rPr lang="en-US" sz="2000">
                <a:solidFill>
                  <a:srgbClr val="FF0000"/>
                </a:solidFill>
              </a:rPr>
              <a:t> </a:t>
            </a:r>
          </a:p>
        </p:txBody>
      </p:sp>
      <p:grpSp>
        <p:nvGrpSpPr>
          <p:cNvPr id="2" name="Group 11"/>
          <p:cNvGrpSpPr>
            <a:grpSpLocks/>
          </p:cNvGrpSpPr>
          <p:nvPr/>
        </p:nvGrpSpPr>
        <p:grpSpPr bwMode="auto">
          <a:xfrm>
            <a:off x="4267200" y="4419600"/>
            <a:ext cx="2286000" cy="696956"/>
            <a:chOff x="1126" y="2124"/>
            <a:chExt cx="751" cy="602"/>
          </a:xfrm>
          <a:solidFill>
            <a:schemeClr val="tx1"/>
          </a:solidFill>
        </p:grpSpPr>
        <p:sp>
          <p:nvSpPr>
            <p:cNvPr id="75788" name="Rectangle 12"/>
            <p:cNvSpPr>
              <a:spLocks noChangeArrowheads="1"/>
            </p:cNvSpPr>
            <p:nvPr/>
          </p:nvSpPr>
          <p:spPr bwMode="auto">
            <a:xfrm>
              <a:off x="1126" y="2124"/>
              <a:ext cx="751" cy="602"/>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sz="1600"/>
            </a:p>
          </p:txBody>
        </p:sp>
        <p:sp>
          <p:nvSpPr>
            <p:cNvPr id="75789" name="Text Box 13"/>
            <p:cNvSpPr txBox="1">
              <a:spLocks noChangeArrowheads="1"/>
            </p:cNvSpPr>
            <p:nvPr/>
          </p:nvSpPr>
          <p:spPr bwMode="auto">
            <a:xfrm>
              <a:off x="1159" y="2124"/>
              <a:ext cx="692" cy="505"/>
            </a:xfrm>
            <a:prstGeom prst="rect">
              <a:avLst/>
            </a:prstGeom>
            <a:grpFill/>
            <a:ln w="9525">
              <a:noFill/>
              <a:miter lim="800000"/>
              <a:headEnd/>
              <a:tailEnd/>
            </a:ln>
            <a:effectLst/>
          </p:spPr>
          <p:txBody>
            <a:bodyPr>
              <a:prstTxWarp prst="textNoShape">
                <a:avLst/>
              </a:prstTxWarp>
              <a:spAutoFit/>
            </a:bodyPr>
            <a:lstStyle/>
            <a:p>
              <a:pPr algn="ctr" eaLnBrk="0" hangingPunct="0"/>
              <a:r>
                <a:rPr lang="en-US" sz="1600" dirty="0">
                  <a:solidFill>
                    <a:schemeClr val="bg1"/>
                  </a:solidFill>
                </a:rPr>
                <a:t>CA generates</a:t>
              </a:r>
            </a:p>
            <a:p>
              <a:pPr algn="ctr" eaLnBrk="0" hangingPunct="0"/>
              <a:r>
                <a:rPr lang="en-US" sz="1600" dirty="0">
                  <a:solidFill>
                    <a:schemeClr val="bg1"/>
                  </a:solidFill>
                </a:rPr>
                <a:t>S = Sign(K</a:t>
              </a:r>
              <a:r>
                <a:rPr lang="en-US" sz="1600" baseline="-25000" dirty="0">
                  <a:solidFill>
                    <a:schemeClr val="bg1"/>
                  </a:solidFill>
                </a:rPr>
                <a:t>B</a:t>
              </a:r>
              <a:r>
                <a:rPr lang="en-US" sz="1600" dirty="0">
                  <a:solidFill>
                    <a:schemeClr val="bg1"/>
                  </a:solidFill>
                </a:rPr>
                <a:t>)</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Certification Authorities</a:t>
            </a:r>
          </a:p>
        </p:txBody>
      </p:sp>
      <p:pic>
        <p:nvPicPr>
          <p:cNvPr id="77845" name="Picture 21" descr="SO00109_[1]"/>
          <p:cNvPicPr>
            <a:picLocks noGrp="1" noChangeAspect="1" noChangeArrowheads="1"/>
          </p:cNvPicPr>
          <p:nvPr>
            <p:ph sz="quarter" idx="1"/>
          </p:nvPr>
        </p:nvPicPr>
        <p:blipFill>
          <a:blip r:embed="rId3"/>
          <a:srcRect/>
          <a:stretch>
            <a:fillRect/>
          </a:stretch>
        </p:blipFill>
        <p:spPr>
          <a:xfrm>
            <a:off x="1619250" y="3419475"/>
            <a:ext cx="908050" cy="1130300"/>
          </a:xfrm>
          <a:noFill/>
          <a:ln/>
        </p:spPr>
      </p:pic>
      <p:sp>
        <p:nvSpPr>
          <p:cNvPr id="77827" name="Rectangle 3"/>
          <p:cNvSpPr>
            <a:spLocks noGrp="1" noChangeArrowheads="1"/>
          </p:cNvSpPr>
          <p:nvPr>
            <p:ph type="body" sz="half" idx="3"/>
          </p:nvPr>
        </p:nvSpPr>
        <p:spPr>
          <a:xfrm>
            <a:off x="650875" y="1600200"/>
            <a:ext cx="7727950" cy="1828800"/>
          </a:xfrm>
        </p:spPr>
        <p:txBody>
          <a:bodyPr/>
          <a:lstStyle/>
          <a:p>
            <a:pPr>
              <a:lnSpc>
                <a:spcPct val="90000"/>
              </a:lnSpc>
            </a:pPr>
            <a:r>
              <a:rPr lang="en-US" dirty="0"/>
              <a:t>When Alice wants Bob’s public key:</a:t>
            </a:r>
          </a:p>
          <a:p>
            <a:pPr marL="742950" lvl="1" indent="-285750">
              <a:lnSpc>
                <a:spcPct val="90000"/>
              </a:lnSpc>
            </a:pPr>
            <a:r>
              <a:rPr lang="en-US" sz="2400" dirty="0">
                <a:solidFill>
                  <a:srgbClr val="FF0000"/>
                </a:solidFill>
              </a:rPr>
              <a:t>Gets Bob’s certificate (Bob or elsewhere).</a:t>
            </a:r>
          </a:p>
          <a:p>
            <a:pPr marL="742950" lvl="1" indent="-285750">
              <a:lnSpc>
                <a:spcPct val="90000"/>
              </a:lnSpc>
            </a:pPr>
            <a:r>
              <a:rPr lang="en-US" sz="2400" dirty="0">
                <a:solidFill>
                  <a:srgbClr val="FF0000"/>
                </a:solidFill>
              </a:rPr>
              <a:t>Use CA’s public key to verify the signature within Bob’s certificate, then accepts public key</a:t>
            </a:r>
            <a:endParaRPr lang="en-US" sz="2400" dirty="0"/>
          </a:p>
        </p:txBody>
      </p:sp>
      <p:sp>
        <p:nvSpPr>
          <p:cNvPr id="3" name="Slide Number Placeholder 2"/>
          <p:cNvSpPr>
            <a:spLocks noGrp="1"/>
          </p:cNvSpPr>
          <p:nvPr>
            <p:ph type="sldNum" sz="quarter" idx="12"/>
          </p:nvPr>
        </p:nvSpPr>
        <p:spPr>
          <a:xfrm>
            <a:off x="6629400" y="6400800"/>
            <a:ext cx="2133600" cy="457200"/>
          </a:xfrm>
        </p:spPr>
        <p:txBody>
          <a:bodyPr/>
          <a:lstStyle/>
          <a:p>
            <a:fld id="{7A39B948-4C7C-D64A-B76E-8DAAD68125F7}" type="slidenum">
              <a:rPr lang="en-US" smtClean="0"/>
              <a:pPr/>
              <a:t>12</a:t>
            </a:fld>
            <a:endParaRPr lang="en-US"/>
          </a:p>
        </p:txBody>
      </p:sp>
      <p:grpSp>
        <p:nvGrpSpPr>
          <p:cNvPr id="2" name="Group 11"/>
          <p:cNvGrpSpPr>
            <a:grpSpLocks/>
          </p:cNvGrpSpPr>
          <p:nvPr/>
        </p:nvGrpSpPr>
        <p:grpSpPr bwMode="auto">
          <a:xfrm>
            <a:off x="3657600" y="3662362"/>
            <a:ext cx="1639888" cy="955675"/>
            <a:chOff x="1126" y="2124"/>
            <a:chExt cx="751" cy="602"/>
          </a:xfrm>
        </p:grpSpPr>
        <p:sp>
          <p:nvSpPr>
            <p:cNvPr id="77836" name="Rectangle 12"/>
            <p:cNvSpPr>
              <a:spLocks noChangeArrowheads="1"/>
            </p:cNvSpPr>
            <p:nvPr/>
          </p:nvSpPr>
          <p:spPr bwMode="auto">
            <a:xfrm>
              <a:off x="1126" y="2124"/>
              <a:ext cx="751" cy="60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77837" name="Text Box 13"/>
            <p:cNvSpPr txBox="1">
              <a:spLocks noChangeArrowheads="1"/>
            </p:cNvSpPr>
            <p:nvPr/>
          </p:nvSpPr>
          <p:spPr bwMode="auto">
            <a:xfrm>
              <a:off x="1172" y="2124"/>
              <a:ext cx="666" cy="577"/>
            </a:xfrm>
            <a:prstGeom prst="rect">
              <a:avLst/>
            </a:prstGeom>
            <a:solidFill>
              <a:schemeClr val="tx1"/>
            </a:solidFill>
            <a:ln w="9525">
              <a:noFill/>
              <a:miter lim="800000"/>
              <a:headEnd/>
              <a:tailEnd/>
            </a:ln>
            <a:effectLst/>
          </p:spPr>
          <p:txBody>
            <a:bodyPr wrap="none">
              <a:prstTxWarp prst="textNoShape">
                <a:avLst/>
              </a:prstTxWarp>
              <a:spAutoFit/>
            </a:bodyPr>
            <a:lstStyle/>
            <a:p>
              <a:pPr algn="ctr" eaLnBrk="0" hangingPunct="0"/>
              <a:endParaRPr lang="en-US">
                <a:solidFill>
                  <a:schemeClr val="bg1"/>
                </a:solidFill>
              </a:endParaRPr>
            </a:p>
            <a:p>
              <a:pPr algn="ctr" eaLnBrk="0" hangingPunct="0"/>
              <a:r>
                <a:rPr lang="en-US">
                  <a:solidFill>
                    <a:schemeClr val="bg1"/>
                  </a:solidFill>
                </a:rPr>
                <a:t>Verify(S, K</a:t>
              </a:r>
              <a:r>
                <a:rPr lang="en-US" baseline="-25000">
                  <a:solidFill>
                    <a:schemeClr val="bg1"/>
                  </a:solidFill>
                </a:rPr>
                <a:t>B</a:t>
              </a:r>
              <a:r>
                <a:rPr lang="en-US">
                  <a:solidFill>
                    <a:schemeClr val="bg1"/>
                  </a:solidFill>
                </a:rPr>
                <a:t>)</a:t>
              </a:r>
            </a:p>
            <a:p>
              <a:pPr algn="ctr" eaLnBrk="0" hangingPunct="0"/>
              <a:endParaRPr lang="en-US">
                <a:solidFill>
                  <a:schemeClr val="bg1"/>
                </a:solidFill>
              </a:endParaRPr>
            </a:p>
          </p:txBody>
        </p:sp>
      </p:grpSp>
      <p:sp>
        <p:nvSpPr>
          <p:cNvPr id="77838" name="Text Box 14"/>
          <p:cNvSpPr txBox="1">
            <a:spLocks noChangeArrowheads="1"/>
          </p:cNvSpPr>
          <p:nvPr/>
        </p:nvSpPr>
        <p:spPr bwMode="auto">
          <a:xfrm>
            <a:off x="3636963" y="4679950"/>
            <a:ext cx="960437" cy="825500"/>
          </a:xfrm>
          <a:prstGeom prst="rect">
            <a:avLst/>
          </a:prstGeom>
          <a:noFill/>
          <a:ln w="9525">
            <a:noFill/>
            <a:miter lim="800000"/>
            <a:headEnd/>
            <a:tailEnd/>
          </a:ln>
          <a:effectLst/>
        </p:spPr>
        <p:txBody>
          <a:bodyPr>
            <a:prstTxWarp prst="textNoShape">
              <a:avLst/>
            </a:prstTxWarp>
            <a:spAutoFit/>
          </a:bodyPr>
          <a:lstStyle/>
          <a:p>
            <a:pPr algn="r" eaLnBrk="0" hangingPunct="0"/>
            <a:r>
              <a:rPr lang="en-US" sz="1600"/>
              <a:t>CA </a:t>
            </a:r>
          </a:p>
          <a:p>
            <a:pPr algn="r" eaLnBrk="0" hangingPunct="0"/>
            <a:r>
              <a:rPr lang="en-US" sz="1600"/>
              <a:t>public</a:t>
            </a:r>
          </a:p>
          <a:p>
            <a:pPr algn="r" eaLnBrk="0" hangingPunct="0"/>
            <a:r>
              <a:rPr lang="en-US" sz="1600"/>
              <a:t>key </a:t>
            </a:r>
          </a:p>
        </p:txBody>
      </p:sp>
      <p:pic>
        <p:nvPicPr>
          <p:cNvPr id="77839" name="Picture 15" descr="BS00768_[1]"/>
          <p:cNvPicPr>
            <a:picLocks noChangeAspect="1" noChangeArrowheads="1"/>
          </p:cNvPicPr>
          <p:nvPr/>
        </p:nvPicPr>
        <p:blipFill>
          <a:blip r:embed="rId4"/>
          <a:srcRect/>
          <a:stretch>
            <a:fillRect/>
          </a:stretch>
        </p:blipFill>
        <p:spPr bwMode="auto">
          <a:xfrm flipH="1" flipV="1">
            <a:off x="5486400" y="4652962"/>
            <a:ext cx="458788" cy="236538"/>
          </a:xfrm>
          <a:prstGeom prst="rect">
            <a:avLst/>
          </a:prstGeom>
          <a:noFill/>
          <a:ln w="9525">
            <a:noFill/>
            <a:miter lim="800000"/>
            <a:headEnd/>
            <a:tailEnd/>
          </a:ln>
        </p:spPr>
      </p:pic>
      <p:sp>
        <p:nvSpPr>
          <p:cNvPr id="77840" name="Text Box 16"/>
          <p:cNvSpPr txBox="1">
            <a:spLocks noChangeArrowheads="1"/>
          </p:cNvSpPr>
          <p:nvPr/>
        </p:nvSpPr>
        <p:spPr bwMode="auto">
          <a:xfrm>
            <a:off x="5562600" y="5186362"/>
            <a:ext cx="652463" cy="39687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rPr>
              <a:t>K</a:t>
            </a:r>
            <a:r>
              <a:rPr lang="en-US" sz="2000" baseline="-25000">
                <a:solidFill>
                  <a:srgbClr val="FF0000"/>
                </a:solidFill>
              </a:rPr>
              <a:t>CA</a:t>
            </a:r>
            <a:r>
              <a:rPr lang="en-US" sz="2000">
                <a:solidFill>
                  <a:srgbClr val="FF0000"/>
                </a:solidFill>
              </a:rPr>
              <a:t> </a:t>
            </a:r>
          </a:p>
        </p:txBody>
      </p:sp>
      <p:sp>
        <p:nvSpPr>
          <p:cNvPr id="77842" name="Line 18"/>
          <p:cNvSpPr>
            <a:spLocks noChangeShapeType="1"/>
          </p:cNvSpPr>
          <p:nvPr/>
        </p:nvSpPr>
        <p:spPr bwMode="auto">
          <a:xfrm flipV="1">
            <a:off x="4679950" y="4606925"/>
            <a:ext cx="0" cy="893762"/>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p>
        </p:txBody>
      </p:sp>
      <p:sp>
        <p:nvSpPr>
          <p:cNvPr id="77843" name="Line 19"/>
          <p:cNvSpPr>
            <a:spLocks noChangeShapeType="1"/>
          </p:cNvSpPr>
          <p:nvPr/>
        </p:nvSpPr>
        <p:spPr bwMode="auto">
          <a:xfrm>
            <a:off x="2455863" y="4030662"/>
            <a:ext cx="1049337" cy="127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77844" name="Line 20"/>
          <p:cNvSpPr>
            <a:spLocks noChangeShapeType="1"/>
          </p:cNvSpPr>
          <p:nvPr/>
        </p:nvSpPr>
        <p:spPr bwMode="auto">
          <a:xfrm flipV="1">
            <a:off x="5324475" y="4043362"/>
            <a:ext cx="1133475" cy="952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77846" name="Text Box 22"/>
          <p:cNvSpPr txBox="1">
            <a:spLocks noChangeArrowheads="1"/>
          </p:cNvSpPr>
          <p:nvPr/>
        </p:nvSpPr>
        <p:spPr bwMode="auto">
          <a:xfrm>
            <a:off x="1066800" y="3738562"/>
            <a:ext cx="533400" cy="396875"/>
          </a:xfrm>
          <a:prstGeom prst="rect">
            <a:avLst/>
          </a:prstGeom>
          <a:solidFill>
            <a:schemeClr val="bg1"/>
          </a:solid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rPr>
              <a:t>K</a:t>
            </a:r>
            <a:r>
              <a:rPr lang="en-US" sz="2000" baseline="-25000">
                <a:solidFill>
                  <a:srgbClr val="FF0000"/>
                </a:solidFill>
              </a:rPr>
              <a:t>B</a:t>
            </a:r>
            <a:r>
              <a:rPr lang="en-US" sz="2000">
                <a:solidFill>
                  <a:srgbClr val="FF0000"/>
                </a:solidFill>
              </a:rPr>
              <a:t> </a:t>
            </a:r>
          </a:p>
        </p:txBody>
      </p:sp>
      <p:sp>
        <p:nvSpPr>
          <p:cNvPr id="77847" name="Text Box 23"/>
          <p:cNvSpPr txBox="1">
            <a:spLocks noChangeArrowheads="1"/>
          </p:cNvSpPr>
          <p:nvPr/>
        </p:nvSpPr>
        <p:spPr bwMode="auto">
          <a:xfrm>
            <a:off x="2133600" y="3911600"/>
            <a:ext cx="184150" cy="336550"/>
          </a:xfrm>
          <a:prstGeom prst="rect">
            <a:avLst/>
          </a:prstGeom>
          <a:noFill/>
          <a:ln w="9525">
            <a:noFill/>
            <a:miter lim="800000"/>
            <a:headEnd/>
            <a:tailEnd/>
          </a:ln>
          <a:effectLst/>
        </p:spPr>
        <p:txBody>
          <a:bodyPr wrap="none">
            <a:prstTxWarp prst="textNoShape">
              <a:avLst/>
            </a:prstTxWarp>
            <a:spAutoFit/>
          </a:bodyPr>
          <a:lstStyle/>
          <a:p>
            <a:pPr algn="ctr" eaLnBrk="0" hangingPunct="0"/>
            <a:endParaRPr lang="en-US" sz="1600">
              <a:solidFill>
                <a:srgbClr val="FF0000"/>
              </a:solidFill>
            </a:endParaRPr>
          </a:p>
        </p:txBody>
      </p:sp>
      <p:pic>
        <p:nvPicPr>
          <p:cNvPr id="77849" name="Picture 25" descr="BS00768_[1]"/>
          <p:cNvPicPr>
            <a:picLocks noChangeAspect="1" noChangeArrowheads="1"/>
          </p:cNvPicPr>
          <p:nvPr/>
        </p:nvPicPr>
        <p:blipFill>
          <a:blip r:embed="rId4"/>
          <a:srcRect/>
          <a:stretch>
            <a:fillRect/>
          </a:stretch>
        </p:blipFill>
        <p:spPr bwMode="auto">
          <a:xfrm flipH="1" flipV="1">
            <a:off x="1143000" y="4195762"/>
            <a:ext cx="458788" cy="236538"/>
          </a:xfrm>
          <a:prstGeom prst="rect">
            <a:avLst/>
          </a:prstGeom>
          <a:noFill/>
          <a:ln w="9525">
            <a:noFill/>
            <a:miter lim="800000"/>
            <a:headEnd/>
            <a:tailEnd/>
          </a:ln>
        </p:spPr>
      </p:pic>
      <p:sp>
        <p:nvSpPr>
          <p:cNvPr id="77851" name="Text Box 27"/>
          <p:cNvSpPr txBox="1">
            <a:spLocks noChangeArrowheads="1"/>
          </p:cNvSpPr>
          <p:nvPr/>
        </p:nvSpPr>
        <p:spPr bwMode="auto">
          <a:xfrm>
            <a:off x="6858000" y="3738562"/>
            <a:ext cx="1600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If signature is valid, use K</a:t>
            </a:r>
            <a:r>
              <a:rPr lang="en-US" baseline="-25000"/>
              <a:t>B</a:t>
            </a:r>
            <a:endParaRPr lang="en-US"/>
          </a:p>
        </p:txBody>
      </p:sp>
      <p:pic>
        <p:nvPicPr>
          <p:cNvPr id="77852" name="Picture 28" descr="Alice"/>
          <p:cNvPicPr>
            <a:picLocks noChangeAspect="1" noChangeArrowheads="1"/>
          </p:cNvPicPr>
          <p:nvPr/>
        </p:nvPicPr>
        <p:blipFill>
          <a:blip r:embed="rId5"/>
          <a:srcRect/>
          <a:stretch>
            <a:fillRect/>
          </a:stretch>
        </p:blipFill>
        <p:spPr bwMode="auto">
          <a:xfrm>
            <a:off x="4572000" y="5338762"/>
            <a:ext cx="803275" cy="990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84" name="Object 12"/>
          <p:cNvGraphicFramePr>
            <a:graphicFrameLocks noChangeAspect="1"/>
          </p:cNvGraphicFramePr>
          <p:nvPr>
            <p:extLst>
              <p:ext uri="{D42A27DB-BD31-4B8C-83A1-F6EECF244321}">
                <p14:modId xmlns:p14="http://schemas.microsoft.com/office/powerpoint/2010/main" val="1783349304"/>
              </p:ext>
            </p:extLst>
          </p:nvPr>
        </p:nvGraphicFramePr>
        <p:xfrm>
          <a:off x="1427162" y="2057400"/>
          <a:ext cx="4059238" cy="4572000"/>
        </p:xfrm>
        <a:graphic>
          <a:graphicData uri="http://schemas.openxmlformats.org/presentationml/2006/ole">
            <mc:AlternateContent xmlns:mc="http://schemas.openxmlformats.org/markup-compatibility/2006">
              <mc:Choice xmlns:v="urn:schemas-microsoft-com:vml" Requires="v">
                <p:oleObj spid="_x0000_s340071" name="Bitmap Image" r:id="rId4" imgW="4896533" imgH="5514286" progId="PBrush">
                  <p:embed/>
                </p:oleObj>
              </mc:Choice>
              <mc:Fallback>
                <p:oleObj name="Bitmap Image" r:id="rId4" imgW="4896533" imgH="5514286"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162" y="2057400"/>
                        <a:ext cx="4059238"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9874" name="Rectangle 2"/>
          <p:cNvSpPr>
            <a:spLocks noGrp="1" noChangeArrowheads="1"/>
          </p:cNvSpPr>
          <p:nvPr>
            <p:ph type="title"/>
          </p:nvPr>
        </p:nvSpPr>
        <p:spPr/>
        <p:txBody>
          <a:bodyPr/>
          <a:lstStyle/>
          <a:p>
            <a:r>
              <a:rPr lang="en-US"/>
              <a:t>Certificate Contents</a:t>
            </a:r>
          </a:p>
        </p:txBody>
      </p:sp>
      <p:sp>
        <p:nvSpPr>
          <p:cNvPr id="79875" name="Rectangle 3"/>
          <p:cNvSpPr>
            <a:spLocks noGrp="1" noChangeArrowheads="1"/>
          </p:cNvSpPr>
          <p:nvPr>
            <p:ph idx="1"/>
          </p:nvPr>
        </p:nvSpPr>
        <p:spPr>
          <a:xfrm>
            <a:off x="1600200" y="1327150"/>
            <a:ext cx="7772400" cy="762000"/>
          </a:xfrm>
        </p:spPr>
        <p:txBody>
          <a:bodyPr>
            <a:normAutofit/>
          </a:bodyPr>
          <a:lstStyle/>
          <a:p>
            <a:r>
              <a:rPr lang="en-US" sz="2600" dirty="0"/>
              <a:t>info algorithm and key value itself (not shown)</a:t>
            </a:r>
          </a:p>
        </p:txBody>
      </p:sp>
      <p:sp>
        <p:nvSpPr>
          <p:cNvPr id="2" name="Slide Number Placeholder 1"/>
          <p:cNvSpPr>
            <a:spLocks noGrp="1"/>
          </p:cNvSpPr>
          <p:nvPr>
            <p:ph type="sldNum" sz="quarter" idx="12"/>
          </p:nvPr>
        </p:nvSpPr>
        <p:spPr>
          <a:xfrm>
            <a:off x="6645275" y="6453188"/>
            <a:ext cx="2193925" cy="457200"/>
          </a:xfrm>
        </p:spPr>
        <p:txBody>
          <a:bodyPr/>
          <a:lstStyle/>
          <a:p>
            <a:fld id="{B6F15528-21DE-4FAA-801E-634DDDAF4B2B}" type="slidenum">
              <a:rPr lang="en-US" smtClean="0"/>
              <a:pPr/>
              <a:t>13</a:t>
            </a:fld>
            <a:endParaRPr lang="en-US"/>
          </a:p>
        </p:txBody>
      </p:sp>
      <p:sp>
        <p:nvSpPr>
          <p:cNvPr id="79877" name="Rectangle 5"/>
          <p:cNvSpPr>
            <a:spLocks noChangeArrowheads="1"/>
          </p:cNvSpPr>
          <p:nvPr/>
        </p:nvSpPr>
        <p:spPr bwMode="auto">
          <a:xfrm>
            <a:off x="5943600" y="2317750"/>
            <a:ext cx="3810000" cy="332105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1"/>
              </a:buClr>
              <a:buSzPct val="65000"/>
              <a:buFont typeface="Wingdings" charset="2"/>
              <a:buChar char="n"/>
            </a:pPr>
            <a:r>
              <a:rPr lang="en-US" sz="3000" dirty="0"/>
              <a:t>Cert owner</a:t>
            </a:r>
          </a:p>
          <a:p>
            <a:pPr marL="342900" indent="-342900">
              <a:spcBef>
                <a:spcPct val="20000"/>
              </a:spcBef>
              <a:buClr>
                <a:schemeClr val="accent1"/>
              </a:buClr>
              <a:buSzPct val="65000"/>
              <a:buFont typeface="Wingdings" charset="2"/>
              <a:buChar char="n"/>
            </a:pPr>
            <a:r>
              <a:rPr lang="en-US" sz="3000" dirty="0"/>
              <a:t>Cert issuer</a:t>
            </a:r>
          </a:p>
          <a:p>
            <a:pPr marL="342900" indent="-342900">
              <a:spcBef>
                <a:spcPct val="20000"/>
              </a:spcBef>
              <a:buClr>
                <a:schemeClr val="accent1"/>
              </a:buClr>
              <a:buSzPct val="65000"/>
              <a:buFont typeface="Wingdings" charset="2"/>
              <a:buChar char="n"/>
            </a:pPr>
            <a:r>
              <a:rPr lang="en-US" sz="3000" dirty="0"/>
              <a:t>Valid dates</a:t>
            </a:r>
          </a:p>
          <a:p>
            <a:pPr marL="342900" indent="-342900">
              <a:spcBef>
                <a:spcPct val="20000"/>
              </a:spcBef>
              <a:buClr>
                <a:schemeClr val="accent1"/>
              </a:buClr>
              <a:buSzPct val="65000"/>
              <a:buFont typeface="Wingdings" charset="2"/>
              <a:buChar char="n"/>
            </a:pPr>
            <a:r>
              <a:rPr lang="en-US" sz="3000" dirty="0"/>
              <a:t>Fingerprint of signature</a:t>
            </a:r>
          </a:p>
        </p:txBody>
      </p:sp>
      <p:sp>
        <p:nvSpPr>
          <p:cNvPr id="79880" name="Line 8"/>
          <p:cNvSpPr>
            <a:spLocks noChangeShapeType="1"/>
          </p:cNvSpPr>
          <p:nvPr/>
        </p:nvSpPr>
        <p:spPr bwMode="auto">
          <a:xfrm>
            <a:off x="1752600" y="1616075"/>
            <a:ext cx="304800" cy="76200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79881" name="Line 9"/>
          <p:cNvSpPr>
            <a:spLocks noChangeShapeType="1"/>
          </p:cNvSpPr>
          <p:nvPr/>
        </p:nvSpPr>
        <p:spPr bwMode="auto">
          <a:xfrm flipH="1">
            <a:off x="3713162" y="3244850"/>
            <a:ext cx="2286000" cy="71755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79882" name="Line 10"/>
          <p:cNvSpPr>
            <a:spLocks noChangeShapeType="1"/>
          </p:cNvSpPr>
          <p:nvPr/>
        </p:nvSpPr>
        <p:spPr bwMode="auto">
          <a:xfrm flipH="1">
            <a:off x="3484562" y="3778250"/>
            <a:ext cx="2590800" cy="79375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79883" name="Line 11"/>
          <p:cNvSpPr>
            <a:spLocks noChangeShapeType="1"/>
          </p:cNvSpPr>
          <p:nvPr/>
        </p:nvSpPr>
        <p:spPr bwMode="auto">
          <a:xfrm flipH="1">
            <a:off x="5160962" y="4724400"/>
            <a:ext cx="1143000" cy="38100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79885" name="Line 13"/>
          <p:cNvSpPr>
            <a:spLocks noChangeShapeType="1"/>
          </p:cNvSpPr>
          <p:nvPr/>
        </p:nvSpPr>
        <p:spPr bwMode="auto">
          <a:xfrm flipH="1">
            <a:off x="3408362" y="2667000"/>
            <a:ext cx="2590800" cy="68580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en-US" sz="3800"/>
              <a:t>Transport Layer Security (TLS)</a:t>
            </a:r>
            <a:br>
              <a:rPr lang="en-US" sz="3800"/>
            </a:br>
            <a:r>
              <a:rPr lang="en-US" sz="3800"/>
              <a:t>aka Secure Socket Layer (SSL)</a:t>
            </a:r>
          </a:p>
        </p:txBody>
      </p:sp>
      <p:sp>
        <p:nvSpPr>
          <p:cNvPr id="91139" name="Rectangle 3"/>
          <p:cNvSpPr>
            <a:spLocks noGrp="1" noChangeArrowheads="1"/>
          </p:cNvSpPr>
          <p:nvPr>
            <p:ph idx="1"/>
          </p:nvPr>
        </p:nvSpPr>
        <p:spPr>
          <a:xfrm>
            <a:off x="381000" y="1905000"/>
            <a:ext cx="8229600" cy="4038600"/>
          </a:xfrm>
        </p:spPr>
        <p:txBody>
          <a:bodyPr/>
          <a:lstStyle/>
          <a:p>
            <a:r>
              <a:rPr lang="en-US" sz="2600"/>
              <a:t>Used for protocols like HTTPS</a:t>
            </a:r>
          </a:p>
          <a:p>
            <a:endParaRPr lang="en-US" sz="2600"/>
          </a:p>
          <a:p>
            <a:r>
              <a:rPr lang="en-US" sz="2600"/>
              <a:t>Special TLS socket layer between application and TCP (small changes to application).</a:t>
            </a:r>
          </a:p>
          <a:p>
            <a:endParaRPr lang="en-US" sz="2600"/>
          </a:p>
          <a:p>
            <a:r>
              <a:rPr lang="en-US" sz="2600"/>
              <a:t>Handles confidentiality, integrity, and authentication.</a:t>
            </a:r>
          </a:p>
          <a:p>
            <a:endParaRPr lang="en-US" sz="2600"/>
          </a:p>
          <a:p>
            <a:r>
              <a:rPr lang="en-US" sz="2600"/>
              <a:t>Uses “hybrid” cryptography.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en-US"/>
              <a:t>Setup Channel with TLS “Handshake” </a:t>
            </a:r>
          </a:p>
        </p:txBody>
      </p:sp>
      <p:pic>
        <p:nvPicPr>
          <p:cNvPr id="96259" name="Picture 3"/>
          <p:cNvPicPr>
            <a:picLocks noGrp="1" noChangeAspect="1" noChangeArrowheads="1"/>
          </p:cNvPicPr>
          <p:nvPr>
            <p:ph idx="1"/>
          </p:nvPr>
        </p:nvPicPr>
        <p:blipFill>
          <a:blip r:embed="rId3">
            <a:clrChange>
              <a:clrFrom>
                <a:srgbClr val="FFFFFF"/>
              </a:clrFrom>
              <a:clrTo>
                <a:srgbClr val="FFFFFF">
                  <a:alpha val="0"/>
                </a:srgbClr>
              </a:clrTo>
            </a:clrChange>
          </a:blip>
          <a:stretch>
            <a:fillRect/>
          </a:stretch>
        </p:blipFill>
        <p:spPr>
          <a:xfrm>
            <a:off x="801335" y="1827162"/>
            <a:ext cx="7084131" cy="4471988"/>
          </a:xfrm>
        </p:spPr>
      </p:pic>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
        <p:nvSpPr>
          <p:cNvPr id="96260" name="Text Box 4"/>
          <p:cNvSpPr txBox="1">
            <a:spLocks noChangeArrowheads="1"/>
          </p:cNvSpPr>
          <p:nvPr/>
        </p:nvSpPr>
        <p:spPr bwMode="auto">
          <a:xfrm>
            <a:off x="4800600" y="1524000"/>
            <a:ext cx="3962400" cy="5416868"/>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pPr>
            <a:r>
              <a:rPr lang="en-US" sz="2000" dirty="0"/>
              <a:t>Handshake Steps: </a:t>
            </a:r>
          </a:p>
          <a:p>
            <a:pPr marL="342900" indent="-342900">
              <a:spcBef>
                <a:spcPct val="50000"/>
              </a:spcBef>
              <a:buFontTx/>
              <a:buAutoNum type="arabicParenR"/>
            </a:pPr>
            <a:r>
              <a:rPr lang="en-US" sz="2000" dirty="0"/>
              <a:t>Clients and servers negotiate exact cryptographic protocols</a:t>
            </a:r>
          </a:p>
          <a:p>
            <a:pPr marL="342900" indent="-342900">
              <a:spcBef>
                <a:spcPct val="50000"/>
              </a:spcBef>
              <a:buFontTx/>
              <a:buAutoNum type="arabicParenR"/>
            </a:pPr>
            <a:r>
              <a:rPr lang="en-US" sz="2000" dirty="0"/>
              <a:t>Client’s validate public key certificate with CA public key. </a:t>
            </a:r>
          </a:p>
          <a:p>
            <a:pPr marL="342900" indent="-342900">
              <a:spcBef>
                <a:spcPct val="50000"/>
              </a:spcBef>
              <a:buFontTx/>
              <a:buAutoNum type="arabicParenR"/>
            </a:pPr>
            <a:r>
              <a:rPr lang="en-US" sz="2000" dirty="0"/>
              <a:t>Client encrypt secret random value with servers key, and send it as a challenge.  </a:t>
            </a:r>
          </a:p>
          <a:p>
            <a:pPr marL="342900" indent="-342900">
              <a:spcBef>
                <a:spcPct val="50000"/>
              </a:spcBef>
              <a:buFontTx/>
              <a:buAutoNum type="arabicParenR"/>
            </a:pPr>
            <a:r>
              <a:rPr lang="en-US" sz="2000" dirty="0"/>
              <a:t>Server decrypts, proving it has the corresponding private key.</a:t>
            </a:r>
          </a:p>
          <a:p>
            <a:pPr marL="342900" indent="-342900">
              <a:spcBef>
                <a:spcPct val="50000"/>
              </a:spcBef>
              <a:buFontTx/>
              <a:buAutoNum type="arabicParenR"/>
            </a:pPr>
            <a:r>
              <a:rPr lang="en-US" sz="2000" dirty="0"/>
              <a:t>This value is used to derive </a:t>
            </a:r>
            <a:r>
              <a:rPr lang="en-US" sz="2000" u="sng" dirty="0">
                <a:solidFill>
                  <a:srgbClr val="FF0000"/>
                </a:solidFill>
              </a:rPr>
              <a:t>symmetric session keys </a:t>
            </a:r>
            <a:r>
              <a:rPr lang="en-US" sz="2000" dirty="0"/>
              <a:t>for encryption &amp; </a:t>
            </a:r>
            <a:r>
              <a:rPr lang="en-US" sz="2000" dirty="0" err="1"/>
              <a:t>MACs</a:t>
            </a:r>
            <a:r>
              <a:rPr lang="en-US" sz="2000" dirty="0"/>
              <a:t>.</a:t>
            </a:r>
          </a:p>
          <a:p>
            <a:pPr marL="342900" indent="-342900">
              <a:spcBef>
                <a:spcPct val="50000"/>
              </a:spcBef>
              <a:buFontTx/>
              <a:buAutoNum type="arabicParen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6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6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2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How TLS Handles Data</a:t>
            </a:r>
          </a:p>
        </p:txBody>
      </p:sp>
      <p:sp>
        <p:nvSpPr>
          <p:cNvPr id="2" name="Slide Number Placeholder 1"/>
          <p:cNvSpPr>
            <a:spLocks noGrp="1"/>
          </p:cNvSpPr>
          <p:nvPr>
            <p:ph type="sldNum" sz="quarter" idx="12"/>
          </p:nvPr>
        </p:nvSpPr>
        <p:spPr>
          <a:xfrm>
            <a:off x="6781800" y="6394449"/>
            <a:ext cx="2193925" cy="457200"/>
          </a:xfrm>
        </p:spPr>
        <p:txBody>
          <a:bodyPr/>
          <a:lstStyle/>
          <a:p>
            <a:fld id="{B6F15528-21DE-4FAA-801E-634DDDAF4B2B}" type="slidenum">
              <a:rPr lang="en-US" smtClean="0"/>
              <a:pPr/>
              <a:t>16</a:t>
            </a:fld>
            <a:endParaRPr lang="en-US" dirty="0"/>
          </a:p>
        </p:txBody>
      </p:sp>
      <p:sp>
        <p:nvSpPr>
          <p:cNvPr id="98308" name="Text Box 4"/>
          <p:cNvSpPr txBox="1">
            <a:spLocks noChangeArrowheads="1"/>
          </p:cNvSpPr>
          <p:nvPr/>
        </p:nvSpPr>
        <p:spPr bwMode="auto">
          <a:xfrm>
            <a:off x="609599" y="1547812"/>
            <a:ext cx="8686800" cy="430887"/>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200" dirty="0"/>
              <a:t>1) Data arrives as a stream from the application via the TLS Socket</a:t>
            </a:r>
          </a:p>
        </p:txBody>
      </p:sp>
      <p:sp>
        <p:nvSpPr>
          <p:cNvPr id="98309" name="Rectangle 5"/>
          <p:cNvSpPr>
            <a:spLocks noChangeArrowheads="1"/>
          </p:cNvSpPr>
          <p:nvPr/>
        </p:nvSpPr>
        <p:spPr bwMode="auto">
          <a:xfrm>
            <a:off x="914400" y="2005012"/>
            <a:ext cx="6781800" cy="3810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10" name="Text Box 6"/>
          <p:cNvSpPr txBox="1">
            <a:spLocks noChangeArrowheads="1"/>
          </p:cNvSpPr>
          <p:nvPr/>
        </p:nvSpPr>
        <p:spPr bwMode="auto">
          <a:xfrm>
            <a:off x="685800" y="2690812"/>
            <a:ext cx="7391400" cy="43088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200" dirty="0"/>
              <a:t>2) The data is segmented by TLS into chunks</a:t>
            </a:r>
          </a:p>
        </p:txBody>
      </p:sp>
      <p:sp>
        <p:nvSpPr>
          <p:cNvPr id="98311" name="Rectangle 7"/>
          <p:cNvSpPr>
            <a:spLocks noChangeArrowheads="1"/>
          </p:cNvSpPr>
          <p:nvPr/>
        </p:nvSpPr>
        <p:spPr bwMode="auto">
          <a:xfrm>
            <a:off x="609600" y="3224212"/>
            <a:ext cx="1524000" cy="3810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12" name="Rectangle 8"/>
          <p:cNvSpPr>
            <a:spLocks noChangeArrowheads="1"/>
          </p:cNvSpPr>
          <p:nvPr/>
        </p:nvSpPr>
        <p:spPr bwMode="auto">
          <a:xfrm>
            <a:off x="2667000" y="3224212"/>
            <a:ext cx="1447800" cy="3810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13" name="Rectangle 9"/>
          <p:cNvSpPr>
            <a:spLocks noChangeArrowheads="1"/>
          </p:cNvSpPr>
          <p:nvPr/>
        </p:nvSpPr>
        <p:spPr bwMode="auto">
          <a:xfrm>
            <a:off x="6934200" y="3224212"/>
            <a:ext cx="1447800" cy="3810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14" name="Rectangle 10"/>
          <p:cNvSpPr>
            <a:spLocks noChangeArrowheads="1"/>
          </p:cNvSpPr>
          <p:nvPr/>
        </p:nvSpPr>
        <p:spPr bwMode="auto">
          <a:xfrm>
            <a:off x="4800600" y="3224212"/>
            <a:ext cx="1447800" cy="3810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15" name="Rectangle 11"/>
          <p:cNvSpPr>
            <a:spLocks noChangeArrowheads="1"/>
          </p:cNvSpPr>
          <p:nvPr/>
        </p:nvSpPr>
        <p:spPr bwMode="auto">
          <a:xfrm>
            <a:off x="990600" y="4748212"/>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19" name="Text Box 15"/>
          <p:cNvSpPr txBox="1">
            <a:spLocks noChangeArrowheads="1"/>
          </p:cNvSpPr>
          <p:nvPr/>
        </p:nvSpPr>
        <p:spPr bwMode="auto">
          <a:xfrm>
            <a:off x="685800" y="3707725"/>
            <a:ext cx="8686800" cy="110799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200" dirty="0"/>
              <a:t>3) A session key is used to encrypt and MAC each chunk to form a TLS “record”, which includes a short header and data that is encrypted, as well as a MAC.  </a:t>
            </a:r>
          </a:p>
        </p:txBody>
      </p:sp>
      <p:sp>
        <p:nvSpPr>
          <p:cNvPr id="98320" name="Rectangle 16"/>
          <p:cNvSpPr>
            <a:spLocks noChangeArrowheads="1"/>
          </p:cNvSpPr>
          <p:nvPr/>
        </p:nvSpPr>
        <p:spPr bwMode="auto">
          <a:xfrm>
            <a:off x="533400" y="4748212"/>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1" name="Rectangle 17"/>
          <p:cNvSpPr>
            <a:spLocks noChangeArrowheads="1"/>
          </p:cNvSpPr>
          <p:nvPr/>
        </p:nvSpPr>
        <p:spPr bwMode="auto">
          <a:xfrm>
            <a:off x="3048000" y="4748212"/>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2" name="Rectangle 18"/>
          <p:cNvSpPr>
            <a:spLocks noChangeArrowheads="1"/>
          </p:cNvSpPr>
          <p:nvPr/>
        </p:nvSpPr>
        <p:spPr bwMode="auto">
          <a:xfrm>
            <a:off x="2590800" y="4748212"/>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3" name="Rectangle 19"/>
          <p:cNvSpPr>
            <a:spLocks noChangeArrowheads="1"/>
          </p:cNvSpPr>
          <p:nvPr/>
        </p:nvSpPr>
        <p:spPr bwMode="auto">
          <a:xfrm>
            <a:off x="7239000" y="4748212"/>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4" name="Rectangle 20"/>
          <p:cNvSpPr>
            <a:spLocks noChangeArrowheads="1"/>
          </p:cNvSpPr>
          <p:nvPr/>
        </p:nvSpPr>
        <p:spPr bwMode="auto">
          <a:xfrm>
            <a:off x="6781800" y="4748212"/>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5" name="Rectangle 21"/>
          <p:cNvSpPr>
            <a:spLocks noChangeArrowheads="1"/>
          </p:cNvSpPr>
          <p:nvPr/>
        </p:nvSpPr>
        <p:spPr bwMode="auto">
          <a:xfrm>
            <a:off x="5105400" y="4748212"/>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6" name="Rectangle 22"/>
          <p:cNvSpPr>
            <a:spLocks noChangeArrowheads="1"/>
          </p:cNvSpPr>
          <p:nvPr/>
        </p:nvSpPr>
        <p:spPr bwMode="auto">
          <a:xfrm>
            <a:off x="4648200" y="4748212"/>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7" name="Text Box 23"/>
          <p:cNvSpPr txBox="1">
            <a:spLocks noChangeArrowheads="1"/>
          </p:cNvSpPr>
          <p:nvPr/>
        </p:nvSpPr>
        <p:spPr bwMode="auto">
          <a:xfrm>
            <a:off x="762000" y="5434012"/>
            <a:ext cx="8077200" cy="76944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200" dirty="0"/>
              <a:t>4) Records form a byte stream that is fed to a TCP socket for transmission.  </a:t>
            </a:r>
          </a:p>
        </p:txBody>
      </p:sp>
      <p:sp>
        <p:nvSpPr>
          <p:cNvPr id="98328" name="Rectangle 24"/>
          <p:cNvSpPr>
            <a:spLocks noChangeArrowheads="1"/>
          </p:cNvSpPr>
          <p:nvPr/>
        </p:nvSpPr>
        <p:spPr bwMode="auto">
          <a:xfrm>
            <a:off x="1219200" y="6196012"/>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9" name="Rectangle 25"/>
          <p:cNvSpPr>
            <a:spLocks noChangeArrowheads="1"/>
          </p:cNvSpPr>
          <p:nvPr/>
        </p:nvSpPr>
        <p:spPr bwMode="auto">
          <a:xfrm>
            <a:off x="762000" y="6196012"/>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30" name="Rectangle 26"/>
          <p:cNvSpPr>
            <a:spLocks noChangeArrowheads="1"/>
          </p:cNvSpPr>
          <p:nvPr/>
        </p:nvSpPr>
        <p:spPr bwMode="auto">
          <a:xfrm>
            <a:off x="3048000" y="6196012"/>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31" name="Rectangle 27"/>
          <p:cNvSpPr>
            <a:spLocks noChangeArrowheads="1"/>
          </p:cNvSpPr>
          <p:nvPr/>
        </p:nvSpPr>
        <p:spPr bwMode="auto">
          <a:xfrm>
            <a:off x="2590800" y="6196012"/>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32" name="Rectangle 28"/>
          <p:cNvSpPr>
            <a:spLocks noChangeArrowheads="1"/>
          </p:cNvSpPr>
          <p:nvPr/>
        </p:nvSpPr>
        <p:spPr bwMode="auto">
          <a:xfrm>
            <a:off x="6705600" y="6196012"/>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33" name="Rectangle 29"/>
          <p:cNvSpPr>
            <a:spLocks noChangeArrowheads="1"/>
          </p:cNvSpPr>
          <p:nvPr/>
        </p:nvSpPr>
        <p:spPr bwMode="auto">
          <a:xfrm>
            <a:off x="6248400" y="6196012"/>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34" name="Rectangle 30"/>
          <p:cNvSpPr>
            <a:spLocks noChangeArrowheads="1"/>
          </p:cNvSpPr>
          <p:nvPr/>
        </p:nvSpPr>
        <p:spPr bwMode="auto">
          <a:xfrm>
            <a:off x="4876800" y="6196012"/>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35" name="Rectangle 31"/>
          <p:cNvSpPr>
            <a:spLocks noChangeArrowheads="1"/>
          </p:cNvSpPr>
          <p:nvPr/>
        </p:nvSpPr>
        <p:spPr bwMode="auto">
          <a:xfrm>
            <a:off x="4419600" y="6196012"/>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3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3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3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3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3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3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3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3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83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83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3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83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3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83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83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83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3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83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8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P spid="98311" grpId="0" animBg="1"/>
      <p:bldP spid="98312" grpId="0" animBg="1"/>
      <p:bldP spid="98313" grpId="0" animBg="1"/>
      <p:bldP spid="98314" grpId="0" animBg="1"/>
      <p:bldP spid="98315" grpId="0" animBg="1"/>
      <p:bldP spid="98319" grpId="0"/>
      <p:bldP spid="98320" grpId="0" animBg="1"/>
      <p:bldP spid="98321" grpId="0" animBg="1"/>
      <p:bldP spid="98322" grpId="0" animBg="1"/>
      <p:bldP spid="98323" grpId="0" animBg="1"/>
      <p:bldP spid="98324" grpId="0" animBg="1"/>
      <p:bldP spid="98325" grpId="0" animBg="1"/>
      <p:bldP spid="98326" grpId="0" animBg="1"/>
      <p:bldP spid="98327" grpId="0"/>
      <p:bldP spid="98328" grpId="0" animBg="1"/>
      <p:bldP spid="98329" grpId="0" animBg="1"/>
      <p:bldP spid="98330" grpId="0" animBg="1"/>
      <p:bldP spid="98331" grpId="0" animBg="1"/>
      <p:bldP spid="98332" grpId="0" animBg="1"/>
      <p:bldP spid="98333" grpId="0" animBg="1"/>
      <p:bldP spid="98334" grpId="0" animBg="1"/>
      <p:bldP spid="983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p:txBody>
          <a:bodyPr/>
          <a:lstStyle/>
          <a:p>
            <a:pPr lvl="0"/>
            <a:r>
              <a:rPr lang="en-US"/>
              <a:t>Analysis</a:t>
            </a:r>
          </a:p>
        </p:txBody>
      </p:sp>
      <p:sp>
        <p:nvSpPr>
          <p:cNvPr id="180" name="Shape 180"/>
          <p:cNvSpPr>
            <a:spLocks noGrp="1"/>
          </p:cNvSpPr>
          <p:nvPr>
            <p:ph type="body" idx="1"/>
          </p:nvPr>
        </p:nvSpPr>
        <p:spPr>
          <a:xfrm>
            <a:off x="609600" y="1620982"/>
            <a:ext cx="8534400" cy="5029200"/>
          </a:xfrm>
        </p:spPr>
        <p:txBody>
          <a:bodyPr>
            <a:normAutofit fontScale="77500" lnSpcReduction="20000"/>
          </a:bodyPr>
          <a:lstStyle/>
          <a:p>
            <a:pPr lvl="0"/>
            <a:r>
              <a:rPr lang="en-US" sz="3100" dirty="0"/>
              <a:t>PKI lets us take the trusted third party offline:</a:t>
            </a:r>
          </a:p>
          <a:p>
            <a:pPr lvl="1"/>
            <a:r>
              <a:rPr lang="en-US" sz="2800" dirty="0"/>
              <a:t>If it’s down, we can still talk!</a:t>
            </a:r>
          </a:p>
          <a:p>
            <a:pPr lvl="1"/>
            <a:r>
              <a:rPr lang="en-US" sz="2800" dirty="0"/>
              <a:t>But we trade-off ability for fast revocation</a:t>
            </a:r>
          </a:p>
          <a:p>
            <a:pPr lvl="2"/>
            <a:r>
              <a:rPr lang="en-US" sz="2800" dirty="0"/>
              <a:t>If server’s key is compromised, we can’t revoke it immediately...</a:t>
            </a:r>
          </a:p>
          <a:p>
            <a:pPr lvl="2"/>
            <a:r>
              <a:rPr lang="en-US" sz="2800" dirty="0"/>
              <a:t>Usual trick:</a:t>
            </a:r>
          </a:p>
          <a:p>
            <a:pPr lvl="3"/>
            <a:r>
              <a:rPr lang="en-US" sz="2100" dirty="0"/>
              <a:t>Certificate expires in, e.g., a year.</a:t>
            </a:r>
          </a:p>
          <a:p>
            <a:pPr lvl="3"/>
            <a:r>
              <a:rPr lang="en-US" sz="2100" dirty="0"/>
              <a:t>Have an on-line revocation authority that distributes a revocation list.  </a:t>
            </a:r>
            <a:r>
              <a:rPr lang="en-US" sz="2100" dirty="0" err="1"/>
              <a:t>Kinda</a:t>
            </a:r>
            <a:r>
              <a:rPr lang="en-US" sz="2100" dirty="0"/>
              <a:t> clunky but mostly works, </a:t>
            </a:r>
            <a:r>
              <a:rPr lang="en-US" sz="2100" dirty="0" err="1"/>
              <a:t>iff</a:t>
            </a:r>
            <a:r>
              <a:rPr lang="en-US" sz="2100" dirty="0"/>
              <a:t> revocation is rare.  Clients fetch list periodically.</a:t>
            </a:r>
          </a:p>
          <a:p>
            <a:pPr lvl="0"/>
            <a:endParaRPr lang="en-US" dirty="0"/>
          </a:p>
          <a:p>
            <a:pPr lvl="0"/>
            <a:r>
              <a:rPr lang="en-US" sz="3100" dirty="0"/>
              <a:t>Better scaling:  CA must only sign once... no matter how many connections the server handles.</a:t>
            </a:r>
          </a:p>
          <a:p>
            <a:pPr lvl="0"/>
            <a:endParaRPr lang="en-US" dirty="0"/>
          </a:p>
          <a:p>
            <a:pPr lvl="0"/>
            <a:r>
              <a:rPr lang="en-US" sz="3100" dirty="0"/>
              <a:t>If CA is compromised, attacker can trick clients into thinking they’re the real server.  </a:t>
            </a:r>
          </a:p>
        </p:txBody>
      </p:sp>
      <p:sp>
        <p:nvSpPr>
          <p:cNvPr id="2" name="Slide Number Placeholder 1"/>
          <p:cNvSpPr>
            <a:spLocks noGrp="1"/>
          </p:cNvSpPr>
          <p:nvPr>
            <p:ph type="sldNum" sz="quarter" idx="2"/>
          </p:nvPr>
        </p:nvSpPr>
        <p:spPr/>
        <p:txBody>
          <a:bodyPr/>
          <a:lstStyle/>
          <a:p>
            <a:pPr lvl="0"/>
            <a:fld id="{86CB4B4D-7CA3-9044-876B-883B54F8677D}" type="slidenum">
              <a:rPr lang="en-US" smtClean="0"/>
              <a:t>17</a:t>
            </a:fld>
            <a:endParaRPr lang="en-US"/>
          </a:p>
        </p:txBody>
      </p:sp>
    </p:spTree>
    <p:extLst>
      <p:ext uri="{BB962C8B-B14F-4D97-AF65-F5344CB8AC3E}">
        <p14:creationId xmlns:p14="http://schemas.microsoft.com/office/powerpoint/2010/main" val="6184774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dirty="0"/>
              <a:t>Important Lessons</a:t>
            </a:r>
            <a:endParaRPr lang="en-US" dirty="0"/>
          </a:p>
        </p:txBody>
      </p:sp>
      <p:sp>
        <p:nvSpPr>
          <p:cNvPr id="100355" name="Rectangle 3"/>
          <p:cNvSpPr>
            <a:spLocks noGrp="1" noChangeArrowheads="1"/>
          </p:cNvSpPr>
          <p:nvPr>
            <p:ph idx="1"/>
          </p:nvPr>
        </p:nvSpPr>
        <p:spPr>
          <a:xfrm>
            <a:off x="457200" y="1524000"/>
            <a:ext cx="8229600" cy="4911725"/>
          </a:xfrm>
        </p:spPr>
        <p:txBody>
          <a:bodyPr>
            <a:normAutofit/>
          </a:bodyPr>
          <a:lstStyle/>
          <a:p>
            <a:r>
              <a:rPr lang="en-US" sz="2600" dirty="0"/>
              <a:t>Symmetric (pre-shared key, fast) and asymmetric (key pairs, slow) primitives provide:</a:t>
            </a:r>
          </a:p>
          <a:p>
            <a:pPr lvl="2"/>
            <a:r>
              <a:rPr lang="en-US" dirty="0"/>
              <a:t>Confidentiality</a:t>
            </a:r>
          </a:p>
          <a:p>
            <a:pPr lvl="2"/>
            <a:r>
              <a:rPr lang="en-US" dirty="0"/>
              <a:t>Integrity</a:t>
            </a:r>
          </a:p>
          <a:p>
            <a:pPr lvl="2"/>
            <a:r>
              <a:rPr lang="en-US" dirty="0"/>
              <a:t>Authentication</a:t>
            </a:r>
          </a:p>
          <a:p>
            <a:r>
              <a:rPr lang="en-US" sz="2600" dirty="0"/>
              <a:t>“Hybrid Encryption” leverages strengths of both.</a:t>
            </a:r>
          </a:p>
          <a:p>
            <a:r>
              <a:rPr lang="en-US" sz="2600" dirty="0"/>
              <a:t>Great complexity exists in securely acquiring keys.</a:t>
            </a:r>
          </a:p>
          <a:p>
            <a:r>
              <a:rPr lang="en-US" sz="2600" dirty="0"/>
              <a:t>Crypto is hard to get right, so use tools from others, don’t design your own (e.g. TLS).  </a:t>
            </a:r>
          </a:p>
          <a:p>
            <a:pPr lvl="2">
              <a:buFont typeface="Wingdings" charset="2"/>
              <a:buNone/>
            </a:pPr>
            <a:endParaRPr lang="en-US" dirty="0"/>
          </a:p>
          <a:p>
            <a:pPr lvl="2"/>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p:txBody>
          <a:bodyPr/>
          <a:lstStyle/>
          <a:p>
            <a:pPr lvl="0"/>
            <a:r>
              <a:rPr lang="en-US"/>
              <a:t>Forward secrecy</a:t>
            </a:r>
          </a:p>
        </p:txBody>
      </p:sp>
      <p:sp>
        <p:nvSpPr>
          <p:cNvPr id="184" name="Shape 184"/>
          <p:cNvSpPr>
            <a:spLocks noGrp="1"/>
          </p:cNvSpPr>
          <p:nvPr>
            <p:ph type="body" idx="1"/>
          </p:nvPr>
        </p:nvSpPr>
        <p:spPr/>
        <p:txBody>
          <a:bodyPr>
            <a:normAutofit/>
          </a:bodyPr>
          <a:lstStyle/>
          <a:p>
            <a:pPr lvl="0"/>
            <a:r>
              <a:rPr lang="en-US" dirty="0"/>
              <a:t>In KDC design, if key </a:t>
            </a:r>
            <a:r>
              <a:rPr lang="en-US" dirty="0" err="1">
                <a:ea typeface="Arial Unicode MS" charset="0"/>
                <a:cs typeface="Arial Unicode MS" charset="0"/>
              </a:rPr>
              <a:t>K</a:t>
            </a:r>
            <a:r>
              <a:rPr lang="en-US" baseline="-25000" dirty="0" err="1">
                <a:ea typeface="Arial Unicode MS" charset="0"/>
                <a:cs typeface="Arial Unicode MS" charset="0"/>
              </a:rPr>
              <a:t>server</a:t>
            </a:r>
            <a:r>
              <a:rPr lang="en-US" baseline="-25000" dirty="0">
                <a:ea typeface="Arial Unicode MS" charset="0"/>
                <a:cs typeface="Arial Unicode MS" charset="0"/>
              </a:rPr>
              <a:t>-KDC</a:t>
            </a:r>
            <a:r>
              <a:rPr lang="en-US" dirty="0"/>
              <a:t> is compromised a year later,</a:t>
            </a:r>
          </a:p>
          <a:p>
            <a:pPr lvl="1"/>
            <a:r>
              <a:rPr lang="en-US" dirty="0"/>
              <a:t>from the traffic log, attacker can extract session key (encrypted with </a:t>
            </a:r>
            <a:r>
              <a:rPr lang="en-US" dirty="0" err="1"/>
              <a:t>auth</a:t>
            </a:r>
            <a:r>
              <a:rPr lang="en-US" dirty="0"/>
              <a:t> server keys).</a:t>
            </a:r>
          </a:p>
          <a:p>
            <a:pPr lvl="1"/>
            <a:r>
              <a:rPr lang="en-US" dirty="0"/>
              <a:t>attacker can decode all traffic retroactively.</a:t>
            </a:r>
          </a:p>
          <a:p>
            <a:pPr lvl="1"/>
            <a:endParaRPr lang="en-US" dirty="0"/>
          </a:p>
          <a:p>
            <a:pPr lvl="0"/>
            <a:r>
              <a:rPr lang="en-US" dirty="0"/>
              <a:t>In SSL, if CA key is compromised a year later,</a:t>
            </a:r>
          </a:p>
          <a:p>
            <a:pPr lvl="1"/>
            <a:r>
              <a:rPr lang="en-US" dirty="0"/>
              <a:t>Only new traffic can be compromised.  Cool…</a:t>
            </a:r>
          </a:p>
          <a:p>
            <a:pPr lvl="0"/>
            <a:r>
              <a:rPr lang="en-US" dirty="0"/>
              <a:t>But in SSL, if server’s key is compromised...</a:t>
            </a:r>
          </a:p>
          <a:p>
            <a:pPr lvl="1"/>
            <a:r>
              <a:rPr lang="en-US" dirty="0"/>
              <a:t>Old logged traffic can still be compromised...</a:t>
            </a:r>
          </a:p>
        </p:txBody>
      </p:sp>
      <p:sp>
        <p:nvSpPr>
          <p:cNvPr id="2" name="Slide Number Placeholder 1"/>
          <p:cNvSpPr>
            <a:spLocks noGrp="1"/>
          </p:cNvSpPr>
          <p:nvPr>
            <p:ph type="sldNum" sz="quarter" idx="2"/>
          </p:nvPr>
        </p:nvSpPr>
        <p:spPr/>
        <p:txBody>
          <a:bodyPr/>
          <a:lstStyle/>
          <a:p>
            <a:pPr lvl="0"/>
            <a:fld id="{86CB4B4D-7CA3-9044-876B-883B54F8677D}" type="slidenum">
              <a:rPr lang="en-US" smtClean="0"/>
              <a:t>19</a:t>
            </a:fld>
            <a:endParaRPr lang="en-US"/>
          </a:p>
        </p:txBody>
      </p:sp>
    </p:spTree>
    <p:extLst>
      <p:ext uri="{BB962C8B-B14F-4D97-AF65-F5344CB8AC3E}">
        <p14:creationId xmlns:p14="http://schemas.microsoft.com/office/powerpoint/2010/main" val="39165105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Logistical Updates</a:t>
            </a:r>
          </a:p>
        </p:txBody>
      </p:sp>
      <p:sp>
        <p:nvSpPr>
          <p:cNvPr id="3" name="Content Placeholder 2"/>
          <p:cNvSpPr>
            <a:spLocks noGrp="1"/>
          </p:cNvSpPr>
          <p:nvPr>
            <p:ph idx="1"/>
          </p:nvPr>
        </p:nvSpPr>
        <p:spPr>
          <a:xfrm>
            <a:off x="304800" y="1524000"/>
            <a:ext cx="8839200" cy="5589564"/>
          </a:xfrm>
        </p:spPr>
        <p:txBody>
          <a:bodyPr>
            <a:normAutofit fontScale="92500" lnSpcReduction="10000"/>
          </a:bodyPr>
          <a:lstStyle/>
          <a:p>
            <a:pPr>
              <a:defRPr/>
            </a:pPr>
            <a:r>
              <a:rPr lang="en-US" altLang="en-US" dirty="0"/>
              <a:t>P3 FINAL – Due 12/1 (Saturday) </a:t>
            </a:r>
          </a:p>
          <a:p>
            <a:pPr lvl="1">
              <a:defRPr/>
            </a:pPr>
            <a:r>
              <a:rPr lang="en-US" altLang="en-US" dirty="0"/>
              <a:t>Please make sure your group information is correct! </a:t>
            </a:r>
          </a:p>
          <a:p>
            <a:pPr lvl="1">
              <a:defRPr/>
            </a:pPr>
            <a:endParaRPr lang="en-US" altLang="en-US" dirty="0"/>
          </a:p>
          <a:p>
            <a:pPr>
              <a:defRPr/>
            </a:pPr>
            <a:r>
              <a:rPr lang="en-US" altLang="en-US" dirty="0"/>
              <a:t>HW4 - Due 12/4 (Tuesday)  </a:t>
            </a:r>
            <a:r>
              <a:rPr lang="en-US" altLang="en-US" b="1" u="sng" dirty="0"/>
              <a:t>NO LATE DAYS</a:t>
            </a:r>
            <a:r>
              <a:rPr lang="en-US" altLang="en-US" dirty="0"/>
              <a:t> </a:t>
            </a:r>
          </a:p>
          <a:p>
            <a:pPr>
              <a:defRPr/>
            </a:pPr>
            <a:endParaRPr lang="en-US" altLang="en-US" dirty="0"/>
          </a:p>
          <a:p>
            <a:pPr>
              <a:defRPr/>
            </a:pPr>
            <a:r>
              <a:rPr lang="en-US" altLang="en-US" dirty="0"/>
              <a:t>Midterm II – Review session, in class 12/4 </a:t>
            </a:r>
            <a:endParaRPr lang="en-US" dirty="0"/>
          </a:p>
          <a:p>
            <a:pPr lvl="1"/>
            <a:r>
              <a:rPr lang="en-US" dirty="0"/>
              <a:t>Focus on topics on 2</a:t>
            </a:r>
            <a:r>
              <a:rPr lang="en-US" baseline="30000" dirty="0"/>
              <a:t>nd</a:t>
            </a:r>
            <a:r>
              <a:rPr lang="en-US" dirty="0"/>
              <a:t> half of the class </a:t>
            </a:r>
          </a:p>
          <a:p>
            <a:pPr lvl="1"/>
            <a:r>
              <a:rPr lang="en-US" dirty="0"/>
              <a:t>Similar to the mid-term review. </a:t>
            </a:r>
          </a:p>
          <a:p>
            <a:pPr lvl="1"/>
            <a:endParaRPr lang="en-US" dirty="0"/>
          </a:p>
          <a:p>
            <a:r>
              <a:rPr lang="en-US" dirty="0"/>
              <a:t>Midterm II – Next Thursday </a:t>
            </a:r>
          </a:p>
          <a:p>
            <a:pPr lvl="1"/>
            <a:r>
              <a:rPr lang="en-US" b="1" dirty="0"/>
              <a:t>Location: CUC </a:t>
            </a:r>
            <a:r>
              <a:rPr lang="en-US" b="1" dirty="0" err="1"/>
              <a:t>McConomy</a:t>
            </a:r>
            <a:r>
              <a:rPr lang="en-US" dirty="0"/>
              <a:t>, </a:t>
            </a:r>
            <a:r>
              <a:rPr lang="en-US" b="1" dirty="0"/>
              <a:t>Time:</a:t>
            </a:r>
            <a:r>
              <a:rPr lang="en-US" dirty="0"/>
              <a:t> 10:30am </a:t>
            </a:r>
            <a:r>
              <a:rPr lang="mr-IN" dirty="0"/>
              <a:t>–</a:t>
            </a:r>
            <a:r>
              <a:rPr lang="en-US" dirty="0"/>
              <a:t> 11:50am</a:t>
            </a:r>
          </a:p>
          <a:p>
            <a:pPr lvl="1"/>
            <a:r>
              <a:rPr lang="en-US" dirty="0"/>
              <a:t>If you need extra time, please send Instructors email</a:t>
            </a:r>
          </a:p>
          <a:p>
            <a:pPr lvl="1"/>
            <a:r>
              <a:rPr lang="en-US" dirty="0"/>
              <a:t>Please come 10mins early to get seated </a:t>
            </a:r>
            <a:br>
              <a:rPr lang="en-US" dirty="0"/>
            </a:br>
            <a:endParaRPr lang="en-US" dirty="0"/>
          </a:p>
          <a:p>
            <a:pPr marL="530352" lvl="1"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849467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p:txBody>
          <a:bodyPr/>
          <a:lstStyle/>
          <a:p>
            <a:pPr lvl="0"/>
            <a:r>
              <a:rPr lang="en-US"/>
              <a:t>Diffie-Hellman Key Exchange</a:t>
            </a:r>
          </a:p>
        </p:txBody>
      </p:sp>
      <p:sp>
        <p:nvSpPr>
          <p:cNvPr id="188" name="Shape 188"/>
          <p:cNvSpPr>
            <a:spLocks noGrp="1"/>
          </p:cNvSpPr>
          <p:nvPr>
            <p:ph type="body" idx="1"/>
          </p:nvPr>
        </p:nvSpPr>
        <p:spPr>
          <a:xfrm>
            <a:off x="304800" y="1447800"/>
            <a:ext cx="8534400" cy="5105400"/>
          </a:xfrm>
        </p:spPr>
        <p:txBody>
          <a:bodyPr>
            <a:normAutofit/>
          </a:bodyPr>
          <a:lstStyle/>
          <a:p>
            <a:pPr lvl="0"/>
            <a:r>
              <a:rPr lang="en-US" sz="2600" dirty="0"/>
              <a:t>Different model of the world:  How to generate keys between two people, securely, no trusted party, even if someone is listening in.</a:t>
            </a:r>
          </a:p>
        </p:txBody>
      </p:sp>
      <p:sp>
        <p:nvSpPr>
          <p:cNvPr id="2" name="Slide Number Placeholder 1"/>
          <p:cNvSpPr>
            <a:spLocks noGrp="1"/>
          </p:cNvSpPr>
          <p:nvPr>
            <p:ph type="sldNum" sz="quarter" idx="2"/>
          </p:nvPr>
        </p:nvSpPr>
        <p:spPr/>
        <p:txBody>
          <a:bodyPr/>
          <a:lstStyle/>
          <a:p>
            <a:pPr lvl="0"/>
            <a:fld id="{86CB4B4D-7CA3-9044-876B-883B54F8677D}" type="slidenum">
              <a:rPr lang="en-US" smtClean="0"/>
              <a:t>20</a:t>
            </a:fld>
            <a:endParaRPr lang="en-US" dirty="0"/>
          </a:p>
        </p:txBody>
      </p:sp>
      <p:sp>
        <p:nvSpPr>
          <p:cNvPr id="191" name="Shape 191"/>
          <p:cNvSpPr/>
          <p:nvPr/>
        </p:nvSpPr>
        <p:spPr>
          <a:xfrm>
            <a:off x="526422" y="6256965"/>
            <a:ext cx="5294398" cy="50783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57799" marR="57799" defTabSz="1295400">
              <a:defRPr sz="1500">
                <a:uFill>
                  <a:solidFill/>
                </a:uFill>
                <a:latin typeface="+mn-lt"/>
                <a:ea typeface="+mn-ea"/>
                <a:cs typeface="+mn-cs"/>
                <a:sym typeface="Arial"/>
              </a:defRPr>
            </a:lvl1pPr>
          </a:lstStyle>
          <a:p>
            <a:pPr lvl="0">
              <a:defRPr sz="1800">
                <a:uFillTx/>
              </a:defRPr>
            </a:pPr>
            <a:r>
              <a:rPr lang="en-US" sz="1100" dirty="0"/>
              <a:t>Illustrative Example</a:t>
            </a:r>
            <a:br>
              <a:rPr lang="en-US" sz="1100" dirty="0"/>
            </a:br>
            <a:r>
              <a:rPr sz="1100" dirty="0"/>
              <a:t>image from </a:t>
            </a:r>
            <a:r>
              <a:rPr sz="1100" dirty="0" err="1"/>
              <a:t>wikipedia</a:t>
            </a:r>
            <a:endParaRPr lang="en-US" sz="1100" dirty="0"/>
          </a:p>
          <a:p>
            <a:pPr lvl="0">
              <a:defRPr sz="1800">
                <a:uFillTx/>
              </a:defRPr>
            </a:pPr>
            <a:r>
              <a:rPr lang="en-US" sz="1100" dirty="0"/>
              <a:t>https://</a:t>
            </a:r>
            <a:r>
              <a:rPr lang="en-US" sz="1100" dirty="0" err="1"/>
              <a:t>en.wikipedia.org</a:t>
            </a:r>
            <a:r>
              <a:rPr lang="en-US" sz="1100" dirty="0"/>
              <a:t>/wiki/Diffie%E2%80%93Hellman_key_exchange</a:t>
            </a:r>
            <a:endParaRPr sz="11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621" y="2849926"/>
            <a:ext cx="2415660" cy="3626318"/>
          </a:xfrm>
          <a:prstGeom prst="rect">
            <a:avLst/>
          </a:prstGeom>
        </p:spPr>
      </p:pic>
    </p:spTree>
    <p:extLst>
      <p:ext uri="{BB962C8B-B14F-4D97-AF65-F5344CB8AC3E}">
        <p14:creationId xmlns:p14="http://schemas.microsoft.com/office/powerpoint/2010/main" val="366346655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p:txBody>
          <a:bodyPr/>
          <a:lstStyle/>
          <a:p>
            <a:pPr lvl="0"/>
            <a:r>
              <a:rPr lang="en-US"/>
              <a:t>Diffie-Hellman Key Exchange</a:t>
            </a:r>
          </a:p>
        </p:txBody>
      </p:sp>
      <p:sp>
        <p:nvSpPr>
          <p:cNvPr id="188" name="Shape 188"/>
          <p:cNvSpPr>
            <a:spLocks noGrp="1"/>
          </p:cNvSpPr>
          <p:nvPr>
            <p:ph type="body" idx="1"/>
          </p:nvPr>
        </p:nvSpPr>
        <p:spPr>
          <a:xfrm>
            <a:off x="304800" y="1447800"/>
            <a:ext cx="8534400" cy="5105400"/>
          </a:xfrm>
        </p:spPr>
        <p:txBody>
          <a:bodyPr>
            <a:normAutofit fontScale="85000" lnSpcReduction="10000"/>
          </a:bodyPr>
          <a:lstStyle/>
          <a:p>
            <a:pPr lvl="0"/>
            <a:r>
              <a:rPr lang="en-US" dirty="0"/>
              <a:t>Different model of the world:  How to generate keys between two people, securely, no trusted party, even if someone is listening in.</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This is cool.  But:  Vulnerable to man-in-the-middle attack.  Attacker pair-wise negotiates keys with each of A and B and decrypts traffic in the middle.  No authentication...</a:t>
            </a:r>
          </a:p>
        </p:txBody>
      </p:sp>
      <p:sp>
        <p:nvSpPr>
          <p:cNvPr id="2" name="Slide Number Placeholder 1"/>
          <p:cNvSpPr>
            <a:spLocks noGrp="1"/>
          </p:cNvSpPr>
          <p:nvPr>
            <p:ph type="sldNum" sz="quarter" idx="2"/>
          </p:nvPr>
        </p:nvSpPr>
        <p:spPr/>
        <p:txBody>
          <a:bodyPr/>
          <a:lstStyle/>
          <a:p>
            <a:pPr lvl="0"/>
            <a:fld id="{86CB4B4D-7CA3-9044-876B-883B54F8677D}" type="slidenum">
              <a:rPr lang="en-US" smtClean="0"/>
              <a:t>21</a:t>
            </a:fld>
            <a:endParaRPr lang="en-US"/>
          </a:p>
        </p:txBody>
      </p:sp>
      <p:pic>
        <p:nvPicPr>
          <p:cNvPr id="190" name="droppedImage.png"/>
          <p:cNvPicPr/>
          <p:nvPr/>
        </p:nvPicPr>
        <p:blipFill>
          <a:blip r:embed="rId3">
            <a:extLst/>
          </a:blip>
          <a:stretch>
            <a:fillRect/>
          </a:stretch>
        </p:blipFill>
        <p:spPr>
          <a:xfrm>
            <a:off x="2362199" y="2590800"/>
            <a:ext cx="4294909" cy="2362200"/>
          </a:xfrm>
          <a:prstGeom prst="rect">
            <a:avLst/>
          </a:prstGeom>
          <a:ln>
            <a:round/>
          </a:ln>
        </p:spPr>
      </p:pic>
      <p:sp>
        <p:nvSpPr>
          <p:cNvPr id="191" name="Shape 191"/>
          <p:cNvSpPr/>
          <p:nvPr/>
        </p:nvSpPr>
        <p:spPr>
          <a:xfrm>
            <a:off x="6934200" y="3429000"/>
            <a:ext cx="1523949" cy="1692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57799" marR="57799" defTabSz="1295400">
              <a:defRPr sz="1500">
                <a:uFill>
                  <a:solidFill/>
                </a:uFill>
                <a:latin typeface="+mn-lt"/>
                <a:ea typeface="+mn-ea"/>
                <a:cs typeface="+mn-cs"/>
                <a:sym typeface="Arial"/>
              </a:defRPr>
            </a:lvl1pPr>
          </a:lstStyle>
          <a:p>
            <a:pPr lvl="0">
              <a:defRPr sz="1800">
                <a:uFillTx/>
              </a:defRPr>
            </a:pPr>
            <a:r>
              <a:rPr sz="1100"/>
              <a:t>image from wikipedia</a:t>
            </a:r>
          </a:p>
        </p:txBody>
      </p:sp>
    </p:spTree>
    <p:extLst>
      <p:ext uri="{BB962C8B-B14F-4D97-AF65-F5344CB8AC3E}">
        <p14:creationId xmlns:p14="http://schemas.microsoft.com/office/powerpoint/2010/main" val="14985036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p:txBody>
          <a:bodyPr/>
          <a:lstStyle/>
          <a:p>
            <a:pPr lvl="0"/>
            <a:r>
              <a:rPr lang="en-US"/>
              <a:t>Authentication?</a:t>
            </a:r>
          </a:p>
        </p:txBody>
      </p:sp>
      <p:sp>
        <p:nvSpPr>
          <p:cNvPr id="194" name="Shape 194"/>
          <p:cNvSpPr>
            <a:spLocks noGrp="1"/>
          </p:cNvSpPr>
          <p:nvPr>
            <p:ph type="body" idx="1"/>
          </p:nvPr>
        </p:nvSpPr>
        <p:spPr>
          <a:xfrm>
            <a:off x="457200" y="1617952"/>
            <a:ext cx="8475663" cy="4724400"/>
          </a:xfrm>
        </p:spPr>
        <p:txBody>
          <a:bodyPr>
            <a:normAutofit fontScale="85000" lnSpcReduction="10000"/>
          </a:bodyPr>
          <a:lstStyle/>
          <a:p>
            <a:r>
              <a:rPr lang="en-US" dirty="0"/>
              <a:t>But we already have protocols that give us authentication!  </a:t>
            </a:r>
          </a:p>
          <a:p>
            <a:pPr lvl="1"/>
            <a:r>
              <a:rPr lang="en-US" dirty="0"/>
              <a:t>They just happen to be vulnerable to disclosure if long-lasting keys are compromised later...</a:t>
            </a:r>
          </a:p>
          <a:p>
            <a:pPr lvl="1"/>
            <a:endParaRPr lang="en-US" dirty="0"/>
          </a:p>
          <a:p>
            <a:r>
              <a:rPr lang="en-US" dirty="0"/>
              <a:t>Hybrid solution:</a:t>
            </a:r>
          </a:p>
          <a:p>
            <a:pPr lvl="1"/>
            <a:r>
              <a:rPr lang="en-US" dirty="0"/>
              <a:t>Use </a:t>
            </a:r>
            <a:r>
              <a:rPr lang="en-US" dirty="0" err="1"/>
              <a:t>diffie-hellman</a:t>
            </a:r>
            <a:r>
              <a:rPr lang="en-US" dirty="0"/>
              <a:t> key exchange with the protocols we’ve discussed so far.</a:t>
            </a:r>
          </a:p>
          <a:p>
            <a:pPr lvl="1"/>
            <a:r>
              <a:rPr lang="en-US" dirty="0" err="1"/>
              <a:t>Auth</a:t>
            </a:r>
            <a:r>
              <a:rPr lang="en-US" dirty="0"/>
              <a:t> protocols prevent M-it-M attack if keys aren’t yet compromised.</a:t>
            </a:r>
          </a:p>
          <a:p>
            <a:pPr lvl="1"/>
            <a:r>
              <a:rPr lang="en-US" dirty="0"/>
              <a:t>D-H means that an attacker can’t recover the real session key from a traffic log, even if they can decrypt that log.</a:t>
            </a:r>
          </a:p>
          <a:p>
            <a:pPr lvl="1"/>
            <a:r>
              <a:rPr lang="en-US" dirty="0"/>
              <a:t>Client and server discard the D-H parameters and session key after use, so can’t be recovered later.</a:t>
            </a:r>
          </a:p>
          <a:p>
            <a:pPr lvl="1"/>
            <a:endParaRPr lang="en-US" dirty="0"/>
          </a:p>
          <a:p>
            <a:pPr lvl="0"/>
            <a:r>
              <a:rPr lang="en-US" dirty="0"/>
              <a:t>This is called “perfect forward secrecy”.  Nice property.</a:t>
            </a:r>
          </a:p>
        </p:txBody>
      </p:sp>
      <p:sp>
        <p:nvSpPr>
          <p:cNvPr id="2" name="Slide Number Placeholder 1"/>
          <p:cNvSpPr>
            <a:spLocks noGrp="1"/>
          </p:cNvSpPr>
          <p:nvPr>
            <p:ph type="sldNum" sz="quarter" idx="2"/>
          </p:nvPr>
        </p:nvSpPr>
        <p:spPr/>
        <p:txBody>
          <a:bodyPr/>
          <a:lstStyle/>
          <a:p>
            <a:pPr lvl="0"/>
            <a:fld id="{86CB4B4D-7CA3-9044-876B-883B54F8677D}" type="slidenum">
              <a:rPr lang="en-US" smtClean="0"/>
              <a:t>22</a:t>
            </a:fld>
            <a:endParaRPr lang="en-US"/>
          </a:p>
        </p:txBody>
      </p:sp>
    </p:spTree>
    <p:extLst>
      <p:ext uri="{BB962C8B-B14F-4D97-AF65-F5344CB8AC3E}">
        <p14:creationId xmlns:p14="http://schemas.microsoft.com/office/powerpoint/2010/main" val="5957321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p:txBody>
          <a:bodyPr/>
          <a:lstStyle/>
          <a:p>
            <a:pPr lvl="0"/>
            <a:r>
              <a:rPr lang="en-US" dirty="0"/>
              <a:t>One more note…</a:t>
            </a:r>
          </a:p>
        </p:txBody>
      </p:sp>
      <p:sp>
        <p:nvSpPr>
          <p:cNvPr id="198" name="Shape 198"/>
          <p:cNvSpPr>
            <a:spLocks noGrp="1"/>
          </p:cNvSpPr>
          <p:nvPr>
            <p:ph type="body" idx="1"/>
          </p:nvPr>
        </p:nvSpPr>
        <p:spPr/>
        <p:txBody>
          <a:bodyPr>
            <a:normAutofit/>
          </a:bodyPr>
          <a:lstStyle/>
          <a:p>
            <a:pPr lvl="0"/>
            <a:r>
              <a:rPr lang="en-US" dirty="0"/>
              <a:t>public key infrastructures (PKI)s are great, but have some challenges…</a:t>
            </a:r>
          </a:p>
          <a:p>
            <a:pPr lvl="1"/>
            <a:r>
              <a:rPr lang="en-US" dirty="0"/>
              <a:t>Yesterday, we discussed how your browser trusts many, many different CAs.</a:t>
            </a:r>
          </a:p>
          <a:p>
            <a:pPr lvl="1"/>
            <a:r>
              <a:rPr lang="en-US" dirty="0"/>
              <a:t>If any one of those is compromised, an attacker can convince your browser to trust their key for a website... like your bank.</a:t>
            </a:r>
          </a:p>
          <a:p>
            <a:pPr lvl="1"/>
            <a:r>
              <a:rPr lang="en-US" dirty="0"/>
              <a:t>Often require payment, etc.  (2018: </a:t>
            </a:r>
            <a:r>
              <a:rPr lang="en-US" dirty="0" err="1"/>
              <a:t>LetsEncrypt</a:t>
            </a:r>
            <a:r>
              <a:rPr lang="en-US" dirty="0"/>
              <a:t>)</a:t>
            </a:r>
          </a:p>
          <a:p>
            <a:pPr lvl="1"/>
            <a:endParaRPr lang="en-US" dirty="0"/>
          </a:p>
          <a:p>
            <a:pPr lvl="0"/>
            <a:r>
              <a:rPr lang="en-US" dirty="0"/>
              <a:t>Alternative:  the “</a:t>
            </a:r>
            <a:r>
              <a:rPr lang="en-US" dirty="0" err="1"/>
              <a:t>ssh</a:t>
            </a:r>
            <a:r>
              <a:rPr lang="en-US" dirty="0"/>
              <a:t>” model, which we call “trust on first use” (TOFU).  Sometimes called “prayer.” </a:t>
            </a:r>
          </a:p>
        </p:txBody>
      </p:sp>
      <p:sp>
        <p:nvSpPr>
          <p:cNvPr id="2" name="Slide Number Placeholder 1"/>
          <p:cNvSpPr>
            <a:spLocks noGrp="1"/>
          </p:cNvSpPr>
          <p:nvPr>
            <p:ph type="sldNum" sz="quarter" idx="2"/>
          </p:nvPr>
        </p:nvSpPr>
        <p:spPr/>
        <p:txBody>
          <a:bodyPr/>
          <a:lstStyle/>
          <a:p>
            <a:pPr lvl="0"/>
            <a:fld id="{86CB4B4D-7CA3-9044-876B-883B54F8677D}" type="slidenum">
              <a:rPr lang="en-US" smtClean="0"/>
              <a:t>23</a:t>
            </a:fld>
            <a:endParaRPr lang="en-US"/>
          </a:p>
        </p:txBody>
      </p:sp>
    </p:spTree>
    <p:extLst>
      <p:ext uri="{BB962C8B-B14F-4D97-AF65-F5344CB8AC3E}">
        <p14:creationId xmlns:p14="http://schemas.microsoft.com/office/powerpoint/2010/main" val="214279991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Today's Lecture</a:t>
            </a:r>
            <a:endParaRPr lang="en-US" dirty="0"/>
          </a:p>
        </p:txBody>
      </p:sp>
      <p:sp>
        <p:nvSpPr>
          <p:cNvPr id="3" name="Content Placeholder 2"/>
          <p:cNvSpPr>
            <a:spLocks noGrp="1"/>
          </p:cNvSpPr>
          <p:nvPr>
            <p:ph idx="1"/>
          </p:nvPr>
        </p:nvSpPr>
        <p:spPr/>
        <p:txBody>
          <a:bodyPr/>
          <a:lstStyle/>
          <a:p>
            <a:endParaRPr lang="en-US" dirty="0"/>
          </a:p>
          <a:p>
            <a:r>
              <a:rPr lang="en-US" dirty="0"/>
              <a:t>Effective secure channels</a:t>
            </a:r>
          </a:p>
          <a:p>
            <a:endParaRPr lang="en-US" dirty="0"/>
          </a:p>
          <a:p>
            <a:r>
              <a:rPr lang="en-US" dirty="0"/>
              <a:t>Access control</a:t>
            </a:r>
          </a:p>
          <a:p>
            <a:endParaRPr lang="en-US" dirty="0"/>
          </a:p>
          <a:p>
            <a:r>
              <a:rPr lang="en-US" dirty="0"/>
              <a:t>Privacy and Tor</a:t>
            </a:r>
          </a:p>
          <a:p>
            <a:endParaRPr lang="en-US" dirty="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394541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a:t>Access Control</a:t>
            </a:r>
          </a:p>
        </p:txBody>
      </p:sp>
      <p:sp>
        <p:nvSpPr>
          <p:cNvPr id="243715" name="Rectangle 3"/>
          <p:cNvSpPr>
            <a:spLocks noGrp="1" noChangeArrowheads="1"/>
          </p:cNvSpPr>
          <p:nvPr>
            <p:ph idx="1"/>
          </p:nvPr>
        </p:nvSpPr>
        <p:spPr/>
        <p:txBody>
          <a:bodyPr/>
          <a:lstStyle/>
          <a:p>
            <a:r>
              <a:rPr lang="en-US" dirty="0"/>
              <a:t>Once secure communication between a client and server has been established, we now have to worry about access control – when the client issues a request, how do we know that the client has </a:t>
            </a:r>
            <a:r>
              <a:rPr lang="en-US" b="1" u="sng" dirty="0"/>
              <a:t>authorization</a:t>
            </a:r>
            <a:r>
              <a:rPr lang="en-US" dirty="0"/>
              <a: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pic>
        <p:nvPicPr>
          <p:cNvPr id="243716" name="Picture 4" descr="09-25"/>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720725" y="4267200"/>
            <a:ext cx="8212138" cy="1815795"/>
          </a:xfrm>
          <a:prstGeom prst="rect">
            <a:avLst/>
          </a:prstGeom>
          <a:noFill/>
        </p:spPr>
      </p:pic>
    </p:spTree>
    <p:extLst>
      <p:ext uri="{BB962C8B-B14F-4D97-AF65-F5344CB8AC3E}">
        <p14:creationId xmlns:p14="http://schemas.microsoft.com/office/powerpoint/2010/main" val="2236592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7D2DD525-C05A-E74A-83A5-4F678B63259C}" type="slidenum">
              <a:rPr lang="en-US" sz="1400"/>
              <a:pPr algn="r"/>
              <a:t>26</a:t>
            </a:fld>
            <a:endParaRPr lang="en-US" sz="1400"/>
          </a:p>
        </p:txBody>
      </p:sp>
      <p:sp>
        <p:nvSpPr>
          <p:cNvPr id="8195" name="Rectangle 2050"/>
          <p:cNvSpPr>
            <a:spLocks noGrp="1" noChangeArrowheads="1"/>
          </p:cNvSpPr>
          <p:nvPr>
            <p:ph type="title"/>
          </p:nvPr>
        </p:nvSpPr>
        <p:spPr/>
        <p:txBody>
          <a:bodyPr>
            <a:normAutofit/>
          </a:bodyPr>
          <a:lstStyle/>
          <a:p>
            <a:pPr eaLnBrk="1" hangingPunct="1"/>
            <a:r>
              <a:rPr lang="en-US"/>
              <a:t>The Access Control Matrix (ACM)</a:t>
            </a:r>
          </a:p>
        </p:txBody>
      </p:sp>
      <p:sp>
        <p:nvSpPr>
          <p:cNvPr id="8196" name="Rectangle 2051"/>
          <p:cNvSpPr>
            <a:spLocks noGrp="1" noChangeArrowheads="1"/>
          </p:cNvSpPr>
          <p:nvPr>
            <p:ph idx="1"/>
          </p:nvPr>
        </p:nvSpPr>
        <p:spPr bwMode="auto">
          <a:xfrm>
            <a:off x="533400" y="1295400"/>
            <a:ext cx="8153400" cy="3886200"/>
          </a:xfrm>
          <a:prstGeom prst="rect">
            <a:avLst/>
          </a:prstGeom>
          <a:solidFill>
            <a:srgbClr val="FFFFCC"/>
          </a:solidFill>
          <a:ln w="57150" cmpd="thickThin">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buFont typeface="Wingdings" pitchFamily="-65" charset="2"/>
              <a:buNone/>
            </a:pPr>
            <a:r>
              <a:rPr lang="en-US" dirty="0"/>
              <a:t>A model of protection systems</a:t>
            </a:r>
          </a:p>
          <a:p>
            <a:pPr marL="533400" indent="-533400" eaLnBrk="1" hangingPunct="1"/>
            <a:r>
              <a:rPr lang="en-US" dirty="0"/>
              <a:t>Describes </a:t>
            </a:r>
            <a:r>
              <a:rPr lang="en-US" dirty="0">
                <a:solidFill>
                  <a:srgbClr val="FF0000"/>
                </a:solidFill>
              </a:rPr>
              <a:t>who </a:t>
            </a:r>
            <a:r>
              <a:rPr lang="en-US" dirty="0"/>
              <a:t>(subject) can do </a:t>
            </a:r>
            <a:r>
              <a:rPr lang="en-US" dirty="0">
                <a:solidFill>
                  <a:srgbClr val="33CC33"/>
                </a:solidFill>
              </a:rPr>
              <a:t>what</a:t>
            </a:r>
            <a:r>
              <a:rPr lang="en-US" dirty="0"/>
              <a:t> (rights) to </a:t>
            </a:r>
            <a:r>
              <a:rPr lang="en-US" dirty="0">
                <a:solidFill>
                  <a:srgbClr val="3366FF"/>
                </a:solidFill>
              </a:rPr>
              <a:t>what/whom </a:t>
            </a:r>
            <a:r>
              <a:rPr lang="en-US" dirty="0"/>
              <a:t>(object/subject)</a:t>
            </a:r>
          </a:p>
          <a:p>
            <a:pPr marL="533400" indent="-533400" eaLnBrk="1" hangingPunct="1"/>
            <a:r>
              <a:rPr lang="en-US" dirty="0"/>
              <a:t>Example </a:t>
            </a:r>
          </a:p>
          <a:p>
            <a:pPr marL="914400" lvl="1" indent="-457200" eaLnBrk="1" hangingPunct="1"/>
            <a:r>
              <a:rPr lang="en-US" dirty="0"/>
              <a:t>An </a:t>
            </a:r>
            <a:r>
              <a:rPr lang="en-US" dirty="0">
                <a:solidFill>
                  <a:srgbClr val="FF0000"/>
                </a:solidFill>
              </a:rPr>
              <a:t>instructor </a:t>
            </a:r>
            <a:r>
              <a:rPr lang="en-US" dirty="0"/>
              <a:t>can </a:t>
            </a:r>
            <a:r>
              <a:rPr lang="en-US" dirty="0">
                <a:solidFill>
                  <a:srgbClr val="33CC33"/>
                </a:solidFill>
              </a:rPr>
              <a:t>assign and grade</a:t>
            </a:r>
            <a:r>
              <a:rPr lang="en-US" dirty="0"/>
              <a:t> </a:t>
            </a:r>
            <a:r>
              <a:rPr lang="en-US" dirty="0">
                <a:solidFill>
                  <a:schemeClr val="hlink"/>
                </a:solidFill>
              </a:rPr>
              <a:t>homework </a:t>
            </a:r>
            <a:r>
              <a:rPr lang="en-US" dirty="0"/>
              <a:t>and</a:t>
            </a:r>
            <a:r>
              <a:rPr lang="en-US" dirty="0">
                <a:solidFill>
                  <a:schemeClr val="hlink"/>
                </a:solidFill>
              </a:rPr>
              <a:t> exams</a:t>
            </a:r>
          </a:p>
          <a:p>
            <a:pPr marL="914400" lvl="1" indent="-457200" eaLnBrk="1" hangingPunct="1"/>
            <a:r>
              <a:rPr lang="en-US" dirty="0"/>
              <a:t>A </a:t>
            </a:r>
            <a:r>
              <a:rPr lang="en-US" dirty="0">
                <a:solidFill>
                  <a:srgbClr val="FF0000"/>
                </a:solidFill>
              </a:rPr>
              <a:t>TA </a:t>
            </a:r>
            <a:r>
              <a:rPr lang="en-US" dirty="0"/>
              <a:t>can </a:t>
            </a:r>
            <a:r>
              <a:rPr lang="en-US" dirty="0">
                <a:solidFill>
                  <a:srgbClr val="33CC33"/>
                </a:solidFill>
              </a:rPr>
              <a:t>grade </a:t>
            </a:r>
            <a:r>
              <a:rPr lang="en-US" dirty="0">
                <a:solidFill>
                  <a:schemeClr val="hlink"/>
                </a:solidFill>
              </a:rPr>
              <a:t>homework</a:t>
            </a:r>
          </a:p>
          <a:p>
            <a:pPr marL="914400" lvl="1" indent="-457200" eaLnBrk="1" hangingPunct="1"/>
            <a:r>
              <a:rPr lang="en-US" dirty="0"/>
              <a:t>A </a:t>
            </a:r>
            <a:r>
              <a:rPr lang="en-US" dirty="0">
                <a:solidFill>
                  <a:srgbClr val="FF0000"/>
                </a:solidFill>
              </a:rPr>
              <a:t>Student </a:t>
            </a:r>
            <a:r>
              <a:rPr lang="en-US" dirty="0"/>
              <a:t>can </a:t>
            </a:r>
            <a:r>
              <a:rPr lang="en-US" dirty="0">
                <a:solidFill>
                  <a:srgbClr val="33CC33"/>
                </a:solidFill>
              </a:rPr>
              <a:t>evaluate </a:t>
            </a:r>
            <a:r>
              <a:rPr lang="en-US" dirty="0"/>
              <a:t>the </a:t>
            </a:r>
            <a:r>
              <a:rPr lang="en-US" dirty="0">
                <a:solidFill>
                  <a:schemeClr val="hlink"/>
                </a:solidFill>
              </a:rPr>
              <a:t>instructor </a:t>
            </a:r>
            <a:r>
              <a:rPr lang="en-US" dirty="0"/>
              <a:t>and</a:t>
            </a:r>
            <a:r>
              <a:rPr lang="en-US" dirty="0">
                <a:solidFill>
                  <a:schemeClr val="hlink"/>
                </a:solidFill>
              </a:rPr>
              <a:t> TA</a:t>
            </a:r>
            <a:r>
              <a:rPr lang="en-US" dirty="0"/>
              <a:t>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436219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An Access Control Matrix</a:t>
            </a:r>
          </a:p>
        </p:txBody>
      </p:sp>
      <p:sp>
        <p:nvSpPr>
          <p:cNvPr id="223235" name="Rectangle 3"/>
          <p:cNvSpPr>
            <a:spLocks noGrp="1" noChangeArrowheads="1"/>
          </p:cNvSpPr>
          <p:nvPr>
            <p:ph idx="1"/>
          </p:nvPr>
        </p:nvSpPr>
        <p:spPr/>
        <p:txBody>
          <a:bodyPr/>
          <a:lstStyle/>
          <a:p>
            <a:r>
              <a:rPr lang="en-US" dirty="0"/>
              <a:t>Allowed Operations (Rights): </a:t>
            </a:r>
            <a:r>
              <a:rPr lang="en-US" dirty="0" err="1"/>
              <a:t>r,x,w</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433012860"/>
              </p:ext>
            </p:extLst>
          </p:nvPr>
        </p:nvGraphicFramePr>
        <p:xfrm>
          <a:off x="1524000" y="2743200"/>
          <a:ext cx="6096000" cy="20726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sz="2800" dirty="0"/>
                    </a:p>
                  </a:txBody>
                  <a:tcPr/>
                </a:tc>
                <a:tc>
                  <a:txBody>
                    <a:bodyPr/>
                    <a:lstStyle/>
                    <a:p>
                      <a:pPr algn="ctr"/>
                      <a:r>
                        <a:rPr lang="en-US" sz="2800" dirty="0"/>
                        <a:t>File</a:t>
                      </a:r>
                      <a:r>
                        <a:rPr lang="en-US" sz="2800" i="1" dirty="0"/>
                        <a:t>1</a:t>
                      </a:r>
                      <a:endParaRPr lang="en-US" sz="2800" dirty="0"/>
                    </a:p>
                  </a:txBody>
                  <a:tcPr/>
                </a:tc>
                <a:tc>
                  <a:txBody>
                    <a:bodyPr/>
                    <a:lstStyle/>
                    <a:p>
                      <a:pPr algn="ctr"/>
                      <a:r>
                        <a:rPr lang="en-US" sz="2800" dirty="0"/>
                        <a:t>File</a:t>
                      </a:r>
                      <a:r>
                        <a:rPr lang="en-US" sz="2800" i="1" dirty="0"/>
                        <a:t>2</a:t>
                      </a:r>
                      <a:endParaRPr lang="en-US" sz="2800" dirty="0"/>
                    </a:p>
                  </a:txBody>
                  <a:tcPr/>
                </a:tc>
                <a:tc>
                  <a:txBody>
                    <a:bodyPr/>
                    <a:lstStyle/>
                    <a:p>
                      <a:pPr algn="ctr"/>
                      <a:r>
                        <a:rPr lang="en-US" sz="2800" dirty="0"/>
                        <a:t>File</a:t>
                      </a:r>
                      <a:r>
                        <a:rPr lang="en-US" sz="2800" i="1" dirty="0"/>
                        <a:t>3</a:t>
                      </a:r>
                      <a:endParaRPr lang="en-US" sz="2800" dirty="0"/>
                    </a:p>
                  </a:txBody>
                  <a:tcPr/>
                </a:tc>
                <a:extLst>
                  <a:ext uri="{0D108BD9-81ED-4DB2-BD59-A6C34878D82A}">
                    <a16:rowId xmlns:a16="http://schemas.microsoft.com/office/drawing/2014/main" val="10000"/>
                  </a:ext>
                </a:extLst>
              </a:tr>
              <a:tr h="370840">
                <a:tc>
                  <a:txBody>
                    <a:bodyPr/>
                    <a:lstStyle/>
                    <a:p>
                      <a:r>
                        <a:rPr lang="en-US" sz="2800" i="1" dirty="0"/>
                        <a:t>Ann</a:t>
                      </a:r>
                      <a:endParaRPr lang="en-US" sz="2800" dirty="0"/>
                    </a:p>
                  </a:txBody>
                  <a:tcPr/>
                </a:tc>
                <a:tc>
                  <a:txBody>
                    <a:bodyPr/>
                    <a:lstStyle/>
                    <a:p>
                      <a:pPr algn="ctr"/>
                      <a:r>
                        <a:rPr lang="en-US" sz="2800" i="1" dirty="0" err="1"/>
                        <a:t>rx</a:t>
                      </a:r>
                      <a:endParaRPr lang="en-US" sz="2800" dirty="0"/>
                    </a:p>
                  </a:txBody>
                  <a:tcPr/>
                </a:tc>
                <a:tc>
                  <a:txBody>
                    <a:bodyPr/>
                    <a:lstStyle/>
                    <a:p>
                      <a:pPr algn="ctr"/>
                      <a:r>
                        <a:rPr lang="en-US" sz="2800" i="1" dirty="0" err="1"/>
                        <a:t>r</a:t>
                      </a:r>
                      <a:endParaRPr lang="en-US" sz="2800" dirty="0"/>
                    </a:p>
                  </a:txBody>
                  <a:tcPr/>
                </a:tc>
                <a:tc>
                  <a:txBody>
                    <a:bodyPr/>
                    <a:lstStyle/>
                    <a:p>
                      <a:pPr algn="ctr"/>
                      <a:r>
                        <a:rPr lang="en-US" sz="2800" dirty="0" err="1"/>
                        <a:t>rwx</a:t>
                      </a:r>
                      <a:endParaRPr lang="en-US" sz="2800" dirty="0"/>
                    </a:p>
                  </a:txBody>
                  <a:tcPr/>
                </a:tc>
                <a:extLst>
                  <a:ext uri="{0D108BD9-81ED-4DB2-BD59-A6C34878D82A}">
                    <a16:rowId xmlns:a16="http://schemas.microsoft.com/office/drawing/2014/main" val="10001"/>
                  </a:ext>
                </a:extLst>
              </a:tr>
              <a:tr h="370840">
                <a:tc>
                  <a:txBody>
                    <a:bodyPr/>
                    <a:lstStyle/>
                    <a:p>
                      <a:r>
                        <a:rPr lang="en-US" sz="2800" i="1" dirty="0"/>
                        <a:t>Bob</a:t>
                      </a:r>
                      <a:endParaRPr lang="en-US" sz="2800" dirty="0"/>
                    </a:p>
                  </a:txBody>
                  <a:tcPr/>
                </a:tc>
                <a:tc>
                  <a:txBody>
                    <a:bodyPr/>
                    <a:lstStyle/>
                    <a:p>
                      <a:pPr algn="ctr"/>
                      <a:r>
                        <a:rPr lang="en-US" sz="2800" i="1" dirty="0" err="1"/>
                        <a:t>rwx</a:t>
                      </a:r>
                      <a:endParaRPr lang="en-US" sz="2800" dirty="0"/>
                    </a:p>
                  </a:txBody>
                  <a:tcPr/>
                </a:tc>
                <a:tc>
                  <a:txBody>
                    <a:bodyPr/>
                    <a:lstStyle/>
                    <a:p>
                      <a:pPr algn="ctr"/>
                      <a:r>
                        <a:rPr lang="en-US" sz="2800" dirty="0" err="1"/>
                        <a:t>r</a:t>
                      </a:r>
                      <a:endParaRPr lang="en-US" sz="2800" dirty="0"/>
                    </a:p>
                  </a:txBody>
                  <a:tcPr/>
                </a:tc>
                <a:tc>
                  <a:txBody>
                    <a:bodyPr/>
                    <a:lstStyle/>
                    <a:p>
                      <a:pPr algn="ctr"/>
                      <a:r>
                        <a:rPr lang="en-US" sz="2800" dirty="0"/>
                        <a:t>--</a:t>
                      </a:r>
                    </a:p>
                  </a:txBody>
                  <a:tcPr/>
                </a:tc>
                <a:extLst>
                  <a:ext uri="{0D108BD9-81ED-4DB2-BD59-A6C34878D82A}">
                    <a16:rowId xmlns:a16="http://schemas.microsoft.com/office/drawing/2014/main" val="10002"/>
                  </a:ext>
                </a:extLst>
              </a:tr>
              <a:tr h="370840">
                <a:tc>
                  <a:txBody>
                    <a:bodyPr/>
                    <a:lstStyle/>
                    <a:p>
                      <a:r>
                        <a:rPr lang="en-US" sz="2800" i="1" dirty="0"/>
                        <a:t>Charlie</a:t>
                      </a:r>
                      <a:endParaRPr lang="en-US" sz="2800" dirty="0"/>
                    </a:p>
                  </a:txBody>
                  <a:tcPr/>
                </a:tc>
                <a:tc>
                  <a:txBody>
                    <a:bodyPr/>
                    <a:lstStyle/>
                    <a:p>
                      <a:pPr algn="ctr"/>
                      <a:r>
                        <a:rPr lang="en-US" sz="2800" i="1" dirty="0" err="1"/>
                        <a:t>rx</a:t>
                      </a:r>
                      <a:endParaRPr lang="en-US" sz="2800" dirty="0"/>
                    </a:p>
                  </a:txBody>
                  <a:tcPr/>
                </a:tc>
                <a:tc>
                  <a:txBody>
                    <a:bodyPr/>
                    <a:lstStyle/>
                    <a:p>
                      <a:pPr algn="ctr"/>
                      <a:r>
                        <a:rPr lang="en-US" sz="2800" dirty="0" err="1"/>
                        <a:t>rw</a:t>
                      </a:r>
                      <a:endParaRPr lang="en-US" sz="2800" dirty="0"/>
                    </a:p>
                  </a:txBody>
                  <a:tcPr/>
                </a:tc>
                <a:tc>
                  <a:txBody>
                    <a:bodyPr/>
                    <a:lstStyle/>
                    <a:p>
                      <a:pPr algn="ctr"/>
                      <a:r>
                        <a:rPr lang="en-US" sz="2800" dirty="0" err="1"/>
                        <a:t>w</a:t>
                      </a:r>
                      <a:endParaRPr lang="en-US" sz="2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94370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t>ACMs and ACLs; Capabilities</a:t>
            </a:r>
          </a:p>
        </p:txBody>
      </p:sp>
      <p:sp>
        <p:nvSpPr>
          <p:cNvPr id="215043" name="Rectangle 3"/>
          <p:cNvSpPr>
            <a:spLocks noGrp="1" noChangeArrowheads="1"/>
          </p:cNvSpPr>
          <p:nvPr>
            <p:ph idx="1"/>
          </p:nvPr>
        </p:nvSpPr>
        <p:spPr/>
        <p:txBody>
          <a:bodyPr/>
          <a:lstStyle/>
          <a:p>
            <a:endParaRPr lang="en-US"/>
          </a:p>
          <a:p>
            <a:endParaRPr lang="en-US"/>
          </a:p>
          <a:p>
            <a:r>
              <a:rPr lang="en-US"/>
              <a:t>Real systems have to be fast and not use excessive space</a:t>
            </a:r>
          </a:p>
          <a:p>
            <a:endParaRPr lang="en-US"/>
          </a:p>
          <a:p>
            <a:endParaRPr lang="en-US"/>
          </a:p>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73341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a:t>What’s Wrong with an ACM?</a:t>
            </a:r>
          </a:p>
        </p:txBody>
      </p:sp>
      <p:sp>
        <p:nvSpPr>
          <p:cNvPr id="37892" name="Rectangle 3"/>
          <p:cNvSpPr>
            <a:spLocks noGrp="1" noChangeArrowheads="1"/>
          </p:cNvSpPr>
          <p:nvPr>
            <p:ph idx="1"/>
          </p:nvPr>
        </p:nvSpPr>
        <p:spPr/>
        <p:txBody>
          <a:bodyPr/>
          <a:lstStyle/>
          <a:p>
            <a:r>
              <a:rPr lang="en-US" dirty="0"/>
              <a:t>If we have 1k ‘users’ and 100k ‘files’ and a user should only read/write his or her own files</a:t>
            </a:r>
          </a:p>
          <a:p>
            <a:pPr lvl="1"/>
            <a:r>
              <a:rPr lang="en-US" dirty="0"/>
              <a:t>The ACM will have 100k columns and 1k rows</a:t>
            </a:r>
          </a:p>
          <a:p>
            <a:pPr lvl="1"/>
            <a:r>
              <a:rPr lang="en-US" dirty="0"/>
              <a:t>Most of the 100M elements are either empty or identical </a:t>
            </a:r>
          </a:p>
          <a:p>
            <a:r>
              <a:rPr lang="en-US" dirty="0"/>
              <a:t>Good for theoretical study but bad for implementation</a:t>
            </a:r>
          </a:p>
          <a:p>
            <a:pPr lvl="1"/>
            <a:r>
              <a:rPr lang="en-US" dirty="0"/>
              <a:t>Remove the empty elements? </a:t>
            </a:r>
          </a:p>
          <a:p>
            <a:pPr lvl="1"/>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
        <p:nvSpPr>
          <p:cNvPr id="37890"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71D9E9CD-BB41-4642-AA7C-1B701397D835}" type="slidenum">
              <a:rPr lang="en-US" sz="1400"/>
              <a:pPr algn="r"/>
              <a:t>29</a:t>
            </a:fld>
            <a:endParaRPr lang="en-US" sz="1400"/>
          </a:p>
        </p:txBody>
      </p:sp>
    </p:spTree>
    <p:extLst>
      <p:ext uri="{BB962C8B-B14F-4D97-AF65-F5344CB8AC3E}">
        <p14:creationId xmlns:p14="http://schemas.microsoft.com/office/powerpoint/2010/main" val="226100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Today's Lecture</a:t>
            </a:r>
            <a:endParaRPr lang="en-US" dirty="0"/>
          </a:p>
        </p:txBody>
      </p:sp>
      <p:sp>
        <p:nvSpPr>
          <p:cNvPr id="3" name="Content Placeholder 2"/>
          <p:cNvSpPr>
            <a:spLocks noGrp="1"/>
          </p:cNvSpPr>
          <p:nvPr>
            <p:ph idx="1"/>
          </p:nvPr>
        </p:nvSpPr>
        <p:spPr/>
        <p:txBody>
          <a:bodyPr/>
          <a:lstStyle/>
          <a:p>
            <a:endParaRPr lang="en-US" dirty="0"/>
          </a:p>
          <a:p>
            <a:r>
              <a:rPr lang="en-US" dirty="0"/>
              <a:t>Effective secure channels</a:t>
            </a:r>
          </a:p>
          <a:p>
            <a:endParaRPr lang="en-US" dirty="0"/>
          </a:p>
          <a:p>
            <a:r>
              <a:rPr lang="en-US" dirty="0"/>
              <a:t>Access control</a:t>
            </a:r>
          </a:p>
          <a:p>
            <a:endParaRPr lang="en-US" dirty="0"/>
          </a:p>
          <a:p>
            <a:r>
              <a:rPr lang="en-US" dirty="0"/>
              <a:t>Privacy and Tor</a:t>
            </a:r>
          </a:p>
          <a:p>
            <a:endParaRPr lang="en-US" dirty="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Two ways to cut a table (ACM)</a:t>
            </a:r>
          </a:p>
        </p:txBody>
      </p:sp>
      <p:sp>
        <p:nvSpPr>
          <p:cNvPr id="217091" name="Rectangle 3"/>
          <p:cNvSpPr>
            <a:spLocks noGrp="1" noChangeArrowheads="1"/>
          </p:cNvSpPr>
          <p:nvPr>
            <p:ph idx="1"/>
          </p:nvPr>
        </p:nvSpPr>
        <p:spPr/>
        <p:txBody>
          <a:bodyPr/>
          <a:lstStyle/>
          <a:p>
            <a:r>
              <a:rPr lang="en-US" dirty="0"/>
              <a:t>Order by columns (ACL) or rows (Capability Lists)?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
        <p:nvSpPr>
          <p:cNvPr id="217097" name="Line 9"/>
          <p:cNvSpPr>
            <a:spLocks noChangeShapeType="1"/>
          </p:cNvSpPr>
          <p:nvPr/>
        </p:nvSpPr>
        <p:spPr bwMode="auto">
          <a:xfrm>
            <a:off x="2438400" y="5486400"/>
            <a:ext cx="3886200" cy="0"/>
          </a:xfrm>
          <a:prstGeom prst="line">
            <a:avLst/>
          </a:prstGeom>
          <a:noFill/>
          <a:ln w="28575">
            <a:solidFill>
              <a:srgbClr val="009900"/>
            </a:solidFill>
            <a:miter lim="800000"/>
            <a:headEnd/>
            <a:tailEnd type="arrow" w="lg" len="lg"/>
          </a:ln>
          <a:effectLst/>
        </p:spPr>
        <p:txBody>
          <a:bodyPr wrap="none">
            <a:prstTxWarp prst="textNoShape">
              <a:avLst/>
            </a:prstTxWarp>
          </a:bodyPr>
          <a:lstStyle/>
          <a:p>
            <a:endParaRPr lang="en-US"/>
          </a:p>
        </p:txBody>
      </p:sp>
      <p:sp>
        <p:nvSpPr>
          <p:cNvPr id="217098" name="Line 10"/>
          <p:cNvSpPr>
            <a:spLocks noChangeShapeType="1"/>
          </p:cNvSpPr>
          <p:nvPr/>
        </p:nvSpPr>
        <p:spPr bwMode="auto">
          <a:xfrm>
            <a:off x="7162800" y="2819400"/>
            <a:ext cx="0" cy="1905000"/>
          </a:xfrm>
          <a:prstGeom prst="line">
            <a:avLst/>
          </a:prstGeom>
          <a:noFill/>
          <a:ln w="38100">
            <a:solidFill>
              <a:schemeClr val="folHlink"/>
            </a:solidFill>
            <a:miter lim="800000"/>
            <a:headEnd/>
            <a:tailEnd type="arrow" w="lg" len="lg"/>
          </a:ln>
          <a:effectLst/>
        </p:spPr>
        <p:txBody>
          <a:bodyPr wrap="none">
            <a:prstTxWarp prst="textNoShape">
              <a:avLst/>
            </a:prstTxWarp>
          </a:bodyPr>
          <a:lstStyle/>
          <a:p>
            <a:endParaRPr lang="en-US"/>
          </a:p>
        </p:txBody>
      </p:sp>
      <p:sp>
        <p:nvSpPr>
          <p:cNvPr id="217100" name="Text Box 12"/>
          <p:cNvSpPr txBox="1">
            <a:spLocks noChangeArrowheads="1"/>
          </p:cNvSpPr>
          <p:nvPr/>
        </p:nvSpPr>
        <p:spPr bwMode="auto">
          <a:xfrm>
            <a:off x="7315200" y="3429000"/>
            <a:ext cx="1041400" cy="519113"/>
          </a:xfrm>
          <a:prstGeom prst="rect">
            <a:avLst/>
          </a:prstGeom>
          <a:noFill/>
          <a:ln w="9525">
            <a:noFill/>
            <a:miter lim="800000"/>
            <a:headEnd/>
            <a:tailEnd/>
          </a:ln>
          <a:effectLst/>
        </p:spPr>
        <p:txBody>
          <a:bodyPr wrap="none">
            <a:prstTxWarp prst="textNoShape">
              <a:avLst/>
            </a:prstTxWarp>
            <a:spAutoFit/>
          </a:bodyPr>
          <a:lstStyle/>
          <a:p>
            <a:r>
              <a:rPr lang="en-US" sz="2800">
                <a:solidFill>
                  <a:schemeClr val="tx2"/>
                </a:solidFill>
              </a:rPr>
              <a:t>ACLs</a:t>
            </a:r>
            <a:r>
              <a:rPr lang="en-US"/>
              <a:t> </a:t>
            </a:r>
          </a:p>
        </p:txBody>
      </p:sp>
      <p:sp>
        <p:nvSpPr>
          <p:cNvPr id="217107" name="Text Box 19"/>
          <p:cNvSpPr txBox="1">
            <a:spLocks noChangeArrowheads="1"/>
          </p:cNvSpPr>
          <p:nvPr/>
        </p:nvSpPr>
        <p:spPr bwMode="auto">
          <a:xfrm>
            <a:off x="6477000" y="5334000"/>
            <a:ext cx="1716088"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009900"/>
                </a:solidFill>
              </a:rPr>
              <a:t>Capability</a:t>
            </a:r>
          </a:p>
        </p:txBody>
      </p:sp>
      <p:graphicFrame>
        <p:nvGraphicFramePr>
          <p:cNvPr id="20" name="Table 19"/>
          <p:cNvGraphicFramePr>
            <a:graphicFrameLocks noGrp="1"/>
          </p:cNvGraphicFramePr>
          <p:nvPr>
            <p:extLst>
              <p:ext uri="{D42A27DB-BD31-4B8C-83A1-F6EECF244321}">
                <p14:modId xmlns:p14="http://schemas.microsoft.com/office/powerpoint/2010/main" val="3881383688"/>
              </p:ext>
            </p:extLst>
          </p:nvPr>
        </p:nvGraphicFramePr>
        <p:xfrm>
          <a:off x="609600" y="2804161"/>
          <a:ext cx="6096000" cy="20726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sz="2800" dirty="0"/>
                    </a:p>
                  </a:txBody>
                  <a:tcPr/>
                </a:tc>
                <a:tc>
                  <a:txBody>
                    <a:bodyPr/>
                    <a:lstStyle/>
                    <a:p>
                      <a:pPr algn="ctr"/>
                      <a:r>
                        <a:rPr lang="en-US" sz="2800" dirty="0"/>
                        <a:t>File</a:t>
                      </a:r>
                      <a:r>
                        <a:rPr lang="en-US" sz="2800" i="1" dirty="0"/>
                        <a:t>1</a:t>
                      </a:r>
                      <a:endParaRPr lang="en-US" sz="2800" dirty="0"/>
                    </a:p>
                  </a:txBody>
                  <a:tcPr/>
                </a:tc>
                <a:tc>
                  <a:txBody>
                    <a:bodyPr/>
                    <a:lstStyle/>
                    <a:p>
                      <a:pPr algn="ctr"/>
                      <a:r>
                        <a:rPr lang="en-US" sz="2800" dirty="0"/>
                        <a:t>File</a:t>
                      </a:r>
                      <a:r>
                        <a:rPr lang="en-US" sz="2800" i="1" dirty="0"/>
                        <a:t>2</a:t>
                      </a:r>
                      <a:endParaRPr lang="en-US" sz="2800" dirty="0"/>
                    </a:p>
                  </a:txBody>
                  <a:tcPr/>
                </a:tc>
                <a:tc>
                  <a:txBody>
                    <a:bodyPr/>
                    <a:lstStyle/>
                    <a:p>
                      <a:pPr algn="ctr"/>
                      <a:r>
                        <a:rPr lang="en-US" sz="2800" dirty="0"/>
                        <a:t>File</a:t>
                      </a:r>
                      <a:r>
                        <a:rPr lang="en-US" sz="2800" i="1" dirty="0"/>
                        <a:t>3</a:t>
                      </a:r>
                      <a:endParaRPr lang="en-US" sz="2800" dirty="0"/>
                    </a:p>
                  </a:txBody>
                  <a:tcPr/>
                </a:tc>
                <a:extLst>
                  <a:ext uri="{0D108BD9-81ED-4DB2-BD59-A6C34878D82A}">
                    <a16:rowId xmlns:a16="http://schemas.microsoft.com/office/drawing/2014/main" val="10000"/>
                  </a:ext>
                </a:extLst>
              </a:tr>
              <a:tr h="370840">
                <a:tc>
                  <a:txBody>
                    <a:bodyPr/>
                    <a:lstStyle/>
                    <a:p>
                      <a:r>
                        <a:rPr lang="en-US" sz="2800" i="1" dirty="0"/>
                        <a:t>Ann</a:t>
                      </a:r>
                      <a:endParaRPr lang="en-US" sz="2800" dirty="0"/>
                    </a:p>
                  </a:txBody>
                  <a:tcPr/>
                </a:tc>
                <a:tc>
                  <a:txBody>
                    <a:bodyPr/>
                    <a:lstStyle/>
                    <a:p>
                      <a:pPr algn="ctr"/>
                      <a:r>
                        <a:rPr lang="en-US" sz="2800" i="1" dirty="0" err="1"/>
                        <a:t>rx</a:t>
                      </a:r>
                      <a:endParaRPr lang="en-US" sz="2800" dirty="0"/>
                    </a:p>
                  </a:txBody>
                  <a:tcPr/>
                </a:tc>
                <a:tc>
                  <a:txBody>
                    <a:bodyPr/>
                    <a:lstStyle/>
                    <a:p>
                      <a:pPr algn="ctr"/>
                      <a:r>
                        <a:rPr lang="en-US" sz="2800" i="1" dirty="0" err="1"/>
                        <a:t>r</a:t>
                      </a:r>
                      <a:endParaRPr lang="en-US" sz="2800" dirty="0"/>
                    </a:p>
                  </a:txBody>
                  <a:tcPr/>
                </a:tc>
                <a:tc>
                  <a:txBody>
                    <a:bodyPr/>
                    <a:lstStyle/>
                    <a:p>
                      <a:pPr algn="ctr"/>
                      <a:r>
                        <a:rPr lang="en-US" sz="2800" dirty="0" err="1"/>
                        <a:t>rwx</a:t>
                      </a:r>
                      <a:endParaRPr lang="en-US" sz="2800" dirty="0"/>
                    </a:p>
                  </a:txBody>
                  <a:tcPr/>
                </a:tc>
                <a:extLst>
                  <a:ext uri="{0D108BD9-81ED-4DB2-BD59-A6C34878D82A}">
                    <a16:rowId xmlns:a16="http://schemas.microsoft.com/office/drawing/2014/main" val="10001"/>
                  </a:ext>
                </a:extLst>
              </a:tr>
              <a:tr h="370840">
                <a:tc>
                  <a:txBody>
                    <a:bodyPr/>
                    <a:lstStyle/>
                    <a:p>
                      <a:r>
                        <a:rPr lang="en-US" sz="2800" i="1" dirty="0"/>
                        <a:t>Bob</a:t>
                      </a:r>
                      <a:endParaRPr lang="en-US" sz="2800" dirty="0"/>
                    </a:p>
                  </a:txBody>
                  <a:tcPr/>
                </a:tc>
                <a:tc>
                  <a:txBody>
                    <a:bodyPr/>
                    <a:lstStyle/>
                    <a:p>
                      <a:pPr algn="ctr"/>
                      <a:r>
                        <a:rPr lang="en-US" sz="2800" i="1" dirty="0" err="1"/>
                        <a:t>rwx</a:t>
                      </a:r>
                      <a:endParaRPr lang="en-US" sz="2800" dirty="0"/>
                    </a:p>
                  </a:txBody>
                  <a:tcPr/>
                </a:tc>
                <a:tc>
                  <a:txBody>
                    <a:bodyPr/>
                    <a:lstStyle/>
                    <a:p>
                      <a:pPr algn="ctr"/>
                      <a:r>
                        <a:rPr lang="en-US" sz="2800" dirty="0" err="1"/>
                        <a:t>r</a:t>
                      </a:r>
                      <a:endParaRPr lang="en-US" sz="2800" dirty="0"/>
                    </a:p>
                  </a:txBody>
                  <a:tcPr/>
                </a:tc>
                <a:tc>
                  <a:txBody>
                    <a:bodyPr/>
                    <a:lstStyle/>
                    <a:p>
                      <a:pPr algn="ctr"/>
                      <a:r>
                        <a:rPr lang="en-US" sz="2800" dirty="0"/>
                        <a:t>--</a:t>
                      </a:r>
                    </a:p>
                  </a:txBody>
                  <a:tcPr/>
                </a:tc>
                <a:extLst>
                  <a:ext uri="{0D108BD9-81ED-4DB2-BD59-A6C34878D82A}">
                    <a16:rowId xmlns:a16="http://schemas.microsoft.com/office/drawing/2014/main" val="10002"/>
                  </a:ext>
                </a:extLst>
              </a:tr>
              <a:tr h="370840">
                <a:tc>
                  <a:txBody>
                    <a:bodyPr/>
                    <a:lstStyle/>
                    <a:p>
                      <a:r>
                        <a:rPr lang="en-US" sz="2800" i="1" dirty="0"/>
                        <a:t>Charlie</a:t>
                      </a:r>
                      <a:endParaRPr lang="en-US" sz="2800" dirty="0"/>
                    </a:p>
                  </a:txBody>
                  <a:tcPr/>
                </a:tc>
                <a:tc>
                  <a:txBody>
                    <a:bodyPr/>
                    <a:lstStyle/>
                    <a:p>
                      <a:pPr algn="ctr"/>
                      <a:r>
                        <a:rPr lang="en-US" sz="2800" i="1" dirty="0" err="1"/>
                        <a:t>rx</a:t>
                      </a:r>
                      <a:endParaRPr lang="en-US" sz="2800" dirty="0"/>
                    </a:p>
                  </a:txBody>
                  <a:tcPr/>
                </a:tc>
                <a:tc>
                  <a:txBody>
                    <a:bodyPr/>
                    <a:lstStyle/>
                    <a:p>
                      <a:pPr algn="ctr"/>
                      <a:r>
                        <a:rPr lang="en-US" sz="2800" dirty="0" err="1"/>
                        <a:t>rw</a:t>
                      </a:r>
                      <a:endParaRPr lang="en-US" sz="2800" dirty="0"/>
                    </a:p>
                  </a:txBody>
                  <a:tcPr/>
                </a:tc>
                <a:tc>
                  <a:txBody>
                    <a:bodyPr/>
                    <a:lstStyle/>
                    <a:p>
                      <a:pPr algn="ctr"/>
                      <a:r>
                        <a:rPr lang="en-US" sz="2800" dirty="0" err="1"/>
                        <a:t>w</a:t>
                      </a:r>
                      <a:endParaRPr lang="en-US" sz="2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8991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a:t>Access Control Lists</a:t>
            </a:r>
          </a:p>
        </p:txBody>
      </p:sp>
      <p:sp>
        <p:nvSpPr>
          <p:cNvPr id="38916" name="Rectangle 3"/>
          <p:cNvSpPr>
            <a:spLocks noGrp="1" noChangeArrowheads="1"/>
          </p:cNvSpPr>
          <p:nvPr>
            <p:ph idx="1"/>
          </p:nvPr>
        </p:nvSpPr>
        <p:spPr/>
        <p:txBody>
          <a:bodyPr>
            <a:normAutofit fontScale="77500" lnSpcReduction="20000"/>
          </a:bodyPr>
          <a:lstStyle/>
          <a:p>
            <a:r>
              <a:rPr lang="en-US" dirty="0"/>
              <a:t>An ACL stores (non-empty elements of) each column with its object</a:t>
            </a:r>
          </a:p>
          <a:p>
            <a:r>
              <a:rPr lang="en-US" dirty="0"/>
              <a:t>Columns of access control matrix</a:t>
            </a:r>
          </a:p>
          <a:p>
            <a:endParaRPr lang="en-US" dirty="0"/>
          </a:p>
          <a:p>
            <a:endParaRPr lang="en-US" dirty="0"/>
          </a:p>
          <a:p>
            <a:endParaRPr lang="en-US" dirty="0"/>
          </a:p>
          <a:p>
            <a:endParaRPr lang="en-US" dirty="0"/>
          </a:p>
          <a:p>
            <a:endParaRPr lang="en-US" dirty="0"/>
          </a:p>
          <a:p>
            <a:endParaRPr lang="en-US" dirty="0"/>
          </a:p>
          <a:p>
            <a:endParaRPr lang="en-US" dirty="0"/>
          </a:p>
          <a:p>
            <a:r>
              <a:rPr lang="en-US" dirty="0" err="1"/>
              <a:t>ACLs</a:t>
            </a:r>
            <a:r>
              <a:rPr lang="en-US" dirty="0"/>
              <a:t>:</a:t>
            </a:r>
          </a:p>
          <a:p>
            <a:r>
              <a:rPr lang="en-US" dirty="0"/>
              <a:t>file1: { (Andy, </a:t>
            </a:r>
            <a:r>
              <a:rPr lang="en-US" dirty="0" err="1"/>
              <a:t>rx</a:t>
            </a:r>
            <a:r>
              <a:rPr lang="en-US" dirty="0"/>
              <a:t>) (Betty, </a:t>
            </a:r>
            <a:r>
              <a:rPr lang="en-US" dirty="0" err="1"/>
              <a:t>rwx</a:t>
            </a:r>
            <a:r>
              <a:rPr lang="en-US" dirty="0"/>
              <a:t>) (Charlie, </a:t>
            </a:r>
            <a:r>
              <a:rPr lang="en-US" dirty="0" err="1"/>
              <a:t>rx</a:t>
            </a:r>
            <a:r>
              <a:rPr lang="en-US" dirty="0"/>
              <a:t>) }</a:t>
            </a:r>
          </a:p>
          <a:p>
            <a:r>
              <a:rPr lang="en-US" dirty="0"/>
              <a:t>file2: { (Andy, r) (Betty, r) (Charlie, </a:t>
            </a:r>
            <a:r>
              <a:rPr lang="en-US" dirty="0" err="1"/>
              <a:t>rw</a:t>
            </a:r>
            <a:r>
              <a:rPr lang="en-US" dirty="0"/>
              <a:t>) }</a:t>
            </a:r>
          </a:p>
          <a:p>
            <a:r>
              <a:rPr lang="en-US" dirty="0"/>
              <a:t>file3: { (Andy, </a:t>
            </a:r>
            <a:r>
              <a:rPr lang="en-US" dirty="0" err="1"/>
              <a:t>rw</a:t>
            </a:r>
            <a:r>
              <a:rPr lang="en-US" dirty="0"/>
              <a:t>) (Charlie, w)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
        <p:nvSpPr>
          <p:cNvPr id="38914"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396071FC-ED4C-E242-82C1-AA5DAA9E7FB6}" type="slidenum">
              <a:rPr lang="en-US" sz="1400"/>
              <a:pPr algn="r"/>
              <a:t>31</a:t>
            </a:fld>
            <a:endParaRPr lang="en-US" sz="1400"/>
          </a:p>
        </p:txBody>
      </p:sp>
      <p:graphicFrame>
        <p:nvGraphicFramePr>
          <p:cNvPr id="20" name="Table 19"/>
          <p:cNvGraphicFramePr>
            <a:graphicFrameLocks noGrp="1"/>
          </p:cNvGraphicFramePr>
          <p:nvPr>
            <p:extLst>
              <p:ext uri="{D42A27DB-BD31-4B8C-83A1-F6EECF244321}">
                <p14:modId xmlns:p14="http://schemas.microsoft.com/office/powerpoint/2010/main" val="784318352"/>
              </p:ext>
            </p:extLst>
          </p:nvPr>
        </p:nvGraphicFramePr>
        <p:xfrm>
          <a:off x="1295400" y="2667000"/>
          <a:ext cx="6096000" cy="18288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sz="2400" dirty="0"/>
                    </a:p>
                  </a:txBody>
                  <a:tcPr/>
                </a:tc>
                <a:tc>
                  <a:txBody>
                    <a:bodyPr/>
                    <a:lstStyle/>
                    <a:p>
                      <a:pPr algn="ctr"/>
                      <a:r>
                        <a:rPr lang="en-US" sz="2400" dirty="0"/>
                        <a:t>File</a:t>
                      </a:r>
                      <a:r>
                        <a:rPr lang="en-US" sz="2400" i="1" dirty="0"/>
                        <a:t>1</a:t>
                      </a:r>
                      <a:endParaRPr lang="en-US" sz="2400" dirty="0"/>
                    </a:p>
                  </a:txBody>
                  <a:tcPr/>
                </a:tc>
                <a:tc>
                  <a:txBody>
                    <a:bodyPr/>
                    <a:lstStyle/>
                    <a:p>
                      <a:pPr algn="ctr"/>
                      <a:r>
                        <a:rPr lang="en-US" sz="2400" dirty="0"/>
                        <a:t>File</a:t>
                      </a:r>
                      <a:r>
                        <a:rPr lang="en-US" sz="2400" i="1" dirty="0"/>
                        <a:t>2</a:t>
                      </a:r>
                      <a:endParaRPr lang="en-US" sz="2400" dirty="0"/>
                    </a:p>
                  </a:txBody>
                  <a:tcPr/>
                </a:tc>
                <a:tc>
                  <a:txBody>
                    <a:bodyPr/>
                    <a:lstStyle/>
                    <a:p>
                      <a:pPr algn="ctr"/>
                      <a:r>
                        <a:rPr lang="en-US" sz="2400" dirty="0"/>
                        <a:t>File</a:t>
                      </a:r>
                      <a:r>
                        <a:rPr lang="en-US" sz="2400" i="1" dirty="0"/>
                        <a:t>3</a:t>
                      </a:r>
                      <a:endParaRPr lang="en-US" sz="2400" dirty="0"/>
                    </a:p>
                  </a:txBody>
                  <a:tcPr/>
                </a:tc>
                <a:extLst>
                  <a:ext uri="{0D108BD9-81ED-4DB2-BD59-A6C34878D82A}">
                    <a16:rowId xmlns:a16="http://schemas.microsoft.com/office/drawing/2014/main" val="10000"/>
                  </a:ext>
                </a:extLst>
              </a:tr>
              <a:tr h="370840">
                <a:tc>
                  <a:txBody>
                    <a:bodyPr/>
                    <a:lstStyle/>
                    <a:p>
                      <a:r>
                        <a:rPr lang="en-US" sz="2400" i="1" dirty="0"/>
                        <a:t>Andy</a:t>
                      </a:r>
                      <a:endParaRPr lang="en-US" sz="2400" dirty="0"/>
                    </a:p>
                  </a:txBody>
                  <a:tcPr/>
                </a:tc>
                <a:tc>
                  <a:txBody>
                    <a:bodyPr/>
                    <a:lstStyle/>
                    <a:p>
                      <a:pPr algn="ctr"/>
                      <a:r>
                        <a:rPr lang="en-US" sz="2400" i="1" dirty="0" err="1"/>
                        <a:t>rx</a:t>
                      </a:r>
                      <a:endParaRPr lang="en-US" sz="2400" dirty="0"/>
                    </a:p>
                  </a:txBody>
                  <a:tcPr/>
                </a:tc>
                <a:tc>
                  <a:txBody>
                    <a:bodyPr/>
                    <a:lstStyle/>
                    <a:p>
                      <a:pPr algn="ctr"/>
                      <a:r>
                        <a:rPr lang="en-US" sz="2400" i="1" dirty="0" err="1"/>
                        <a:t>r</a:t>
                      </a:r>
                      <a:endParaRPr lang="en-US" sz="2400" dirty="0"/>
                    </a:p>
                  </a:txBody>
                  <a:tcPr/>
                </a:tc>
                <a:tc>
                  <a:txBody>
                    <a:bodyPr/>
                    <a:lstStyle/>
                    <a:p>
                      <a:pPr algn="ctr"/>
                      <a:r>
                        <a:rPr lang="en-US" sz="2400" dirty="0" err="1"/>
                        <a:t>rwx</a:t>
                      </a:r>
                      <a:endParaRPr lang="en-US" sz="2400" dirty="0"/>
                    </a:p>
                  </a:txBody>
                  <a:tcPr/>
                </a:tc>
                <a:extLst>
                  <a:ext uri="{0D108BD9-81ED-4DB2-BD59-A6C34878D82A}">
                    <a16:rowId xmlns:a16="http://schemas.microsoft.com/office/drawing/2014/main" val="10001"/>
                  </a:ext>
                </a:extLst>
              </a:tr>
              <a:tr h="370840">
                <a:tc>
                  <a:txBody>
                    <a:bodyPr/>
                    <a:lstStyle/>
                    <a:p>
                      <a:r>
                        <a:rPr lang="en-US" sz="2400" i="1" dirty="0"/>
                        <a:t>Betty</a:t>
                      </a:r>
                      <a:endParaRPr lang="en-US" sz="2400" dirty="0"/>
                    </a:p>
                  </a:txBody>
                  <a:tcPr/>
                </a:tc>
                <a:tc>
                  <a:txBody>
                    <a:bodyPr/>
                    <a:lstStyle/>
                    <a:p>
                      <a:pPr algn="ctr"/>
                      <a:r>
                        <a:rPr lang="en-US" sz="2400" i="1" dirty="0" err="1"/>
                        <a:t>rwx</a:t>
                      </a:r>
                      <a:endParaRPr lang="en-US" sz="2400" dirty="0"/>
                    </a:p>
                  </a:txBody>
                  <a:tcPr/>
                </a:tc>
                <a:tc>
                  <a:txBody>
                    <a:bodyPr/>
                    <a:lstStyle/>
                    <a:p>
                      <a:pPr algn="ctr"/>
                      <a:r>
                        <a:rPr lang="en-US" sz="2400" dirty="0" err="1"/>
                        <a:t>r</a:t>
                      </a:r>
                      <a:endParaRPr lang="en-US" sz="2400" dirty="0"/>
                    </a:p>
                  </a:txBody>
                  <a:tcPr/>
                </a:tc>
                <a:tc>
                  <a:txBody>
                    <a:bodyPr/>
                    <a:lstStyle/>
                    <a:p>
                      <a:pPr algn="ctr"/>
                      <a:r>
                        <a:rPr lang="en-US" sz="2400" dirty="0"/>
                        <a:t>--</a:t>
                      </a:r>
                    </a:p>
                  </a:txBody>
                  <a:tcPr/>
                </a:tc>
                <a:extLst>
                  <a:ext uri="{0D108BD9-81ED-4DB2-BD59-A6C34878D82A}">
                    <a16:rowId xmlns:a16="http://schemas.microsoft.com/office/drawing/2014/main" val="10002"/>
                  </a:ext>
                </a:extLst>
              </a:tr>
              <a:tr h="370840">
                <a:tc>
                  <a:txBody>
                    <a:bodyPr/>
                    <a:lstStyle/>
                    <a:p>
                      <a:r>
                        <a:rPr lang="en-US" sz="2400" i="1" dirty="0"/>
                        <a:t>Charlie</a:t>
                      </a:r>
                      <a:endParaRPr lang="en-US" sz="2400" dirty="0"/>
                    </a:p>
                  </a:txBody>
                  <a:tcPr/>
                </a:tc>
                <a:tc>
                  <a:txBody>
                    <a:bodyPr/>
                    <a:lstStyle/>
                    <a:p>
                      <a:pPr algn="ctr"/>
                      <a:r>
                        <a:rPr lang="en-US" sz="2400" i="1" dirty="0" err="1"/>
                        <a:t>rx</a:t>
                      </a:r>
                      <a:endParaRPr lang="en-US" sz="2400" dirty="0"/>
                    </a:p>
                  </a:txBody>
                  <a:tcPr/>
                </a:tc>
                <a:tc>
                  <a:txBody>
                    <a:bodyPr/>
                    <a:lstStyle/>
                    <a:p>
                      <a:pPr algn="ctr"/>
                      <a:r>
                        <a:rPr lang="en-US" sz="2400" dirty="0" err="1"/>
                        <a:t>rw</a:t>
                      </a:r>
                      <a:endParaRPr lang="en-US" sz="2400" dirty="0"/>
                    </a:p>
                  </a:txBody>
                  <a:tcPr/>
                </a:tc>
                <a:tc>
                  <a:txBody>
                    <a:bodyPr/>
                    <a:lstStyle/>
                    <a:p>
                      <a:pPr algn="ctr"/>
                      <a:r>
                        <a:rPr lang="en-US" sz="2400" dirty="0" err="1"/>
                        <a:t>w</a:t>
                      </a:r>
                      <a:endParaRPr lang="en-US" sz="2400" dirty="0"/>
                    </a:p>
                  </a:txBody>
                  <a:tcPr/>
                </a:tc>
                <a:extLst>
                  <a:ext uri="{0D108BD9-81ED-4DB2-BD59-A6C34878D82A}">
                    <a16:rowId xmlns:a16="http://schemas.microsoft.com/office/drawing/2014/main" val="10003"/>
                  </a:ext>
                </a:extLst>
              </a:tr>
            </a:tbl>
          </a:graphicData>
        </a:graphic>
      </p:graphicFrame>
      <p:sp>
        <p:nvSpPr>
          <p:cNvPr id="38924" name="Oval 11"/>
          <p:cNvSpPr>
            <a:spLocks noChangeArrowheads="1"/>
          </p:cNvSpPr>
          <p:nvPr/>
        </p:nvSpPr>
        <p:spPr bwMode="auto">
          <a:xfrm>
            <a:off x="6143625" y="2921000"/>
            <a:ext cx="1076325" cy="1879600"/>
          </a:xfrm>
          <a:prstGeom prst="ellipse">
            <a:avLst/>
          </a:prstGeom>
          <a:noFill/>
          <a:ln w="19050">
            <a:solidFill>
              <a:schemeClr val="folHlink"/>
            </a:solidFill>
            <a:round/>
            <a:headEnd/>
            <a:tailEnd/>
          </a:ln>
        </p:spPr>
        <p:txBody>
          <a:bodyPr wrap="none" anchor="ctr">
            <a:prstTxWarp prst="textNoShape">
              <a:avLst/>
            </a:prstTxWarp>
          </a:bodyPr>
          <a:lstStyle/>
          <a:p>
            <a:endParaRPr lang="en-US"/>
          </a:p>
        </p:txBody>
      </p:sp>
      <p:sp>
        <p:nvSpPr>
          <p:cNvPr id="38925" name="Oval 12"/>
          <p:cNvSpPr>
            <a:spLocks noChangeArrowheads="1"/>
          </p:cNvSpPr>
          <p:nvPr/>
        </p:nvSpPr>
        <p:spPr bwMode="auto">
          <a:xfrm>
            <a:off x="4562475" y="2943225"/>
            <a:ext cx="1076325" cy="1857375"/>
          </a:xfrm>
          <a:prstGeom prst="ellipse">
            <a:avLst/>
          </a:prstGeom>
          <a:noFill/>
          <a:ln w="19050">
            <a:solidFill>
              <a:schemeClr val="folHlink"/>
            </a:solidFill>
            <a:round/>
            <a:headEnd/>
            <a:tailEnd/>
          </a:ln>
        </p:spPr>
        <p:txBody>
          <a:bodyPr wrap="none" anchor="ctr">
            <a:prstTxWarp prst="textNoShape">
              <a:avLst/>
            </a:prstTxWarp>
          </a:bodyPr>
          <a:lstStyle/>
          <a:p>
            <a:endParaRPr lang="en-US"/>
          </a:p>
        </p:txBody>
      </p:sp>
      <p:sp>
        <p:nvSpPr>
          <p:cNvPr id="38926" name="Oval 13"/>
          <p:cNvSpPr>
            <a:spLocks noChangeArrowheads="1"/>
          </p:cNvSpPr>
          <p:nvPr/>
        </p:nvSpPr>
        <p:spPr bwMode="auto">
          <a:xfrm>
            <a:off x="3038475" y="2921000"/>
            <a:ext cx="1076325" cy="1879600"/>
          </a:xfrm>
          <a:prstGeom prst="ellipse">
            <a:avLst/>
          </a:prstGeom>
          <a:noFill/>
          <a:ln w="19050">
            <a:solidFill>
              <a:schemeClr val="folHlink"/>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868518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a:t>Capability Lists</a:t>
            </a:r>
          </a:p>
        </p:txBody>
      </p:sp>
      <p:sp>
        <p:nvSpPr>
          <p:cNvPr id="46084" name="Rectangle 3"/>
          <p:cNvSpPr>
            <a:spLocks noGrp="1" noChangeArrowheads="1"/>
          </p:cNvSpPr>
          <p:nvPr>
            <p:ph idx="1"/>
          </p:nvPr>
        </p:nvSpPr>
        <p:spPr/>
        <p:txBody>
          <a:bodyPr>
            <a:normAutofit lnSpcReduction="10000"/>
          </a:bodyPr>
          <a:lstStyle/>
          <a:p>
            <a:r>
              <a:rPr lang="en-US" dirty="0"/>
              <a:t>Rows of access control matrix</a:t>
            </a:r>
          </a:p>
          <a:p>
            <a:endParaRPr lang="en-US" dirty="0"/>
          </a:p>
          <a:p>
            <a:endParaRPr lang="en-US" dirty="0"/>
          </a:p>
          <a:p>
            <a:endParaRPr lang="en-US" dirty="0"/>
          </a:p>
          <a:p>
            <a:endParaRPr lang="en-US" dirty="0"/>
          </a:p>
          <a:p>
            <a:endParaRPr lang="en-US" dirty="0"/>
          </a:p>
          <a:p>
            <a:r>
              <a:rPr lang="en-US" dirty="0"/>
              <a:t>C-Lists:</a:t>
            </a:r>
          </a:p>
          <a:p>
            <a:pPr lvl="1"/>
            <a:r>
              <a:rPr lang="en-US" dirty="0"/>
              <a:t>Andy: { (file1, </a:t>
            </a:r>
            <a:r>
              <a:rPr lang="en-US" dirty="0" err="1"/>
              <a:t>rx</a:t>
            </a:r>
            <a:r>
              <a:rPr lang="en-US" dirty="0"/>
              <a:t>) (file2, r) (file3, </a:t>
            </a:r>
            <a:r>
              <a:rPr lang="en-US" dirty="0" err="1"/>
              <a:t>rw</a:t>
            </a:r>
            <a:r>
              <a:rPr lang="en-US" dirty="0"/>
              <a:t>) }</a:t>
            </a:r>
          </a:p>
          <a:p>
            <a:pPr lvl="1"/>
            <a:r>
              <a:rPr lang="en-US" dirty="0"/>
              <a:t>Betty: { (file1, </a:t>
            </a:r>
            <a:r>
              <a:rPr lang="en-US" dirty="0" err="1"/>
              <a:t>rwx</a:t>
            </a:r>
            <a:r>
              <a:rPr lang="en-US" dirty="0"/>
              <a:t>) (file2, r) }</a:t>
            </a:r>
          </a:p>
          <a:p>
            <a:pPr lvl="1"/>
            <a:r>
              <a:rPr lang="en-US" dirty="0"/>
              <a:t>Charlie: { (file1, </a:t>
            </a:r>
            <a:r>
              <a:rPr lang="en-US" dirty="0" err="1"/>
              <a:t>rx</a:t>
            </a:r>
            <a:r>
              <a:rPr lang="en-US" dirty="0"/>
              <a:t>) (file2, </a:t>
            </a:r>
            <a:r>
              <a:rPr lang="en-US" dirty="0" err="1"/>
              <a:t>rw</a:t>
            </a:r>
            <a:r>
              <a:rPr lang="en-US" dirty="0"/>
              <a:t>) (file3, w)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
        <p:nvSpPr>
          <p:cNvPr id="46082"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CA1B7D26-C093-3049-B6AC-896B2805580C}" type="slidenum">
              <a:rPr lang="en-US" sz="1400"/>
              <a:pPr algn="r"/>
              <a:t>32</a:t>
            </a:fld>
            <a:endParaRPr lang="en-US" sz="1400"/>
          </a:p>
        </p:txBody>
      </p:sp>
      <p:graphicFrame>
        <p:nvGraphicFramePr>
          <p:cNvPr id="19" name="Table 18"/>
          <p:cNvGraphicFramePr>
            <a:graphicFrameLocks noGrp="1"/>
          </p:cNvGraphicFramePr>
          <p:nvPr>
            <p:extLst>
              <p:ext uri="{D42A27DB-BD31-4B8C-83A1-F6EECF244321}">
                <p14:modId xmlns:p14="http://schemas.microsoft.com/office/powerpoint/2010/main" val="2376221517"/>
              </p:ext>
            </p:extLst>
          </p:nvPr>
        </p:nvGraphicFramePr>
        <p:xfrm>
          <a:off x="1295400" y="2057400"/>
          <a:ext cx="6096000" cy="18288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sz="2400" dirty="0"/>
                    </a:p>
                  </a:txBody>
                  <a:tcPr/>
                </a:tc>
                <a:tc>
                  <a:txBody>
                    <a:bodyPr/>
                    <a:lstStyle/>
                    <a:p>
                      <a:pPr algn="ctr"/>
                      <a:r>
                        <a:rPr lang="en-US" sz="2400" dirty="0"/>
                        <a:t>File</a:t>
                      </a:r>
                      <a:r>
                        <a:rPr lang="en-US" sz="2400" i="1" dirty="0"/>
                        <a:t>1</a:t>
                      </a:r>
                      <a:endParaRPr lang="en-US" sz="2400" dirty="0"/>
                    </a:p>
                  </a:txBody>
                  <a:tcPr/>
                </a:tc>
                <a:tc>
                  <a:txBody>
                    <a:bodyPr/>
                    <a:lstStyle/>
                    <a:p>
                      <a:pPr algn="ctr"/>
                      <a:r>
                        <a:rPr lang="en-US" sz="2400" dirty="0"/>
                        <a:t>File</a:t>
                      </a:r>
                      <a:r>
                        <a:rPr lang="en-US" sz="2400" i="1" dirty="0"/>
                        <a:t>2</a:t>
                      </a:r>
                      <a:endParaRPr lang="en-US" sz="2400" dirty="0"/>
                    </a:p>
                  </a:txBody>
                  <a:tcPr/>
                </a:tc>
                <a:tc>
                  <a:txBody>
                    <a:bodyPr/>
                    <a:lstStyle/>
                    <a:p>
                      <a:pPr algn="ctr"/>
                      <a:r>
                        <a:rPr lang="en-US" sz="2400" dirty="0"/>
                        <a:t>File</a:t>
                      </a:r>
                      <a:r>
                        <a:rPr lang="en-US" sz="2400" i="1" dirty="0"/>
                        <a:t>3</a:t>
                      </a:r>
                      <a:endParaRPr lang="en-US" sz="2400" dirty="0"/>
                    </a:p>
                  </a:txBody>
                  <a:tcPr/>
                </a:tc>
                <a:extLst>
                  <a:ext uri="{0D108BD9-81ED-4DB2-BD59-A6C34878D82A}">
                    <a16:rowId xmlns:a16="http://schemas.microsoft.com/office/drawing/2014/main" val="10000"/>
                  </a:ext>
                </a:extLst>
              </a:tr>
              <a:tr h="370840">
                <a:tc>
                  <a:txBody>
                    <a:bodyPr/>
                    <a:lstStyle/>
                    <a:p>
                      <a:r>
                        <a:rPr lang="en-US" sz="2400" i="1" dirty="0"/>
                        <a:t>Andy</a:t>
                      </a:r>
                      <a:endParaRPr lang="en-US" sz="2400" dirty="0"/>
                    </a:p>
                  </a:txBody>
                  <a:tcPr/>
                </a:tc>
                <a:tc>
                  <a:txBody>
                    <a:bodyPr/>
                    <a:lstStyle/>
                    <a:p>
                      <a:pPr algn="ctr"/>
                      <a:r>
                        <a:rPr lang="en-US" sz="2400" i="1" dirty="0" err="1"/>
                        <a:t>rx</a:t>
                      </a:r>
                      <a:endParaRPr lang="en-US" sz="2400" dirty="0"/>
                    </a:p>
                  </a:txBody>
                  <a:tcPr/>
                </a:tc>
                <a:tc>
                  <a:txBody>
                    <a:bodyPr/>
                    <a:lstStyle/>
                    <a:p>
                      <a:pPr algn="ctr"/>
                      <a:r>
                        <a:rPr lang="en-US" sz="2400" i="1" dirty="0" err="1"/>
                        <a:t>r</a:t>
                      </a:r>
                      <a:endParaRPr lang="en-US" sz="2400" dirty="0"/>
                    </a:p>
                  </a:txBody>
                  <a:tcPr/>
                </a:tc>
                <a:tc>
                  <a:txBody>
                    <a:bodyPr/>
                    <a:lstStyle/>
                    <a:p>
                      <a:pPr algn="ctr"/>
                      <a:r>
                        <a:rPr lang="en-US" sz="2400" dirty="0" err="1"/>
                        <a:t>rwx</a:t>
                      </a:r>
                      <a:endParaRPr lang="en-US" sz="2400" dirty="0"/>
                    </a:p>
                  </a:txBody>
                  <a:tcPr/>
                </a:tc>
                <a:extLst>
                  <a:ext uri="{0D108BD9-81ED-4DB2-BD59-A6C34878D82A}">
                    <a16:rowId xmlns:a16="http://schemas.microsoft.com/office/drawing/2014/main" val="10001"/>
                  </a:ext>
                </a:extLst>
              </a:tr>
              <a:tr h="370840">
                <a:tc>
                  <a:txBody>
                    <a:bodyPr/>
                    <a:lstStyle/>
                    <a:p>
                      <a:r>
                        <a:rPr lang="en-US" sz="2400" i="1" dirty="0"/>
                        <a:t>Betty</a:t>
                      </a:r>
                      <a:endParaRPr lang="en-US" sz="2400" dirty="0"/>
                    </a:p>
                  </a:txBody>
                  <a:tcPr/>
                </a:tc>
                <a:tc>
                  <a:txBody>
                    <a:bodyPr/>
                    <a:lstStyle/>
                    <a:p>
                      <a:pPr algn="ctr"/>
                      <a:r>
                        <a:rPr lang="en-US" sz="2400" i="1" dirty="0" err="1"/>
                        <a:t>rwx</a:t>
                      </a:r>
                      <a:endParaRPr lang="en-US" sz="2400" dirty="0"/>
                    </a:p>
                  </a:txBody>
                  <a:tcPr/>
                </a:tc>
                <a:tc>
                  <a:txBody>
                    <a:bodyPr/>
                    <a:lstStyle/>
                    <a:p>
                      <a:pPr algn="ctr"/>
                      <a:r>
                        <a:rPr lang="en-US" sz="2400" dirty="0" err="1"/>
                        <a:t>r</a:t>
                      </a:r>
                      <a:endParaRPr lang="en-US" sz="2400" dirty="0"/>
                    </a:p>
                  </a:txBody>
                  <a:tcPr/>
                </a:tc>
                <a:tc>
                  <a:txBody>
                    <a:bodyPr/>
                    <a:lstStyle/>
                    <a:p>
                      <a:pPr algn="ctr"/>
                      <a:r>
                        <a:rPr lang="en-US" sz="2400" dirty="0"/>
                        <a:t>--</a:t>
                      </a:r>
                    </a:p>
                  </a:txBody>
                  <a:tcPr/>
                </a:tc>
                <a:extLst>
                  <a:ext uri="{0D108BD9-81ED-4DB2-BD59-A6C34878D82A}">
                    <a16:rowId xmlns:a16="http://schemas.microsoft.com/office/drawing/2014/main" val="10002"/>
                  </a:ext>
                </a:extLst>
              </a:tr>
              <a:tr h="370840">
                <a:tc>
                  <a:txBody>
                    <a:bodyPr/>
                    <a:lstStyle/>
                    <a:p>
                      <a:r>
                        <a:rPr lang="en-US" sz="2400" i="1" dirty="0"/>
                        <a:t>Charlie</a:t>
                      </a:r>
                      <a:endParaRPr lang="en-US" sz="2400" dirty="0"/>
                    </a:p>
                  </a:txBody>
                  <a:tcPr/>
                </a:tc>
                <a:tc>
                  <a:txBody>
                    <a:bodyPr/>
                    <a:lstStyle/>
                    <a:p>
                      <a:pPr algn="ctr"/>
                      <a:r>
                        <a:rPr lang="en-US" sz="2400" i="1" dirty="0" err="1"/>
                        <a:t>rx</a:t>
                      </a:r>
                      <a:endParaRPr lang="en-US" sz="2400" dirty="0"/>
                    </a:p>
                  </a:txBody>
                  <a:tcPr/>
                </a:tc>
                <a:tc>
                  <a:txBody>
                    <a:bodyPr/>
                    <a:lstStyle/>
                    <a:p>
                      <a:pPr algn="ctr"/>
                      <a:r>
                        <a:rPr lang="en-US" sz="2400" dirty="0" err="1"/>
                        <a:t>rw</a:t>
                      </a:r>
                      <a:endParaRPr lang="en-US" sz="2400" dirty="0"/>
                    </a:p>
                  </a:txBody>
                  <a:tcPr/>
                </a:tc>
                <a:tc>
                  <a:txBody>
                    <a:bodyPr/>
                    <a:lstStyle/>
                    <a:p>
                      <a:pPr algn="ctr"/>
                      <a:r>
                        <a:rPr lang="en-US" sz="2400" dirty="0" err="1"/>
                        <a:t>w</a:t>
                      </a:r>
                      <a:endParaRPr lang="en-US" sz="2400" dirty="0"/>
                    </a:p>
                  </a:txBody>
                  <a:tcPr/>
                </a:tc>
                <a:extLst>
                  <a:ext uri="{0D108BD9-81ED-4DB2-BD59-A6C34878D82A}">
                    <a16:rowId xmlns:a16="http://schemas.microsoft.com/office/drawing/2014/main" val="10003"/>
                  </a:ext>
                </a:extLst>
              </a:tr>
            </a:tbl>
          </a:graphicData>
        </a:graphic>
      </p:graphicFrame>
      <p:sp>
        <p:nvSpPr>
          <p:cNvPr id="46092" name="Oval 11"/>
          <p:cNvSpPr>
            <a:spLocks noChangeArrowheads="1"/>
          </p:cNvSpPr>
          <p:nvPr/>
        </p:nvSpPr>
        <p:spPr bwMode="auto">
          <a:xfrm>
            <a:off x="1101725" y="2522537"/>
            <a:ext cx="6931025" cy="563563"/>
          </a:xfrm>
          <a:prstGeom prst="ellipse">
            <a:avLst/>
          </a:prstGeom>
          <a:noFill/>
          <a:ln w="19050">
            <a:solidFill>
              <a:srgbClr val="33CC33"/>
            </a:solidFill>
            <a:round/>
            <a:headEnd/>
            <a:tailEnd/>
          </a:ln>
        </p:spPr>
        <p:txBody>
          <a:bodyPr wrap="none" anchor="ctr">
            <a:prstTxWarp prst="textNoShape">
              <a:avLst/>
            </a:prstTxWarp>
          </a:bodyPr>
          <a:lstStyle/>
          <a:p>
            <a:endParaRPr lang="en-US"/>
          </a:p>
        </p:txBody>
      </p:sp>
      <p:sp>
        <p:nvSpPr>
          <p:cNvPr id="46093" name="Oval 12"/>
          <p:cNvSpPr>
            <a:spLocks noChangeArrowheads="1"/>
          </p:cNvSpPr>
          <p:nvPr/>
        </p:nvSpPr>
        <p:spPr bwMode="auto">
          <a:xfrm>
            <a:off x="1128713" y="2909887"/>
            <a:ext cx="6931025" cy="571500"/>
          </a:xfrm>
          <a:prstGeom prst="ellipse">
            <a:avLst/>
          </a:prstGeom>
          <a:noFill/>
          <a:ln w="19050">
            <a:solidFill>
              <a:srgbClr val="33CC33"/>
            </a:solidFill>
            <a:round/>
            <a:headEnd/>
            <a:tailEnd/>
          </a:ln>
        </p:spPr>
        <p:txBody>
          <a:bodyPr wrap="none" anchor="ctr">
            <a:prstTxWarp prst="textNoShape">
              <a:avLst/>
            </a:prstTxWarp>
          </a:bodyPr>
          <a:lstStyle/>
          <a:p>
            <a:endParaRPr lang="en-US"/>
          </a:p>
        </p:txBody>
      </p:sp>
      <p:sp>
        <p:nvSpPr>
          <p:cNvPr id="46094" name="Oval 13"/>
          <p:cNvSpPr>
            <a:spLocks noChangeArrowheads="1"/>
          </p:cNvSpPr>
          <p:nvPr/>
        </p:nvSpPr>
        <p:spPr bwMode="auto">
          <a:xfrm>
            <a:off x="1146175" y="3314700"/>
            <a:ext cx="6931025" cy="571500"/>
          </a:xfrm>
          <a:prstGeom prst="ellipse">
            <a:avLst/>
          </a:prstGeom>
          <a:noFill/>
          <a:ln w="19050">
            <a:solidFill>
              <a:srgbClr val="33CC33"/>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885936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normAutofit/>
          </a:bodyPr>
          <a:lstStyle/>
          <a:p>
            <a:r>
              <a:rPr lang="en-US"/>
              <a:t>ACL:Default Permission and Abbreviation</a:t>
            </a:r>
          </a:p>
        </p:txBody>
      </p:sp>
      <p:sp>
        <p:nvSpPr>
          <p:cNvPr id="2053" name="Rectangle 3"/>
          <p:cNvSpPr>
            <a:spLocks noGrp="1" noChangeArrowheads="1"/>
          </p:cNvSpPr>
          <p:nvPr>
            <p:ph idx="1"/>
          </p:nvPr>
        </p:nvSpPr>
        <p:spPr>
          <a:xfrm>
            <a:off x="304800" y="1447801"/>
            <a:ext cx="8534400" cy="1219200"/>
          </a:xfrm>
        </p:spPr>
        <p:txBody>
          <a:bodyPr>
            <a:normAutofit/>
          </a:bodyPr>
          <a:lstStyle/>
          <a:p>
            <a:r>
              <a:rPr lang="en-US" dirty="0"/>
              <a:t>Example: UNIX </a:t>
            </a:r>
            <a:r>
              <a:rPr lang="en-US" dirty="0" err="1">
                <a:sym typeface="Wingdings" pitchFamily="-65" charset="2"/>
              </a:rPr>
              <a:t></a:t>
            </a:r>
            <a:r>
              <a:rPr lang="en-US" dirty="0"/>
              <a:t> </a:t>
            </a:r>
          </a:p>
          <a:p>
            <a:pPr lvl="1"/>
            <a:r>
              <a:rPr lang="en-US" dirty="0"/>
              <a:t>Three classes of users: owner, group, all others</a:t>
            </a:r>
          </a:p>
          <a:p>
            <a:pPr lvl="1"/>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
        <p:nvSpPr>
          <p:cNvPr id="2051"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4A6D8110-1B64-4D47-A9A0-95D8F86BBE8B}" type="slidenum">
              <a:rPr lang="en-US" sz="1400"/>
              <a:pPr algn="r"/>
              <a:t>33</a:t>
            </a:fld>
            <a:endParaRPr lang="en-US" sz="1400"/>
          </a:p>
        </p:txBody>
      </p:sp>
      <p:graphicFrame>
        <p:nvGraphicFramePr>
          <p:cNvPr id="2050" name="Object 9"/>
          <p:cNvGraphicFramePr>
            <a:graphicFrameLocks noChangeAspect="1"/>
          </p:cNvGraphicFramePr>
          <p:nvPr/>
        </p:nvGraphicFramePr>
        <p:xfrm>
          <a:off x="0" y="2590800"/>
          <a:ext cx="9144000" cy="3702050"/>
        </p:xfrm>
        <a:graphic>
          <a:graphicData uri="http://schemas.openxmlformats.org/presentationml/2006/ole">
            <mc:AlternateContent xmlns:mc="http://schemas.openxmlformats.org/markup-compatibility/2006">
              <mc:Choice xmlns:v="urn:schemas-microsoft-com:vml" Requires="v">
                <p:oleObj spid="_x0000_s1108" name="Bitmap Image" r:id="rId4" imgW="5200000" imgH="2104762" progId="Paint.Picture">
                  <p:embed/>
                </p:oleObj>
              </mc:Choice>
              <mc:Fallback>
                <p:oleObj name="Bitmap Image" r:id="rId4" imgW="5200000" imgH="21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90800"/>
                        <a:ext cx="9144000" cy="370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 name="Group 15"/>
          <p:cNvGrpSpPr>
            <a:grpSpLocks/>
          </p:cNvGrpSpPr>
          <p:nvPr/>
        </p:nvGrpSpPr>
        <p:grpSpPr bwMode="auto">
          <a:xfrm>
            <a:off x="0" y="4114800"/>
            <a:ext cx="1447800" cy="304800"/>
            <a:chOff x="-288" y="2640"/>
            <a:chExt cx="912" cy="192"/>
          </a:xfrm>
        </p:grpSpPr>
        <p:sp>
          <p:nvSpPr>
            <p:cNvPr id="2054" name="Oval 10"/>
            <p:cNvSpPr>
              <a:spLocks noChangeArrowheads="1"/>
            </p:cNvSpPr>
            <p:nvPr/>
          </p:nvSpPr>
          <p:spPr bwMode="auto">
            <a:xfrm>
              <a:off x="-288" y="2640"/>
              <a:ext cx="336" cy="192"/>
            </a:xfrm>
            <a:prstGeom prst="ellips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2055" name="Oval 11"/>
            <p:cNvSpPr>
              <a:spLocks noChangeArrowheads="1"/>
            </p:cNvSpPr>
            <p:nvPr/>
          </p:nvSpPr>
          <p:spPr bwMode="auto">
            <a:xfrm>
              <a:off x="0" y="2640"/>
              <a:ext cx="336" cy="192"/>
            </a:xfrm>
            <a:prstGeom prst="ellips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2056" name="Oval 12"/>
            <p:cNvSpPr>
              <a:spLocks noChangeArrowheads="1"/>
            </p:cNvSpPr>
            <p:nvPr/>
          </p:nvSpPr>
          <p:spPr bwMode="auto">
            <a:xfrm>
              <a:off x="288" y="2640"/>
              <a:ext cx="336" cy="192"/>
            </a:xfrm>
            <a:prstGeom prst="ellipse">
              <a:avLst/>
            </a:prstGeom>
            <a:noFill/>
            <a:ln w="9525">
              <a:solidFill>
                <a:schemeClr val="hlink"/>
              </a:solidFill>
              <a:miter lim="800000"/>
              <a:headEnd/>
              <a:tailEnd/>
            </a:ln>
          </p:spPr>
          <p:txBody>
            <a:bodyPr wrap="none" anchor="ctr">
              <a:prstTxWarp prst="textNoShape">
                <a:avLst/>
              </a:prstTxWarp>
            </a:bodyPr>
            <a:lstStyle/>
            <a:p>
              <a:endParaRPr lang="en-US"/>
            </a:p>
          </p:txBody>
        </p:sp>
      </p:grpSp>
      <p:sp>
        <p:nvSpPr>
          <p:cNvPr id="2057" name="Line 13"/>
          <p:cNvSpPr>
            <a:spLocks noChangeShapeType="1"/>
          </p:cNvSpPr>
          <p:nvPr/>
        </p:nvSpPr>
        <p:spPr bwMode="auto">
          <a:xfrm flipH="1">
            <a:off x="381000" y="2362200"/>
            <a:ext cx="5105400" cy="1752600"/>
          </a:xfrm>
          <a:prstGeom prst="line">
            <a:avLst/>
          </a:prstGeom>
          <a:noFill/>
          <a:ln w="9525">
            <a:solidFill>
              <a:schemeClr val="hlink"/>
            </a:solidFill>
            <a:miter lim="800000"/>
            <a:headEnd/>
            <a:tailEnd type="stealth" w="lg" len="lg"/>
          </a:ln>
        </p:spPr>
        <p:txBody>
          <a:bodyPr wrap="none">
            <a:prstTxWarp prst="textNoShape">
              <a:avLst/>
            </a:prstTxWarp>
          </a:bodyPr>
          <a:lstStyle/>
          <a:p>
            <a:endParaRPr lang="en-US"/>
          </a:p>
        </p:txBody>
      </p:sp>
      <p:sp>
        <p:nvSpPr>
          <p:cNvPr id="2058" name="Line 14"/>
          <p:cNvSpPr>
            <a:spLocks noChangeShapeType="1"/>
          </p:cNvSpPr>
          <p:nvPr/>
        </p:nvSpPr>
        <p:spPr bwMode="auto">
          <a:xfrm flipH="1">
            <a:off x="762000" y="2362200"/>
            <a:ext cx="5867400" cy="1752600"/>
          </a:xfrm>
          <a:prstGeom prst="line">
            <a:avLst/>
          </a:prstGeom>
          <a:noFill/>
          <a:ln w="9525">
            <a:solidFill>
              <a:schemeClr val="hlink"/>
            </a:solidFill>
            <a:miter lim="800000"/>
            <a:headEnd/>
            <a:tailEnd type="stealth" w="lg" len="lg"/>
          </a:ln>
        </p:spPr>
        <p:txBody>
          <a:bodyPr wrap="none">
            <a:prstTxWarp prst="textNoShape">
              <a:avLst/>
            </a:prstTxWarp>
          </a:bodyPr>
          <a:lstStyle/>
          <a:p>
            <a:endParaRPr lang="en-US"/>
          </a:p>
        </p:txBody>
      </p:sp>
      <p:sp>
        <p:nvSpPr>
          <p:cNvPr id="2059" name="Line 15"/>
          <p:cNvSpPr>
            <a:spLocks noChangeShapeType="1"/>
          </p:cNvSpPr>
          <p:nvPr/>
        </p:nvSpPr>
        <p:spPr bwMode="auto">
          <a:xfrm flipH="1">
            <a:off x="1371600" y="2362200"/>
            <a:ext cx="6096000" cy="1752600"/>
          </a:xfrm>
          <a:prstGeom prst="line">
            <a:avLst/>
          </a:prstGeom>
          <a:noFill/>
          <a:ln w="9525">
            <a:solidFill>
              <a:schemeClr val="hlink"/>
            </a:solidFill>
            <a:miter lim="800000"/>
            <a:headEnd/>
            <a:tailEnd type="stealth" w="lg" len="lg"/>
          </a:ln>
        </p:spPr>
        <p:txBody>
          <a:bodyPr wrap="none">
            <a:prstTxWarp prst="textNoShape">
              <a:avLst/>
            </a:prstTxWarp>
          </a:bodyPr>
          <a:lstStyle/>
          <a:p>
            <a:endParaRPr lang="en-US"/>
          </a:p>
        </p:txBody>
      </p:sp>
    </p:spTree>
    <p:extLst>
      <p:ext uri="{BB962C8B-B14F-4D97-AF65-F5344CB8AC3E}">
        <p14:creationId xmlns:p14="http://schemas.microsoft.com/office/powerpoint/2010/main" val="2641331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dirty="0"/>
              <a:t>Capability</a:t>
            </a:r>
          </a:p>
        </p:txBody>
      </p:sp>
      <p:sp>
        <p:nvSpPr>
          <p:cNvPr id="47108" name="Rectangle 3"/>
          <p:cNvSpPr>
            <a:spLocks noGrp="1" noChangeArrowheads="1"/>
          </p:cNvSpPr>
          <p:nvPr>
            <p:ph idx="1"/>
          </p:nvPr>
        </p:nvSpPr>
        <p:spPr/>
        <p:txBody>
          <a:bodyPr>
            <a:normAutofit fontScale="92500" lnSpcReduction="10000"/>
          </a:bodyPr>
          <a:lstStyle/>
          <a:p>
            <a:r>
              <a:rPr lang="en-US" dirty="0"/>
              <a:t>Like a bus ticket</a:t>
            </a:r>
          </a:p>
          <a:p>
            <a:pPr lvl="1"/>
            <a:r>
              <a:rPr lang="en-US" dirty="0"/>
              <a:t>Mere possession indicates rights that subject has over object</a:t>
            </a:r>
          </a:p>
          <a:p>
            <a:pPr lvl="1"/>
            <a:r>
              <a:rPr lang="en-US" dirty="0"/>
              <a:t>Object identified by capability (as part of the token)</a:t>
            </a:r>
          </a:p>
          <a:p>
            <a:pPr lvl="2"/>
            <a:r>
              <a:rPr lang="en-US" dirty="0"/>
              <a:t>Name may be a reference, location, or something else</a:t>
            </a:r>
          </a:p>
          <a:p>
            <a:pPr lvl="1"/>
            <a:r>
              <a:rPr lang="en-US" dirty="0"/>
              <a:t>The key challenge is to prevent process/user from altering capabilities</a:t>
            </a:r>
          </a:p>
          <a:p>
            <a:pPr lvl="2"/>
            <a:r>
              <a:rPr lang="en-US" dirty="0"/>
              <a:t>Otherwise a subject can augment its capabilities at will </a:t>
            </a:r>
          </a:p>
          <a:p>
            <a:pPr lvl="2"/>
            <a:endParaRPr lang="en-US" dirty="0"/>
          </a:p>
          <a:p>
            <a:r>
              <a:rPr lang="en-US" dirty="0"/>
              <a:t>Cryptography</a:t>
            </a:r>
          </a:p>
          <a:p>
            <a:pPr lvl="1"/>
            <a:r>
              <a:rPr lang="en-US" dirty="0"/>
              <a:t>Associate with each capability a cryptographic checksum enciphered using a key known to OS</a:t>
            </a:r>
          </a:p>
          <a:p>
            <a:pPr lvl="1"/>
            <a:r>
              <a:rPr lang="en-US" dirty="0"/>
              <a:t>When process presents capability, OS validates checksum</a:t>
            </a:r>
          </a:p>
          <a:p>
            <a:endParaRPr lang="en-US" dirty="0"/>
          </a:p>
          <a:p>
            <a:pPr lvl="2"/>
            <a:endParaRPr lang="en-US" dirty="0"/>
          </a:p>
          <a:p>
            <a:pPr lvl="2"/>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
        <p:nvSpPr>
          <p:cNvPr id="47106"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5F083331-D582-4744-B623-981990ED5184}" type="slidenum">
              <a:rPr lang="en-US" sz="1400"/>
              <a:pPr algn="r"/>
              <a:t>34</a:t>
            </a:fld>
            <a:endParaRPr lang="en-US" sz="1400"/>
          </a:p>
        </p:txBody>
      </p:sp>
    </p:spTree>
    <p:extLst>
      <p:ext uri="{BB962C8B-B14F-4D97-AF65-F5344CB8AC3E}">
        <p14:creationId xmlns:p14="http://schemas.microsoft.com/office/powerpoint/2010/main" val="3427654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a:t>ACLs vs. Capabilities</a:t>
            </a:r>
          </a:p>
        </p:txBody>
      </p:sp>
      <p:sp>
        <p:nvSpPr>
          <p:cNvPr id="50180" name="Rectangle 3"/>
          <p:cNvSpPr>
            <a:spLocks noGrp="1" noChangeArrowheads="1"/>
          </p:cNvSpPr>
          <p:nvPr>
            <p:ph idx="1"/>
          </p:nvPr>
        </p:nvSpPr>
        <p:spPr>
          <a:xfrm>
            <a:off x="457200" y="1524000"/>
            <a:ext cx="8686800" cy="4724400"/>
          </a:xfrm>
        </p:spPr>
        <p:txBody>
          <a:bodyPr>
            <a:normAutofit/>
          </a:bodyPr>
          <a:lstStyle/>
          <a:p>
            <a:r>
              <a:rPr lang="en-US" dirty="0"/>
              <a:t>They are equivalent: </a:t>
            </a:r>
          </a:p>
          <a:p>
            <a:pPr marL="987552" lvl="1" indent="-457200">
              <a:buFont typeface="+mj-lt"/>
              <a:buAutoNum type="arabicPeriod"/>
            </a:pPr>
            <a:r>
              <a:rPr lang="en-US" dirty="0"/>
              <a:t>Given a subject, what objects can it access, and how?</a:t>
            </a:r>
          </a:p>
          <a:p>
            <a:pPr marL="987552" lvl="1" indent="-457200">
              <a:buFont typeface="+mj-lt"/>
              <a:buAutoNum type="arabicPeriod"/>
            </a:pPr>
            <a:r>
              <a:rPr lang="en-US" dirty="0"/>
              <a:t>Given an object, what subjects can access it, and how?</a:t>
            </a:r>
          </a:p>
          <a:p>
            <a:pPr lvl="1"/>
            <a:r>
              <a:rPr lang="en-US" dirty="0" err="1"/>
              <a:t>ACLs</a:t>
            </a:r>
            <a:r>
              <a:rPr lang="en-US" dirty="0"/>
              <a:t> answer second easily; C-Lists, answer the first easily.</a:t>
            </a:r>
          </a:p>
          <a:p>
            <a:endParaRPr lang="en-US" dirty="0"/>
          </a:p>
          <a:p>
            <a:r>
              <a:rPr lang="en-US" dirty="0"/>
              <a:t>The second question in the past was most used; thus ACL-based systems are more common</a:t>
            </a:r>
          </a:p>
          <a:p>
            <a:r>
              <a:rPr lang="en-US" dirty="0"/>
              <a:t>But today some operations need to answer the first question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912558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Today's Lecture</a:t>
            </a:r>
            <a:endParaRPr lang="en-US" dirty="0"/>
          </a:p>
        </p:txBody>
      </p:sp>
      <p:sp>
        <p:nvSpPr>
          <p:cNvPr id="3" name="Content Placeholder 2"/>
          <p:cNvSpPr>
            <a:spLocks noGrp="1"/>
          </p:cNvSpPr>
          <p:nvPr>
            <p:ph idx="1"/>
          </p:nvPr>
        </p:nvSpPr>
        <p:spPr/>
        <p:txBody>
          <a:bodyPr/>
          <a:lstStyle/>
          <a:p>
            <a:endParaRPr lang="en-US" dirty="0"/>
          </a:p>
          <a:p>
            <a:r>
              <a:rPr lang="en-US" dirty="0"/>
              <a:t>Effective secure channels</a:t>
            </a:r>
          </a:p>
          <a:p>
            <a:endParaRPr lang="en-US" dirty="0"/>
          </a:p>
          <a:p>
            <a:r>
              <a:rPr lang="en-US" dirty="0"/>
              <a:t>Access control</a:t>
            </a:r>
          </a:p>
          <a:p>
            <a:endParaRPr lang="en-US" dirty="0"/>
          </a:p>
          <a:p>
            <a:r>
              <a:rPr lang="en-US" dirty="0"/>
              <a:t>Privacy and Tor</a:t>
            </a:r>
          </a:p>
          <a:p>
            <a:endParaRPr lang="en-US" dirty="0"/>
          </a:p>
          <a:p>
            <a:r>
              <a:rPr lang="en-US" dirty="0"/>
              <a:t>Encryption used across the networking stack  </a:t>
            </a:r>
          </a:p>
          <a:p>
            <a:endParaRPr lang="en-US" dirty="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394541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06400" y="228600"/>
            <a:ext cx="8186738" cy="914400"/>
          </a:xfrm>
        </p:spPr>
        <p:txBody>
          <a:bodyPr/>
          <a:lstStyle/>
          <a:p>
            <a:r>
              <a:rPr lang="en-US">
                <a:latin typeface="Arial" charset="0"/>
                <a:ea typeface="ＭＳ Ｐゴシック" charset="0"/>
                <a:cs typeface="ＭＳ Ｐゴシック" charset="0"/>
              </a:rPr>
              <a:t>Randomized Routing</a:t>
            </a:r>
          </a:p>
        </p:txBody>
      </p:sp>
      <p:sp>
        <p:nvSpPr>
          <p:cNvPr id="1660956" name="Rectangle 28"/>
          <p:cNvSpPr>
            <a:spLocks noGrp="1" noChangeArrowheads="1"/>
          </p:cNvSpPr>
          <p:nvPr>
            <p:ph idx="1"/>
          </p:nvPr>
        </p:nvSpPr>
        <p:spPr>
          <a:xfrm>
            <a:off x="381000" y="4419600"/>
            <a:ext cx="8534400" cy="2209800"/>
          </a:xfrm>
        </p:spPr>
        <p:txBody>
          <a:bodyPr lIns="92075" tIns="46038" rIns="92075" bIns="46038">
            <a:normAutofit/>
          </a:bodyPr>
          <a:lstStyle/>
          <a:p>
            <a:pPr>
              <a:defRPr/>
            </a:pPr>
            <a:r>
              <a:rPr lang="en-US" dirty="0"/>
              <a:t>Hide message source by routing it randomly</a:t>
            </a:r>
          </a:p>
          <a:p>
            <a:pPr lvl="1">
              <a:defRPr/>
            </a:pPr>
            <a:r>
              <a:rPr lang="en-US" dirty="0"/>
              <a:t>Popular technique: Crowds, </a:t>
            </a:r>
            <a:r>
              <a:rPr lang="en-US" dirty="0" err="1"/>
              <a:t>Freenet</a:t>
            </a:r>
            <a:r>
              <a:rPr lang="en-US" dirty="0"/>
              <a:t>, Onion routing</a:t>
            </a:r>
          </a:p>
          <a:p>
            <a:pPr>
              <a:defRPr/>
            </a:pPr>
            <a:r>
              <a:rPr lang="en-US" dirty="0"/>
              <a:t>Routers don’t know for sure if the apparent source of a message is the true sender or another router</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pic>
        <p:nvPicPr>
          <p:cNvPr id="21507" name="Picture 3" descr="PE0374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1596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508" name="Group 4"/>
          <p:cNvGrpSpPr>
            <a:grpSpLocks/>
          </p:cNvGrpSpPr>
          <p:nvPr/>
        </p:nvGrpSpPr>
        <p:grpSpPr bwMode="auto">
          <a:xfrm flipH="1">
            <a:off x="7924800" y="2743200"/>
            <a:ext cx="685800" cy="914400"/>
            <a:chOff x="4000" y="1309"/>
            <a:chExt cx="506" cy="701"/>
          </a:xfrm>
        </p:grpSpPr>
        <p:sp>
          <p:nvSpPr>
            <p:cNvPr id="21532" name="Freeform 5"/>
            <p:cNvSpPr>
              <a:spLocks/>
            </p:cNvSpPr>
            <p:nvPr/>
          </p:nvSpPr>
          <p:spPr bwMode="auto">
            <a:xfrm>
              <a:off x="4013" y="1590"/>
              <a:ext cx="97" cy="262"/>
            </a:xfrm>
            <a:custGeom>
              <a:avLst/>
              <a:gdLst>
                <a:gd name="T0" fmla="*/ 6 w 388"/>
                <a:gd name="T1" fmla="*/ 1 h 1047"/>
                <a:gd name="T2" fmla="*/ 3 w 388"/>
                <a:gd name="T3" fmla="*/ 0 h 1047"/>
                <a:gd name="T4" fmla="*/ 0 w 388"/>
                <a:gd name="T5" fmla="*/ 1 h 1047"/>
                <a:gd name="T6" fmla="*/ 0 w 388"/>
                <a:gd name="T7" fmla="*/ 4 h 1047"/>
                <a:gd name="T8" fmla="*/ 3 w 388"/>
                <a:gd name="T9" fmla="*/ 9 h 1047"/>
                <a:gd name="T10" fmla="*/ 1 w 388"/>
                <a:gd name="T11" fmla="*/ 13 h 1047"/>
                <a:gd name="T12" fmla="*/ 1 w 388"/>
                <a:gd name="T13" fmla="*/ 17 h 1047"/>
                <a:gd name="T14" fmla="*/ 6 w 388"/>
                <a:gd name="T15" fmla="*/ 16 h 1047"/>
                <a:gd name="T16" fmla="*/ 6 w 388"/>
                <a:gd name="T17" fmla="*/ 1 h 1047"/>
                <a:gd name="T18" fmla="*/ 6 w 388"/>
                <a:gd name="T19" fmla="*/ 1 h 10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8"/>
                <a:gd name="T31" fmla="*/ 0 h 1047"/>
                <a:gd name="T32" fmla="*/ 388 w 388"/>
                <a:gd name="T33" fmla="*/ 1047 h 10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8" h="1047">
                  <a:moveTo>
                    <a:pt x="388" y="84"/>
                  </a:moveTo>
                  <a:lnTo>
                    <a:pt x="195" y="0"/>
                  </a:lnTo>
                  <a:lnTo>
                    <a:pt x="5" y="84"/>
                  </a:lnTo>
                  <a:lnTo>
                    <a:pt x="0" y="242"/>
                  </a:lnTo>
                  <a:lnTo>
                    <a:pt x="167" y="552"/>
                  </a:lnTo>
                  <a:lnTo>
                    <a:pt x="30" y="816"/>
                  </a:lnTo>
                  <a:lnTo>
                    <a:pt x="79" y="1047"/>
                  </a:lnTo>
                  <a:lnTo>
                    <a:pt x="367" y="1026"/>
                  </a:lnTo>
                  <a:lnTo>
                    <a:pt x="388" y="84"/>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3" name="Freeform 6"/>
            <p:cNvSpPr>
              <a:spLocks/>
            </p:cNvSpPr>
            <p:nvPr/>
          </p:nvSpPr>
          <p:spPr bwMode="auto">
            <a:xfrm>
              <a:off x="4106" y="1411"/>
              <a:ext cx="389" cy="599"/>
            </a:xfrm>
            <a:custGeom>
              <a:avLst/>
              <a:gdLst>
                <a:gd name="T0" fmla="*/ 0 w 1556"/>
                <a:gd name="T1" fmla="*/ 38 h 2393"/>
                <a:gd name="T2" fmla="*/ 10 w 1556"/>
                <a:gd name="T3" fmla="*/ 38 h 2393"/>
                <a:gd name="T4" fmla="*/ 10 w 1556"/>
                <a:gd name="T5" fmla="*/ 25 h 2393"/>
                <a:gd name="T6" fmla="*/ 14 w 1556"/>
                <a:gd name="T7" fmla="*/ 24 h 2393"/>
                <a:gd name="T8" fmla="*/ 14 w 1556"/>
                <a:gd name="T9" fmla="*/ 13 h 2393"/>
                <a:gd name="T10" fmla="*/ 17 w 1556"/>
                <a:gd name="T11" fmla="*/ 13 h 2393"/>
                <a:gd name="T12" fmla="*/ 18 w 1556"/>
                <a:gd name="T13" fmla="*/ 10 h 2393"/>
                <a:gd name="T14" fmla="*/ 16 w 1556"/>
                <a:gd name="T15" fmla="*/ 9 h 2393"/>
                <a:gd name="T16" fmla="*/ 14 w 1556"/>
                <a:gd name="T17" fmla="*/ 9 h 2393"/>
                <a:gd name="T18" fmla="*/ 14 w 1556"/>
                <a:gd name="T19" fmla="*/ 5 h 2393"/>
                <a:gd name="T20" fmla="*/ 18 w 1556"/>
                <a:gd name="T21" fmla="*/ 5 h 2393"/>
                <a:gd name="T22" fmla="*/ 19 w 1556"/>
                <a:gd name="T23" fmla="*/ 7 h 2393"/>
                <a:gd name="T24" fmla="*/ 22 w 1556"/>
                <a:gd name="T25" fmla="*/ 7 h 2393"/>
                <a:gd name="T26" fmla="*/ 24 w 1556"/>
                <a:gd name="T27" fmla="*/ 4 h 2393"/>
                <a:gd name="T28" fmla="*/ 21 w 1556"/>
                <a:gd name="T29" fmla="*/ 0 h 2393"/>
                <a:gd name="T30" fmla="*/ 16 w 1556"/>
                <a:gd name="T31" fmla="*/ 1 h 2393"/>
                <a:gd name="T32" fmla="*/ 9 w 1556"/>
                <a:gd name="T33" fmla="*/ 2 h 2393"/>
                <a:gd name="T34" fmla="*/ 3 w 1556"/>
                <a:gd name="T35" fmla="*/ 4 h 2393"/>
                <a:gd name="T36" fmla="*/ 1 w 1556"/>
                <a:gd name="T37" fmla="*/ 8 h 2393"/>
                <a:gd name="T38" fmla="*/ 0 w 1556"/>
                <a:gd name="T39" fmla="*/ 11 h 2393"/>
                <a:gd name="T40" fmla="*/ 0 w 1556"/>
                <a:gd name="T41" fmla="*/ 38 h 2393"/>
                <a:gd name="T42" fmla="*/ 0 w 1556"/>
                <a:gd name="T43" fmla="*/ 38 h 2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6"/>
                <a:gd name="T67" fmla="*/ 0 h 2393"/>
                <a:gd name="T68" fmla="*/ 1556 w 1556"/>
                <a:gd name="T69" fmla="*/ 2393 h 23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6" h="2393">
                  <a:moveTo>
                    <a:pt x="11" y="2393"/>
                  </a:moveTo>
                  <a:lnTo>
                    <a:pt x="610" y="2393"/>
                  </a:lnTo>
                  <a:lnTo>
                    <a:pt x="615" y="1588"/>
                  </a:lnTo>
                  <a:lnTo>
                    <a:pt x="856" y="1499"/>
                  </a:lnTo>
                  <a:lnTo>
                    <a:pt x="856" y="804"/>
                  </a:lnTo>
                  <a:lnTo>
                    <a:pt x="1104" y="794"/>
                  </a:lnTo>
                  <a:lnTo>
                    <a:pt x="1146" y="635"/>
                  </a:lnTo>
                  <a:lnTo>
                    <a:pt x="1020" y="546"/>
                  </a:lnTo>
                  <a:lnTo>
                    <a:pt x="867" y="546"/>
                  </a:lnTo>
                  <a:lnTo>
                    <a:pt x="867" y="300"/>
                  </a:lnTo>
                  <a:lnTo>
                    <a:pt x="1120" y="300"/>
                  </a:lnTo>
                  <a:lnTo>
                    <a:pt x="1214" y="442"/>
                  </a:lnTo>
                  <a:lnTo>
                    <a:pt x="1404" y="463"/>
                  </a:lnTo>
                  <a:lnTo>
                    <a:pt x="1556" y="263"/>
                  </a:lnTo>
                  <a:lnTo>
                    <a:pt x="1324" y="0"/>
                  </a:lnTo>
                  <a:lnTo>
                    <a:pt x="1025" y="84"/>
                  </a:lnTo>
                  <a:lnTo>
                    <a:pt x="542" y="105"/>
                  </a:lnTo>
                  <a:lnTo>
                    <a:pt x="184" y="273"/>
                  </a:lnTo>
                  <a:lnTo>
                    <a:pt x="26" y="521"/>
                  </a:lnTo>
                  <a:lnTo>
                    <a:pt x="0" y="709"/>
                  </a:lnTo>
                  <a:lnTo>
                    <a:pt x="11" y="2393"/>
                  </a:lnTo>
                  <a:close/>
                </a:path>
              </a:pathLst>
            </a:custGeom>
            <a:solidFill>
              <a:srgbClr val="E59E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4" name="Freeform 7"/>
            <p:cNvSpPr>
              <a:spLocks/>
            </p:cNvSpPr>
            <p:nvPr/>
          </p:nvSpPr>
          <p:spPr bwMode="auto">
            <a:xfrm>
              <a:off x="4254" y="1785"/>
              <a:ext cx="206" cy="80"/>
            </a:xfrm>
            <a:custGeom>
              <a:avLst/>
              <a:gdLst>
                <a:gd name="T0" fmla="*/ 0 w 825"/>
                <a:gd name="T1" fmla="*/ 3 h 321"/>
                <a:gd name="T2" fmla="*/ 3 w 825"/>
                <a:gd name="T3" fmla="*/ 5 h 321"/>
                <a:gd name="T4" fmla="*/ 7 w 825"/>
                <a:gd name="T5" fmla="*/ 5 h 321"/>
                <a:gd name="T6" fmla="*/ 13 w 825"/>
                <a:gd name="T7" fmla="*/ 3 h 321"/>
                <a:gd name="T8" fmla="*/ 7 w 825"/>
                <a:gd name="T9" fmla="*/ 0 h 321"/>
                <a:gd name="T10" fmla="*/ 3 w 825"/>
                <a:gd name="T11" fmla="*/ 0 h 321"/>
                <a:gd name="T12" fmla="*/ 1 w 825"/>
                <a:gd name="T13" fmla="*/ 1 h 321"/>
                <a:gd name="T14" fmla="*/ 0 w 825"/>
                <a:gd name="T15" fmla="*/ 3 h 321"/>
                <a:gd name="T16" fmla="*/ 0 w 825"/>
                <a:gd name="T17" fmla="*/ 3 h 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5"/>
                <a:gd name="T28" fmla="*/ 0 h 321"/>
                <a:gd name="T29" fmla="*/ 825 w 825"/>
                <a:gd name="T30" fmla="*/ 321 h 3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5" h="321">
                  <a:moveTo>
                    <a:pt x="0" y="221"/>
                  </a:moveTo>
                  <a:lnTo>
                    <a:pt x="174" y="316"/>
                  </a:lnTo>
                  <a:lnTo>
                    <a:pt x="468" y="321"/>
                  </a:lnTo>
                  <a:lnTo>
                    <a:pt x="825" y="205"/>
                  </a:lnTo>
                  <a:lnTo>
                    <a:pt x="478" y="37"/>
                  </a:lnTo>
                  <a:lnTo>
                    <a:pt x="211" y="0"/>
                  </a:lnTo>
                  <a:lnTo>
                    <a:pt x="58" y="73"/>
                  </a:lnTo>
                  <a:lnTo>
                    <a:pt x="0" y="221"/>
                  </a:lnTo>
                  <a:close/>
                </a:path>
              </a:pathLst>
            </a:custGeom>
            <a:solidFill>
              <a:srgbClr val="A6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5" name="Freeform 8"/>
            <p:cNvSpPr>
              <a:spLocks/>
            </p:cNvSpPr>
            <p:nvPr/>
          </p:nvSpPr>
          <p:spPr bwMode="auto">
            <a:xfrm>
              <a:off x="4366" y="1396"/>
              <a:ext cx="132" cy="132"/>
            </a:xfrm>
            <a:custGeom>
              <a:avLst/>
              <a:gdLst>
                <a:gd name="T0" fmla="*/ 4 w 527"/>
                <a:gd name="T1" fmla="*/ 8 h 525"/>
                <a:gd name="T2" fmla="*/ 6 w 527"/>
                <a:gd name="T3" fmla="*/ 8 h 525"/>
                <a:gd name="T4" fmla="*/ 7 w 527"/>
                <a:gd name="T5" fmla="*/ 7 h 525"/>
                <a:gd name="T6" fmla="*/ 8 w 527"/>
                <a:gd name="T7" fmla="*/ 6 h 525"/>
                <a:gd name="T8" fmla="*/ 8 w 527"/>
                <a:gd name="T9" fmla="*/ 4 h 525"/>
                <a:gd name="T10" fmla="*/ 8 w 527"/>
                <a:gd name="T11" fmla="*/ 3 h 525"/>
                <a:gd name="T12" fmla="*/ 8 w 527"/>
                <a:gd name="T13" fmla="*/ 2 h 525"/>
                <a:gd name="T14" fmla="*/ 7 w 527"/>
                <a:gd name="T15" fmla="*/ 1 h 525"/>
                <a:gd name="T16" fmla="*/ 7 w 527"/>
                <a:gd name="T17" fmla="*/ 1 h 525"/>
                <a:gd name="T18" fmla="*/ 6 w 527"/>
                <a:gd name="T19" fmla="*/ 0 h 525"/>
                <a:gd name="T20" fmla="*/ 4 w 527"/>
                <a:gd name="T21" fmla="*/ 0 h 525"/>
                <a:gd name="T22" fmla="*/ 3 w 527"/>
                <a:gd name="T23" fmla="*/ 0 h 525"/>
                <a:gd name="T24" fmla="*/ 1 w 527"/>
                <a:gd name="T25" fmla="*/ 1 h 525"/>
                <a:gd name="T26" fmla="*/ 0 w 527"/>
                <a:gd name="T27" fmla="*/ 3 h 525"/>
                <a:gd name="T28" fmla="*/ 0 w 527"/>
                <a:gd name="T29" fmla="*/ 4 h 525"/>
                <a:gd name="T30" fmla="*/ 0 w 527"/>
                <a:gd name="T31" fmla="*/ 6 h 525"/>
                <a:gd name="T32" fmla="*/ 1 w 527"/>
                <a:gd name="T33" fmla="*/ 7 h 525"/>
                <a:gd name="T34" fmla="*/ 1 w 527"/>
                <a:gd name="T35" fmla="*/ 7 h 525"/>
                <a:gd name="T36" fmla="*/ 2 w 527"/>
                <a:gd name="T37" fmla="*/ 8 h 525"/>
                <a:gd name="T38" fmla="*/ 3 w 527"/>
                <a:gd name="T39" fmla="*/ 8 h 525"/>
                <a:gd name="T40" fmla="*/ 4 w 527"/>
                <a:gd name="T41" fmla="*/ 8 h 525"/>
                <a:gd name="T42" fmla="*/ 4 w 527"/>
                <a:gd name="T43" fmla="*/ 8 h 5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525"/>
                <a:gd name="T68" fmla="*/ 527 w 527"/>
                <a:gd name="T69" fmla="*/ 525 h 5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525">
                  <a:moveTo>
                    <a:pt x="263" y="525"/>
                  </a:moveTo>
                  <a:lnTo>
                    <a:pt x="367" y="504"/>
                  </a:lnTo>
                  <a:lnTo>
                    <a:pt x="449" y="449"/>
                  </a:lnTo>
                  <a:lnTo>
                    <a:pt x="506" y="365"/>
                  </a:lnTo>
                  <a:lnTo>
                    <a:pt x="527" y="262"/>
                  </a:lnTo>
                  <a:lnTo>
                    <a:pt x="506" y="159"/>
                  </a:lnTo>
                  <a:lnTo>
                    <a:pt x="481" y="114"/>
                  </a:lnTo>
                  <a:lnTo>
                    <a:pt x="449" y="76"/>
                  </a:lnTo>
                  <a:lnTo>
                    <a:pt x="411" y="44"/>
                  </a:lnTo>
                  <a:lnTo>
                    <a:pt x="367" y="19"/>
                  </a:lnTo>
                  <a:lnTo>
                    <a:pt x="263" y="0"/>
                  </a:lnTo>
                  <a:lnTo>
                    <a:pt x="161" y="19"/>
                  </a:lnTo>
                  <a:lnTo>
                    <a:pt x="78" y="76"/>
                  </a:lnTo>
                  <a:lnTo>
                    <a:pt x="21" y="159"/>
                  </a:lnTo>
                  <a:lnTo>
                    <a:pt x="0" y="262"/>
                  </a:lnTo>
                  <a:lnTo>
                    <a:pt x="21" y="365"/>
                  </a:lnTo>
                  <a:lnTo>
                    <a:pt x="46" y="409"/>
                  </a:lnTo>
                  <a:lnTo>
                    <a:pt x="78" y="449"/>
                  </a:lnTo>
                  <a:lnTo>
                    <a:pt x="116" y="481"/>
                  </a:lnTo>
                  <a:lnTo>
                    <a:pt x="161" y="504"/>
                  </a:lnTo>
                  <a:lnTo>
                    <a:pt x="263" y="525"/>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6" name="Freeform 9"/>
            <p:cNvSpPr>
              <a:spLocks/>
            </p:cNvSpPr>
            <p:nvPr/>
          </p:nvSpPr>
          <p:spPr bwMode="auto">
            <a:xfrm>
              <a:off x="4180" y="1515"/>
              <a:ext cx="132" cy="132"/>
            </a:xfrm>
            <a:custGeom>
              <a:avLst/>
              <a:gdLst>
                <a:gd name="T0" fmla="*/ 4 w 527"/>
                <a:gd name="T1" fmla="*/ 8 h 527"/>
                <a:gd name="T2" fmla="*/ 6 w 527"/>
                <a:gd name="T3" fmla="*/ 8 h 527"/>
                <a:gd name="T4" fmla="*/ 7 w 527"/>
                <a:gd name="T5" fmla="*/ 7 h 527"/>
                <a:gd name="T6" fmla="*/ 8 w 527"/>
                <a:gd name="T7" fmla="*/ 6 h 527"/>
                <a:gd name="T8" fmla="*/ 8 w 527"/>
                <a:gd name="T9" fmla="*/ 4 h 527"/>
                <a:gd name="T10" fmla="*/ 8 w 527"/>
                <a:gd name="T11" fmla="*/ 3 h 527"/>
                <a:gd name="T12" fmla="*/ 8 w 527"/>
                <a:gd name="T13" fmla="*/ 2 h 527"/>
                <a:gd name="T14" fmla="*/ 7 w 527"/>
                <a:gd name="T15" fmla="*/ 1 h 527"/>
                <a:gd name="T16" fmla="*/ 7 w 527"/>
                <a:gd name="T17" fmla="*/ 1 h 527"/>
                <a:gd name="T18" fmla="*/ 6 w 527"/>
                <a:gd name="T19" fmla="*/ 0 h 527"/>
                <a:gd name="T20" fmla="*/ 4 w 527"/>
                <a:gd name="T21" fmla="*/ 0 h 527"/>
                <a:gd name="T22" fmla="*/ 3 w 527"/>
                <a:gd name="T23" fmla="*/ 0 h 527"/>
                <a:gd name="T24" fmla="*/ 1 w 527"/>
                <a:gd name="T25" fmla="*/ 1 h 527"/>
                <a:gd name="T26" fmla="*/ 0 w 527"/>
                <a:gd name="T27" fmla="*/ 3 h 527"/>
                <a:gd name="T28" fmla="*/ 0 w 527"/>
                <a:gd name="T29" fmla="*/ 4 h 527"/>
                <a:gd name="T30" fmla="*/ 0 w 527"/>
                <a:gd name="T31" fmla="*/ 6 h 527"/>
                <a:gd name="T32" fmla="*/ 1 w 527"/>
                <a:gd name="T33" fmla="*/ 7 h 527"/>
                <a:gd name="T34" fmla="*/ 1 w 527"/>
                <a:gd name="T35" fmla="*/ 7 h 527"/>
                <a:gd name="T36" fmla="*/ 2 w 527"/>
                <a:gd name="T37" fmla="*/ 8 h 527"/>
                <a:gd name="T38" fmla="*/ 3 w 527"/>
                <a:gd name="T39" fmla="*/ 8 h 527"/>
                <a:gd name="T40" fmla="*/ 4 w 527"/>
                <a:gd name="T41" fmla="*/ 8 h 527"/>
                <a:gd name="T42" fmla="*/ 4 w 527"/>
                <a:gd name="T43" fmla="*/ 8 h 5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527"/>
                <a:gd name="T68" fmla="*/ 527 w 527"/>
                <a:gd name="T69" fmla="*/ 527 h 5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527">
                  <a:moveTo>
                    <a:pt x="264" y="527"/>
                  </a:moveTo>
                  <a:lnTo>
                    <a:pt x="367" y="506"/>
                  </a:lnTo>
                  <a:lnTo>
                    <a:pt x="451" y="450"/>
                  </a:lnTo>
                  <a:lnTo>
                    <a:pt x="506" y="366"/>
                  </a:lnTo>
                  <a:lnTo>
                    <a:pt x="527" y="264"/>
                  </a:lnTo>
                  <a:lnTo>
                    <a:pt x="506" y="160"/>
                  </a:lnTo>
                  <a:lnTo>
                    <a:pt x="483" y="117"/>
                  </a:lnTo>
                  <a:lnTo>
                    <a:pt x="451" y="78"/>
                  </a:lnTo>
                  <a:lnTo>
                    <a:pt x="411" y="46"/>
                  </a:lnTo>
                  <a:lnTo>
                    <a:pt x="367" y="21"/>
                  </a:lnTo>
                  <a:lnTo>
                    <a:pt x="264" y="0"/>
                  </a:lnTo>
                  <a:lnTo>
                    <a:pt x="162" y="21"/>
                  </a:lnTo>
                  <a:lnTo>
                    <a:pt x="78" y="78"/>
                  </a:lnTo>
                  <a:lnTo>
                    <a:pt x="21" y="160"/>
                  </a:lnTo>
                  <a:lnTo>
                    <a:pt x="0" y="264"/>
                  </a:lnTo>
                  <a:lnTo>
                    <a:pt x="21" y="366"/>
                  </a:lnTo>
                  <a:lnTo>
                    <a:pt x="46" y="411"/>
                  </a:lnTo>
                  <a:lnTo>
                    <a:pt x="78" y="450"/>
                  </a:lnTo>
                  <a:lnTo>
                    <a:pt x="117" y="482"/>
                  </a:lnTo>
                  <a:lnTo>
                    <a:pt x="162" y="506"/>
                  </a:lnTo>
                  <a:lnTo>
                    <a:pt x="264" y="527"/>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7" name="Freeform 10"/>
            <p:cNvSpPr>
              <a:spLocks/>
            </p:cNvSpPr>
            <p:nvPr/>
          </p:nvSpPr>
          <p:spPr bwMode="auto">
            <a:xfrm>
              <a:off x="4091" y="1384"/>
              <a:ext cx="415" cy="626"/>
            </a:xfrm>
            <a:custGeom>
              <a:avLst/>
              <a:gdLst>
                <a:gd name="T0" fmla="*/ 0 w 1659"/>
                <a:gd name="T1" fmla="*/ 39 h 2504"/>
                <a:gd name="T2" fmla="*/ 0 w 1659"/>
                <a:gd name="T3" fmla="*/ 14 h 2504"/>
                <a:gd name="T4" fmla="*/ 0 w 1659"/>
                <a:gd name="T5" fmla="*/ 12 h 2504"/>
                <a:gd name="T6" fmla="*/ 1 w 1659"/>
                <a:gd name="T7" fmla="*/ 10 h 2504"/>
                <a:gd name="T8" fmla="*/ 1 w 1659"/>
                <a:gd name="T9" fmla="*/ 9 h 2504"/>
                <a:gd name="T10" fmla="*/ 2 w 1659"/>
                <a:gd name="T11" fmla="*/ 8 h 2504"/>
                <a:gd name="T12" fmla="*/ 2 w 1659"/>
                <a:gd name="T13" fmla="*/ 7 h 2504"/>
                <a:gd name="T14" fmla="*/ 3 w 1659"/>
                <a:gd name="T15" fmla="*/ 6 h 2504"/>
                <a:gd name="T16" fmla="*/ 4 w 1659"/>
                <a:gd name="T17" fmla="*/ 5 h 2504"/>
                <a:gd name="T18" fmla="*/ 4 w 1659"/>
                <a:gd name="T19" fmla="*/ 5 h 2504"/>
                <a:gd name="T20" fmla="*/ 5 w 1659"/>
                <a:gd name="T21" fmla="*/ 5 h 2504"/>
                <a:gd name="T22" fmla="*/ 6 w 1659"/>
                <a:gd name="T23" fmla="*/ 4 h 2504"/>
                <a:gd name="T24" fmla="*/ 7 w 1659"/>
                <a:gd name="T25" fmla="*/ 3 h 2504"/>
                <a:gd name="T26" fmla="*/ 9 w 1659"/>
                <a:gd name="T27" fmla="*/ 3 h 2504"/>
                <a:gd name="T28" fmla="*/ 12 w 1659"/>
                <a:gd name="T29" fmla="*/ 2 h 2504"/>
                <a:gd name="T30" fmla="*/ 18 w 1659"/>
                <a:gd name="T31" fmla="*/ 2 h 2504"/>
                <a:gd name="T32" fmla="*/ 19 w 1659"/>
                <a:gd name="T33" fmla="*/ 1 h 2504"/>
                <a:gd name="T34" fmla="*/ 20 w 1659"/>
                <a:gd name="T35" fmla="*/ 1 h 2504"/>
                <a:gd name="T36" fmla="*/ 22 w 1659"/>
                <a:gd name="T37" fmla="*/ 0 h 2504"/>
                <a:gd name="T38" fmla="*/ 24 w 1659"/>
                <a:gd name="T39" fmla="*/ 0 h 2504"/>
                <a:gd name="T40" fmla="*/ 25 w 1659"/>
                <a:gd name="T41" fmla="*/ 1 h 2504"/>
                <a:gd name="T42" fmla="*/ 25 w 1659"/>
                <a:gd name="T43" fmla="*/ 1 h 2504"/>
                <a:gd name="T44" fmla="*/ 26 w 1659"/>
                <a:gd name="T45" fmla="*/ 3 h 2504"/>
                <a:gd name="T46" fmla="*/ 26 w 1659"/>
                <a:gd name="T47" fmla="*/ 5 h 2504"/>
                <a:gd name="T48" fmla="*/ 26 w 1659"/>
                <a:gd name="T49" fmla="*/ 7 h 2504"/>
                <a:gd name="T50" fmla="*/ 25 w 1659"/>
                <a:gd name="T51" fmla="*/ 8 h 2504"/>
                <a:gd name="T52" fmla="*/ 25 w 1659"/>
                <a:gd name="T53" fmla="*/ 9 h 2504"/>
                <a:gd name="T54" fmla="*/ 24 w 1659"/>
                <a:gd name="T55" fmla="*/ 9 h 2504"/>
                <a:gd name="T56" fmla="*/ 24 w 1659"/>
                <a:gd name="T57" fmla="*/ 10 h 2504"/>
                <a:gd name="T58" fmla="*/ 23 w 1659"/>
                <a:gd name="T59" fmla="*/ 10 h 2504"/>
                <a:gd name="T60" fmla="*/ 22 w 1659"/>
                <a:gd name="T61" fmla="*/ 10 h 2504"/>
                <a:gd name="T62" fmla="*/ 21 w 1659"/>
                <a:gd name="T63" fmla="*/ 10 h 2504"/>
                <a:gd name="T64" fmla="*/ 20 w 1659"/>
                <a:gd name="T65" fmla="*/ 9 h 2504"/>
                <a:gd name="T66" fmla="*/ 18 w 1659"/>
                <a:gd name="T67" fmla="*/ 8 h 2504"/>
                <a:gd name="T68" fmla="*/ 16 w 1659"/>
                <a:gd name="T69" fmla="*/ 8 h 2504"/>
                <a:gd name="T70" fmla="*/ 16 w 1659"/>
                <a:gd name="T71" fmla="*/ 11 h 2504"/>
                <a:gd name="T72" fmla="*/ 14 w 1659"/>
                <a:gd name="T73" fmla="*/ 11 h 2504"/>
                <a:gd name="T74" fmla="*/ 14 w 1659"/>
                <a:gd name="T75" fmla="*/ 6 h 2504"/>
                <a:gd name="T76" fmla="*/ 19 w 1659"/>
                <a:gd name="T77" fmla="*/ 6 h 2504"/>
                <a:gd name="T78" fmla="*/ 20 w 1659"/>
                <a:gd name="T79" fmla="*/ 7 h 2504"/>
                <a:gd name="T80" fmla="*/ 20 w 1659"/>
                <a:gd name="T81" fmla="*/ 8 h 2504"/>
                <a:gd name="T82" fmla="*/ 21 w 1659"/>
                <a:gd name="T83" fmla="*/ 8 h 2504"/>
                <a:gd name="T84" fmla="*/ 22 w 1659"/>
                <a:gd name="T85" fmla="*/ 8 h 2504"/>
                <a:gd name="T86" fmla="*/ 24 w 1659"/>
                <a:gd name="T87" fmla="*/ 7 h 2504"/>
                <a:gd name="T88" fmla="*/ 24 w 1659"/>
                <a:gd name="T89" fmla="*/ 5 h 2504"/>
                <a:gd name="T90" fmla="*/ 24 w 1659"/>
                <a:gd name="T91" fmla="*/ 4 h 2504"/>
                <a:gd name="T92" fmla="*/ 24 w 1659"/>
                <a:gd name="T93" fmla="*/ 3 h 2504"/>
                <a:gd name="T94" fmla="*/ 23 w 1659"/>
                <a:gd name="T95" fmla="*/ 3 h 2504"/>
                <a:gd name="T96" fmla="*/ 23 w 1659"/>
                <a:gd name="T97" fmla="*/ 2 h 2504"/>
                <a:gd name="T98" fmla="*/ 22 w 1659"/>
                <a:gd name="T99" fmla="*/ 2 h 2504"/>
                <a:gd name="T100" fmla="*/ 20 w 1659"/>
                <a:gd name="T101" fmla="*/ 3 h 2504"/>
                <a:gd name="T102" fmla="*/ 19 w 1659"/>
                <a:gd name="T103" fmla="*/ 3 h 2504"/>
                <a:gd name="T104" fmla="*/ 18 w 1659"/>
                <a:gd name="T105" fmla="*/ 4 h 2504"/>
                <a:gd name="T106" fmla="*/ 13 w 1659"/>
                <a:gd name="T107" fmla="*/ 4 h 2504"/>
                <a:gd name="T108" fmla="*/ 8 w 1659"/>
                <a:gd name="T109" fmla="*/ 5 h 2504"/>
                <a:gd name="T110" fmla="*/ 6 w 1659"/>
                <a:gd name="T111" fmla="*/ 6 h 2504"/>
                <a:gd name="T112" fmla="*/ 5 w 1659"/>
                <a:gd name="T113" fmla="*/ 7 h 2504"/>
                <a:gd name="T114" fmla="*/ 4 w 1659"/>
                <a:gd name="T115" fmla="*/ 8 h 2504"/>
                <a:gd name="T116" fmla="*/ 3 w 1659"/>
                <a:gd name="T117" fmla="*/ 10 h 2504"/>
                <a:gd name="T118" fmla="*/ 2 w 1659"/>
                <a:gd name="T119" fmla="*/ 13 h 2504"/>
                <a:gd name="T120" fmla="*/ 2 w 1659"/>
                <a:gd name="T121" fmla="*/ 39 h 2504"/>
                <a:gd name="T122" fmla="*/ 0 w 1659"/>
                <a:gd name="T123" fmla="*/ 39 h 2504"/>
                <a:gd name="T124" fmla="*/ 0 w 1659"/>
                <a:gd name="T125" fmla="*/ 39 h 2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9"/>
                <a:gd name="T190" fmla="*/ 0 h 2504"/>
                <a:gd name="T191" fmla="*/ 1659 w 1659"/>
                <a:gd name="T192" fmla="*/ 2504 h 2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9" h="2504">
                  <a:moveTo>
                    <a:pt x="0" y="2504"/>
                  </a:moveTo>
                  <a:lnTo>
                    <a:pt x="0" y="895"/>
                  </a:lnTo>
                  <a:lnTo>
                    <a:pt x="6" y="769"/>
                  </a:lnTo>
                  <a:lnTo>
                    <a:pt x="27" y="658"/>
                  </a:lnTo>
                  <a:lnTo>
                    <a:pt x="58" y="560"/>
                  </a:lnTo>
                  <a:lnTo>
                    <a:pt x="101" y="474"/>
                  </a:lnTo>
                  <a:lnTo>
                    <a:pt x="126" y="436"/>
                  </a:lnTo>
                  <a:lnTo>
                    <a:pt x="154" y="400"/>
                  </a:lnTo>
                  <a:lnTo>
                    <a:pt x="216" y="337"/>
                  </a:lnTo>
                  <a:lnTo>
                    <a:pt x="250" y="310"/>
                  </a:lnTo>
                  <a:lnTo>
                    <a:pt x="286" y="285"/>
                  </a:lnTo>
                  <a:lnTo>
                    <a:pt x="364" y="241"/>
                  </a:lnTo>
                  <a:lnTo>
                    <a:pt x="449" y="205"/>
                  </a:lnTo>
                  <a:lnTo>
                    <a:pt x="538" y="178"/>
                  </a:lnTo>
                  <a:lnTo>
                    <a:pt x="729" y="143"/>
                  </a:lnTo>
                  <a:lnTo>
                    <a:pt x="1135" y="130"/>
                  </a:lnTo>
                  <a:lnTo>
                    <a:pt x="1210" y="80"/>
                  </a:lnTo>
                  <a:lnTo>
                    <a:pt x="1279" y="45"/>
                  </a:lnTo>
                  <a:lnTo>
                    <a:pt x="1398" y="3"/>
                  </a:lnTo>
                  <a:lnTo>
                    <a:pt x="1494" y="0"/>
                  </a:lnTo>
                  <a:lnTo>
                    <a:pt x="1568" y="29"/>
                  </a:lnTo>
                  <a:lnTo>
                    <a:pt x="1620" y="83"/>
                  </a:lnTo>
                  <a:lnTo>
                    <a:pt x="1651" y="156"/>
                  </a:lnTo>
                  <a:lnTo>
                    <a:pt x="1659" y="331"/>
                  </a:lnTo>
                  <a:lnTo>
                    <a:pt x="1638" y="421"/>
                  </a:lnTo>
                  <a:lnTo>
                    <a:pt x="1604" y="503"/>
                  </a:lnTo>
                  <a:lnTo>
                    <a:pt x="1580" y="540"/>
                  </a:lnTo>
                  <a:lnTo>
                    <a:pt x="1553" y="573"/>
                  </a:lnTo>
                  <a:lnTo>
                    <a:pt x="1524" y="600"/>
                  </a:lnTo>
                  <a:lnTo>
                    <a:pt x="1492" y="622"/>
                  </a:lnTo>
                  <a:lnTo>
                    <a:pt x="1418" y="644"/>
                  </a:lnTo>
                  <a:lnTo>
                    <a:pt x="1334" y="633"/>
                  </a:lnTo>
                  <a:lnTo>
                    <a:pt x="1241" y="582"/>
                  </a:lnTo>
                  <a:lnTo>
                    <a:pt x="1140" y="486"/>
                  </a:lnTo>
                  <a:lnTo>
                    <a:pt x="997" y="486"/>
                  </a:lnTo>
                  <a:lnTo>
                    <a:pt x="997" y="724"/>
                  </a:lnTo>
                  <a:lnTo>
                    <a:pt x="869" y="724"/>
                  </a:lnTo>
                  <a:lnTo>
                    <a:pt x="873" y="352"/>
                  </a:lnTo>
                  <a:lnTo>
                    <a:pt x="1205" y="354"/>
                  </a:lnTo>
                  <a:lnTo>
                    <a:pt x="1246" y="432"/>
                  </a:lnTo>
                  <a:lnTo>
                    <a:pt x="1282" y="482"/>
                  </a:lnTo>
                  <a:lnTo>
                    <a:pt x="1335" y="515"/>
                  </a:lnTo>
                  <a:lnTo>
                    <a:pt x="1392" y="517"/>
                  </a:lnTo>
                  <a:lnTo>
                    <a:pt x="1494" y="455"/>
                  </a:lnTo>
                  <a:lnTo>
                    <a:pt x="1547" y="334"/>
                  </a:lnTo>
                  <a:lnTo>
                    <a:pt x="1542" y="264"/>
                  </a:lnTo>
                  <a:lnTo>
                    <a:pt x="1509" y="193"/>
                  </a:lnTo>
                  <a:lnTo>
                    <a:pt x="1482" y="159"/>
                  </a:lnTo>
                  <a:lnTo>
                    <a:pt x="1448" y="137"/>
                  </a:lnTo>
                  <a:lnTo>
                    <a:pt x="1367" y="128"/>
                  </a:lnTo>
                  <a:lnTo>
                    <a:pt x="1268" y="165"/>
                  </a:lnTo>
                  <a:lnTo>
                    <a:pt x="1211" y="202"/>
                  </a:lnTo>
                  <a:lnTo>
                    <a:pt x="1151" y="252"/>
                  </a:lnTo>
                  <a:lnTo>
                    <a:pt x="819" y="257"/>
                  </a:lnTo>
                  <a:lnTo>
                    <a:pt x="487" y="318"/>
                  </a:lnTo>
                  <a:lnTo>
                    <a:pt x="345" y="388"/>
                  </a:lnTo>
                  <a:lnTo>
                    <a:pt x="284" y="434"/>
                  </a:lnTo>
                  <a:lnTo>
                    <a:pt x="231" y="491"/>
                  </a:lnTo>
                  <a:lnTo>
                    <a:pt x="154" y="637"/>
                  </a:lnTo>
                  <a:lnTo>
                    <a:pt x="128" y="832"/>
                  </a:lnTo>
                  <a:lnTo>
                    <a:pt x="128" y="2504"/>
                  </a:lnTo>
                  <a:lnTo>
                    <a:pt x="0" y="250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8" name="Freeform 11"/>
            <p:cNvSpPr>
              <a:spLocks/>
            </p:cNvSpPr>
            <p:nvPr/>
          </p:nvSpPr>
          <p:spPr bwMode="auto">
            <a:xfrm>
              <a:off x="4175" y="1505"/>
              <a:ext cx="232" cy="156"/>
            </a:xfrm>
            <a:custGeom>
              <a:avLst/>
              <a:gdLst>
                <a:gd name="T0" fmla="*/ 8 w 932"/>
                <a:gd name="T1" fmla="*/ 4 h 624"/>
                <a:gd name="T2" fmla="*/ 8 w 932"/>
                <a:gd name="T3" fmla="*/ 3 h 624"/>
                <a:gd name="T4" fmla="*/ 7 w 932"/>
                <a:gd name="T5" fmla="*/ 3 h 624"/>
                <a:gd name="T6" fmla="*/ 6 w 932"/>
                <a:gd name="T7" fmla="*/ 2 h 624"/>
                <a:gd name="T8" fmla="*/ 5 w 932"/>
                <a:gd name="T9" fmla="*/ 2 h 624"/>
                <a:gd name="T10" fmla="*/ 3 w 932"/>
                <a:gd name="T11" fmla="*/ 2 h 624"/>
                <a:gd name="T12" fmla="*/ 2 w 932"/>
                <a:gd name="T13" fmla="*/ 3 h 624"/>
                <a:gd name="T14" fmla="*/ 2 w 932"/>
                <a:gd name="T15" fmla="*/ 4 h 624"/>
                <a:gd name="T16" fmla="*/ 2 w 932"/>
                <a:gd name="T17" fmla="*/ 6 h 624"/>
                <a:gd name="T18" fmla="*/ 2 w 932"/>
                <a:gd name="T19" fmla="*/ 7 h 624"/>
                <a:gd name="T20" fmla="*/ 3 w 932"/>
                <a:gd name="T21" fmla="*/ 8 h 624"/>
                <a:gd name="T22" fmla="*/ 3 w 932"/>
                <a:gd name="T23" fmla="*/ 8 h 624"/>
                <a:gd name="T24" fmla="*/ 4 w 932"/>
                <a:gd name="T25" fmla="*/ 8 h 624"/>
                <a:gd name="T26" fmla="*/ 5 w 932"/>
                <a:gd name="T27" fmla="*/ 8 h 624"/>
                <a:gd name="T28" fmla="*/ 6 w 932"/>
                <a:gd name="T29" fmla="*/ 7 h 624"/>
                <a:gd name="T30" fmla="*/ 7 w 932"/>
                <a:gd name="T31" fmla="*/ 6 h 624"/>
                <a:gd name="T32" fmla="*/ 11 w 932"/>
                <a:gd name="T33" fmla="*/ 6 h 624"/>
                <a:gd name="T34" fmla="*/ 12 w 932"/>
                <a:gd name="T35" fmla="*/ 6 h 624"/>
                <a:gd name="T36" fmla="*/ 13 w 932"/>
                <a:gd name="T37" fmla="*/ 5 h 624"/>
                <a:gd name="T38" fmla="*/ 12 w 932"/>
                <a:gd name="T39" fmla="*/ 4 h 624"/>
                <a:gd name="T40" fmla="*/ 12 w 932"/>
                <a:gd name="T41" fmla="*/ 4 h 624"/>
                <a:gd name="T42" fmla="*/ 11 w 932"/>
                <a:gd name="T43" fmla="*/ 4 h 624"/>
                <a:gd name="T44" fmla="*/ 9 w 932"/>
                <a:gd name="T45" fmla="*/ 4 h 624"/>
                <a:gd name="T46" fmla="*/ 9 w 932"/>
                <a:gd name="T47" fmla="*/ 2 h 624"/>
                <a:gd name="T48" fmla="*/ 12 w 932"/>
                <a:gd name="T49" fmla="*/ 2 h 624"/>
                <a:gd name="T50" fmla="*/ 13 w 932"/>
                <a:gd name="T51" fmla="*/ 3 h 624"/>
                <a:gd name="T52" fmla="*/ 14 w 932"/>
                <a:gd name="T53" fmla="*/ 4 h 624"/>
                <a:gd name="T54" fmla="*/ 14 w 932"/>
                <a:gd name="T55" fmla="*/ 5 h 624"/>
                <a:gd name="T56" fmla="*/ 14 w 932"/>
                <a:gd name="T57" fmla="*/ 6 h 624"/>
                <a:gd name="T58" fmla="*/ 14 w 932"/>
                <a:gd name="T59" fmla="*/ 7 h 624"/>
                <a:gd name="T60" fmla="*/ 13 w 932"/>
                <a:gd name="T61" fmla="*/ 7 h 624"/>
                <a:gd name="T62" fmla="*/ 13 w 932"/>
                <a:gd name="T63" fmla="*/ 8 h 624"/>
                <a:gd name="T64" fmla="*/ 11 w 932"/>
                <a:gd name="T65" fmla="*/ 8 h 624"/>
                <a:gd name="T66" fmla="*/ 8 w 932"/>
                <a:gd name="T67" fmla="*/ 8 h 624"/>
                <a:gd name="T68" fmla="*/ 7 w 932"/>
                <a:gd name="T69" fmla="*/ 9 h 624"/>
                <a:gd name="T70" fmla="*/ 7 w 932"/>
                <a:gd name="T71" fmla="*/ 9 h 624"/>
                <a:gd name="T72" fmla="*/ 6 w 932"/>
                <a:gd name="T73" fmla="*/ 10 h 624"/>
                <a:gd name="T74" fmla="*/ 5 w 932"/>
                <a:gd name="T75" fmla="*/ 10 h 624"/>
                <a:gd name="T76" fmla="*/ 4 w 932"/>
                <a:gd name="T77" fmla="*/ 10 h 624"/>
                <a:gd name="T78" fmla="*/ 2 w 932"/>
                <a:gd name="T79" fmla="*/ 9 h 624"/>
                <a:gd name="T80" fmla="*/ 0 w 932"/>
                <a:gd name="T81" fmla="*/ 7 h 624"/>
                <a:gd name="T82" fmla="*/ 0 w 932"/>
                <a:gd name="T83" fmla="*/ 5 h 624"/>
                <a:gd name="T84" fmla="*/ 0 w 932"/>
                <a:gd name="T85" fmla="*/ 5 h 624"/>
                <a:gd name="T86" fmla="*/ 0 w 932"/>
                <a:gd name="T87" fmla="*/ 4 h 624"/>
                <a:gd name="T88" fmla="*/ 0 w 932"/>
                <a:gd name="T89" fmla="*/ 2 h 624"/>
                <a:gd name="T90" fmla="*/ 1 w 932"/>
                <a:gd name="T91" fmla="*/ 2 h 624"/>
                <a:gd name="T92" fmla="*/ 1 w 932"/>
                <a:gd name="T93" fmla="*/ 1 h 624"/>
                <a:gd name="T94" fmla="*/ 2 w 932"/>
                <a:gd name="T95" fmla="*/ 1 h 624"/>
                <a:gd name="T96" fmla="*/ 2 w 932"/>
                <a:gd name="T97" fmla="*/ 0 h 624"/>
                <a:gd name="T98" fmla="*/ 3 w 932"/>
                <a:gd name="T99" fmla="*/ 0 h 624"/>
                <a:gd name="T100" fmla="*/ 6 w 932"/>
                <a:gd name="T101" fmla="*/ 1 h 624"/>
                <a:gd name="T102" fmla="*/ 7 w 932"/>
                <a:gd name="T103" fmla="*/ 1 h 624"/>
                <a:gd name="T104" fmla="*/ 9 w 932"/>
                <a:gd name="T105" fmla="*/ 3 h 624"/>
                <a:gd name="T106" fmla="*/ 8 w 932"/>
                <a:gd name="T107" fmla="*/ 4 h 624"/>
                <a:gd name="T108" fmla="*/ 8 w 932"/>
                <a:gd name="T109" fmla="*/ 4 h 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2"/>
                <a:gd name="T166" fmla="*/ 0 h 624"/>
                <a:gd name="T167" fmla="*/ 932 w 932"/>
                <a:gd name="T168" fmla="*/ 624 h 6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2" h="624">
                  <a:moveTo>
                    <a:pt x="539" y="243"/>
                  </a:moveTo>
                  <a:lnTo>
                    <a:pt x="506" y="212"/>
                  </a:lnTo>
                  <a:lnTo>
                    <a:pt x="475" y="185"/>
                  </a:lnTo>
                  <a:lnTo>
                    <a:pt x="415" y="145"/>
                  </a:lnTo>
                  <a:lnTo>
                    <a:pt x="309" y="112"/>
                  </a:lnTo>
                  <a:lnTo>
                    <a:pt x="222" y="130"/>
                  </a:lnTo>
                  <a:lnTo>
                    <a:pt x="161" y="186"/>
                  </a:lnTo>
                  <a:lnTo>
                    <a:pt x="126" y="264"/>
                  </a:lnTo>
                  <a:lnTo>
                    <a:pt x="122" y="353"/>
                  </a:lnTo>
                  <a:lnTo>
                    <a:pt x="152" y="435"/>
                  </a:lnTo>
                  <a:lnTo>
                    <a:pt x="180" y="471"/>
                  </a:lnTo>
                  <a:lnTo>
                    <a:pt x="217" y="499"/>
                  </a:lnTo>
                  <a:lnTo>
                    <a:pt x="287" y="525"/>
                  </a:lnTo>
                  <a:lnTo>
                    <a:pt x="349" y="514"/>
                  </a:lnTo>
                  <a:lnTo>
                    <a:pt x="405" y="465"/>
                  </a:lnTo>
                  <a:lnTo>
                    <a:pt x="453" y="376"/>
                  </a:lnTo>
                  <a:lnTo>
                    <a:pt x="736" y="371"/>
                  </a:lnTo>
                  <a:lnTo>
                    <a:pt x="808" y="348"/>
                  </a:lnTo>
                  <a:lnTo>
                    <a:pt x="819" y="299"/>
                  </a:lnTo>
                  <a:lnTo>
                    <a:pt x="806" y="275"/>
                  </a:lnTo>
                  <a:lnTo>
                    <a:pt x="782" y="255"/>
                  </a:lnTo>
                  <a:lnTo>
                    <a:pt x="710" y="243"/>
                  </a:lnTo>
                  <a:lnTo>
                    <a:pt x="618" y="243"/>
                  </a:lnTo>
                  <a:lnTo>
                    <a:pt x="618" y="135"/>
                  </a:lnTo>
                  <a:lnTo>
                    <a:pt x="759" y="147"/>
                  </a:lnTo>
                  <a:lnTo>
                    <a:pt x="855" y="185"/>
                  </a:lnTo>
                  <a:lnTo>
                    <a:pt x="911" y="242"/>
                  </a:lnTo>
                  <a:lnTo>
                    <a:pt x="932" y="308"/>
                  </a:lnTo>
                  <a:lnTo>
                    <a:pt x="921" y="377"/>
                  </a:lnTo>
                  <a:lnTo>
                    <a:pt x="882" y="435"/>
                  </a:lnTo>
                  <a:lnTo>
                    <a:pt x="854" y="460"/>
                  </a:lnTo>
                  <a:lnTo>
                    <a:pt x="822" y="478"/>
                  </a:lnTo>
                  <a:lnTo>
                    <a:pt x="741" y="494"/>
                  </a:lnTo>
                  <a:lnTo>
                    <a:pt x="521" y="494"/>
                  </a:lnTo>
                  <a:lnTo>
                    <a:pt x="480" y="546"/>
                  </a:lnTo>
                  <a:lnTo>
                    <a:pt x="436" y="583"/>
                  </a:lnTo>
                  <a:lnTo>
                    <a:pt x="389" y="609"/>
                  </a:lnTo>
                  <a:lnTo>
                    <a:pt x="343" y="624"/>
                  </a:lnTo>
                  <a:lnTo>
                    <a:pt x="251" y="620"/>
                  </a:lnTo>
                  <a:lnTo>
                    <a:pt x="164" y="583"/>
                  </a:lnTo>
                  <a:lnTo>
                    <a:pt x="35" y="433"/>
                  </a:lnTo>
                  <a:lnTo>
                    <a:pt x="5" y="338"/>
                  </a:lnTo>
                  <a:lnTo>
                    <a:pt x="0" y="287"/>
                  </a:lnTo>
                  <a:lnTo>
                    <a:pt x="6" y="238"/>
                  </a:lnTo>
                  <a:lnTo>
                    <a:pt x="39" y="135"/>
                  </a:lnTo>
                  <a:lnTo>
                    <a:pt x="63" y="97"/>
                  </a:lnTo>
                  <a:lnTo>
                    <a:pt x="90" y="64"/>
                  </a:lnTo>
                  <a:lnTo>
                    <a:pt x="122" y="38"/>
                  </a:lnTo>
                  <a:lnTo>
                    <a:pt x="158" y="18"/>
                  </a:lnTo>
                  <a:lnTo>
                    <a:pt x="235" y="0"/>
                  </a:lnTo>
                  <a:lnTo>
                    <a:pt x="405" y="32"/>
                  </a:lnTo>
                  <a:lnTo>
                    <a:pt x="489" y="81"/>
                  </a:lnTo>
                  <a:lnTo>
                    <a:pt x="567" y="151"/>
                  </a:lnTo>
                  <a:lnTo>
                    <a:pt x="539" y="2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9" name="Freeform 12"/>
            <p:cNvSpPr>
              <a:spLocks/>
            </p:cNvSpPr>
            <p:nvPr/>
          </p:nvSpPr>
          <p:spPr bwMode="auto">
            <a:xfrm>
              <a:off x="4309" y="1611"/>
              <a:ext cx="31" cy="177"/>
            </a:xfrm>
            <a:custGeom>
              <a:avLst/>
              <a:gdLst>
                <a:gd name="T0" fmla="*/ 0 w 124"/>
                <a:gd name="T1" fmla="*/ 0 h 706"/>
                <a:gd name="T2" fmla="*/ 2 w 124"/>
                <a:gd name="T3" fmla="*/ 0 h 706"/>
                <a:gd name="T4" fmla="*/ 2 w 124"/>
                <a:gd name="T5" fmla="*/ 11 h 706"/>
                <a:gd name="T6" fmla="*/ 0 w 124"/>
                <a:gd name="T7" fmla="*/ 11 h 706"/>
                <a:gd name="T8" fmla="*/ 0 w 124"/>
                <a:gd name="T9" fmla="*/ 0 h 706"/>
                <a:gd name="T10" fmla="*/ 0 w 124"/>
                <a:gd name="T11" fmla="*/ 0 h 706"/>
                <a:gd name="T12" fmla="*/ 0 w 124"/>
                <a:gd name="T13" fmla="*/ 0 h 706"/>
                <a:gd name="T14" fmla="*/ 0 60000 65536"/>
                <a:gd name="T15" fmla="*/ 0 60000 65536"/>
                <a:gd name="T16" fmla="*/ 0 60000 65536"/>
                <a:gd name="T17" fmla="*/ 0 60000 65536"/>
                <a:gd name="T18" fmla="*/ 0 60000 65536"/>
                <a:gd name="T19" fmla="*/ 0 60000 65536"/>
                <a:gd name="T20" fmla="*/ 0 60000 65536"/>
                <a:gd name="T21" fmla="*/ 0 w 124"/>
                <a:gd name="T22" fmla="*/ 0 h 706"/>
                <a:gd name="T23" fmla="*/ 124 w 124"/>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706">
                  <a:moveTo>
                    <a:pt x="0" y="0"/>
                  </a:moveTo>
                  <a:lnTo>
                    <a:pt x="124" y="0"/>
                  </a:lnTo>
                  <a:lnTo>
                    <a:pt x="124" y="706"/>
                  </a:lnTo>
                  <a:lnTo>
                    <a:pt x="0" y="706"/>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0" name="Freeform 13"/>
            <p:cNvSpPr>
              <a:spLocks/>
            </p:cNvSpPr>
            <p:nvPr/>
          </p:nvSpPr>
          <p:spPr bwMode="auto">
            <a:xfrm>
              <a:off x="4242" y="1773"/>
              <a:ext cx="228" cy="237"/>
            </a:xfrm>
            <a:custGeom>
              <a:avLst/>
              <a:gdLst>
                <a:gd name="T0" fmla="*/ 0 w 912"/>
                <a:gd name="T1" fmla="*/ 15 h 946"/>
                <a:gd name="T2" fmla="*/ 0 w 912"/>
                <a:gd name="T3" fmla="*/ 4 h 946"/>
                <a:gd name="T4" fmla="*/ 1 w 912"/>
                <a:gd name="T5" fmla="*/ 3 h 946"/>
                <a:gd name="T6" fmla="*/ 1 w 912"/>
                <a:gd name="T7" fmla="*/ 2 h 946"/>
                <a:gd name="T8" fmla="*/ 2 w 912"/>
                <a:gd name="T9" fmla="*/ 1 h 946"/>
                <a:gd name="T10" fmla="*/ 3 w 912"/>
                <a:gd name="T11" fmla="*/ 0 h 946"/>
                <a:gd name="T12" fmla="*/ 5 w 912"/>
                <a:gd name="T13" fmla="*/ 0 h 946"/>
                <a:gd name="T14" fmla="*/ 7 w 912"/>
                <a:gd name="T15" fmla="*/ 0 h 946"/>
                <a:gd name="T16" fmla="*/ 9 w 912"/>
                <a:gd name="T17" fmla="*/ 1 h 946"/>
                <a:gd name="T18" fmla="*/ 11 w 912"/>
                <a:gd name="T19" fmla="*/ 2 h 946"/>
                <a:gd name="T20" fmla="*/ 12 w 912"/>
                <a:gd name="T21" fmla="*/ 3 h 946"/>
                <a:gd name="T22" fmla="*/ 13 w 912"/>
                <a:gd name="T23" fmla="*/ 3 h 946"/>
                <a:gd name="T24" fmla="*/ 14 w 912"/>
                <a:gd name="T25" fmla="*/ 4 h 946"/>
                <a:gd name="T26" fmla="*/ 14 w 912"/>
                <a:gd name="T27" fmla="*/ 4 h 946"/>
                <a:gd name="T28" fmla="*/ 13 w 912"/>
                <a:gd name="T29" fmla="*/ 4 h 946"/>
                <a:gd name="T30" fmla="*/ 12 w 912"/>
                <a:gd name="T31" fmla="*/ 3 h 946"/>
                <a:gd name="T32" fmla="*/ 10 w 912"/>
                <a:gd name="T33" fmla="*/ 3 h 946"/>
                <a:gd name="T34" fmla="*/ 7 w 912"/>
                <a:gd name="T35" fmla="*/ 2 h 946"/>
                <a:gd name="T36" fmla="*/ 4 w 912"/>
                <a:gd name="T37" fmla="*/ 2 h 946"/>
                <a:gd name="T38" fmla="*/ 3 w 912"/>
                <a:gd name="T39" fmla="*/ 3 h 946"/>
                <a:gd name="T40" fmla="*/ 2 w 912"/>
                <a:gd name="T41" fmla="*/ 4 h 946"/>
                <a:gd name="T42" fmla="*/ 2 w 912"/>
                <a:gd name="T43" fmla="*/ 15 h 946"/>
                <a:gd name="T44" fmla="*/ 0 w 912"/>
                <a:gd name="T45" fmla="*/ 15 h 946"/>
                <a:gd name="T46" fmla="*/ 0 w 912"/>
                <a:gd name="T47" fmla="*/ 15 h 9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2"/>
                <a:gd name="T73" fmla="*/ 0 h 946"/>
                <a:gd name="T74" fmla="*/ 912 w 912"/>
                <a:gd name="T75" fmla="*/ 946 h 9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2" h="946">
                  <a:moveTo>
                    <a:pt x="0" y="946"/>
                  </a:moveTo>
                  <a:lnTo>
                    <a:pt x="0" y="235"/>
                  </a:lnTo>
                  <a:lnTo>
                    <a:pt x="26" y="156"/>
                  </a:lnTo>
                  <a:lnTo>
                    <a:pt x="63" y="95"/>
                  </a:lnTo>
                  <a:lnTo>
                    <a:pt x="108" y="51"/>
                  </a:lnTo>
                  <a:lnTo>
                    <a:pt x="159" y="21"/>
                  </a:lnTo>
                  <a:lnTo>
                    <a:pt x="279" y="0"/>
                  </a:lnTo>
                  <a:lnTo>
                    <a:pt x="415" y="20"/>
                  </a:lnTo>
                  <a:lnTo>
                    <a:pt x="555" y="68"/>
                  </a:lnTo>
                  <a:lnTo>
                    <a:pt x="692" y="132"/>
                  </a:lnTo>
                  <a:lnTo>
                    <a:pt x="755" y="167"/>
                  </a:lnTo>
                  <a:lnTo>
                    <a:pt x="813" y="200"/>
                  </a:lnTo>
                  <a:lnTo>
                    <a:pt x="866" y="232"/>
                  </a:lnTo>
                  <a:lnTo>
                    <a:pt x="912" y="260"/>
                  </a:lnTo>
                  <a:lnTo>
                    <a:pt x="838" y="228"/>
                  </a:lnTo>
                  <a:lnTo>
                    <a:pt x="731" y="190"/>
                  </a:lnTo>
                  <a:lnTo>
                    <a:pt x="600" y="151"/>
                  </a:lnTo>
                  <a:lnTo>
                    <a:pt x="464" y="121"/>
                  </a:lnTo>
                  <a:lnTo>
                    <a:pt x="225" y="124"/>
                  </a:lnTo>
                  <a:lnTo>
                    <a:pt x="150" y="174"/>
                  </a:lnTo>
                  <a:lnTo>
                    <a:pt x="124" y="265"/>
                  </a:lnTo>
                  <a:lnTo>
                    <a:pt x="124" y="946"/>
                  </a:lnTo>
                  <a:lnTo>
                    <a:pt x="0" y="9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1" name="Freeform 14"/>
            <p:cNvSpPr>
              <a:spLocks/>
            </p:cNvSpPr>
            <p:nvPr/>
          </p:nvSpPr>
          <p:spPr bwMode="auto">
            <a:xfrm>
              <a:off x="4249" y="1817"/>
              <a:ext cx="221" cy="59"/>
            </a:xfrm>
            <a:custGeom>
              <a:avLst/>
              <a:gdLst>
                <a:gd name="T0" fmla="*/ 1 w 885"/>
                <a:gd name="T1" fmla="*/ 1 h 237"/>
                <a:gd name="T2" fmla="*/ 2 w 885"/>
                <a:gd name="T3" fmla="*/ 2 h 237"/>
                <a:gd name="T4" fmla="*/ 4 w 885"/>
                <a:gd name="T5" fmla="*/ 2 h 237"/>
                <a:gd name="T6" fmla="*/ 6 w 885"/>
                <a:gd name="T7" fmla="*/ 2 h 237"/>
                <a:gd name="T8" fmla="*/ 8 w 885"/>
                <a:gd name="T9" fmla="*/ 2 h 237"/>
                <a:gd name="T10" fmla="*/ 10 w 885"/>
                <a:gd name="T11" fmla="*/ 1 h 237"/>
                <a:gd name="T12" fmla="*/ 11 w 885"/>
                <a:gd name="T13" fmla="*/ 0 h 237"/>
                <a:gd name="T14" fmla="*/ 12 w 885"/>
                <a:gd name="T15" fmla="*/ 1 h 237"/>
                <a:gd name="T16" fmla="*/ 14 w 885"/>
                <a:gd name="T17" fmla="*/ 1 h 237"/>
                <a:gd name="T18" fmla="*/ 13 w 885"/>
                <a:gd name="T19" fmla="*/ 2 h 237"/>
                <a:gd name="T20" fmla="*/ 12 w 885"/>
                <a:gd name="T21" fmla="*/ 2 h 237"/>
                <a:gd name="T22" fmla="*/ 10 w 885"/>
                <a:gd name="T23" fmla="*/ 3 h 237"/>
                <a:gd name="T24" fmla="*/ 9 w 885"/>
                <a:gd name="T25" fmla="*/ 3 h 237"/>
                <a:gd name="T26" fmla="*/ 7 w 885"/>
                <a:gd name="T27" fmla="*/ 4 h 237"/>
                <a:gd name="T28" fmla="*/ 3 w 885"/>
                <a:gd name="T29" fmla="*/ 3 h 237"/>
                <a:gd name="T30" fmla="*/ 0 w 885"/>
                <a:gd name="T31" fmla="*/ 2 h 237"/>
                <a:gd name="T32" fmla="*/ 0 w 885"/>
                <a:gd name="T33" fmla="*/ 2 h 237"/>
                <a:gd name="T34" fmla="*/ 1 w 885"/>
                <a:gd name="T35" fmla="*/ 1 h 237"/>
                <a:gd name="T36" fmla="*/ 1 w 885"/>
                <a:gd name="T37" fmla="*/ 1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5"/>
                <a:gd name="T58" fmla="*/ 0 h 237"/>
                <a:gd name="T59" fmla="*/ 885 w 885"/>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5" h="237">
                  <a:moveTo>
                    <a:pt x="71" y="68"/>
                  </a:moveTo>
                  <a:lnTo>
                    <a:pt x="153" y="110"/>
                  </a:lnTo>
                  <a:lnTo>
                    <a:pt x="236" y="138"/>
                  </a:lnTo>
                  <a:lnTo>
                    <a:pt x="396" y="159"/>
                  </a:lnTo>
                  <a:lnTo>
                    <a:pt x="552" y="116"/>
                  </a:lnTo>
                  <a:lnTo>
                    <a:pt x="628" y="68"/>
                  </a:lnTo>
                  <a:lnTo>
                    <a:pt x="704" y="0"/>
                  </a:lnTo>
                  <a:lnTo>
                    <a:pt x="794" y="43"/>
                  </a:lnTo>
                  <a:lnTo>
                    <a:pt x="885" y="86"/>
                  </a:lnTo>
                  <a:lnTo>
                    <a:pt x="833" y="115"/>
                  </a:lnTo>
                  <a:lnTo>
                    <a:pt x="781" y="141"/>
                  </a:lnTo>
                  <a:lnTo>
                    <a:pt x="674" y="185"/>
                  </a:lnTo>
                  <a:lnTo>
                    <a:pt x="568" y="217"/>
                  </a:lnTo>
                  <a:lnTo>
                    <a:pt x="458" y="237"/>
                  </a:lnTo>
                  <a:lnTo>
                    <a:pt x="234" y="233"/>
                  </a:lnTo>
                  <a:lnTo>
                    <a:pt x="0" y="159"/>
                  </a:lnTo>
                  <a:lnTo>
                    <a:pt x="34" y="115"/>
                  </a:lnTo>
                  <a:lnTo>
                    <a:pt x="71" y="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2" name="Freeform 15"/>
            <p:cNvSpPr>
              <a:spLocks/>
            </p:cNvSpPr>
            <p:nvPr/>
          </p:nvSpPr>
          <p:spPr bwMode="auto">
            <a:xfrm>
              <a:off x="4000" y="1581"/>
              <a:ext cx="112" cy="289"/>
            </a:xfrm>
            <a:custGeom>
              <a:avLst/>
              <a:gdLst>
                <a:gd name="T0" fmla="*/ 6 w 448"/>
                <a:gd name="T1" fmla="*/ 3 h 1160"/>
                <a:gd name="T2" fmla="*/ 5 w 448"/>
                <a:gd name="T3" fmla="*/ 2 h 1160"/>
                <a:gd name="T4" fmla="*/ 3 w 448"/>
                <a:gd name="T5" fmla="*/ 2 h 1160"/>
                <a:gd name="T6" fmla="*/ 3 w 448"/>
                <a:gd name="T7" fmla="*/ 2 h 1160"/>
                <a:gd name="T8" fmla="*/ 2 w 448"/>
                <a:gd name="T9" fmla="*/ 3 h 1160"/>
                <a:gd name="T10" fmla="*/ 2 w 448"/>
                <a:gd name="T11" fmla="*/ 4 h 1160"/>
                <a:gd name="T12" fmla="*/ 2 w 448"/>
                <a:gd name="T13" fmla="*/ 6 h 1160"/>
                <a:gd name="T14" fmla="*/ 3 w 448"/>
                <a:gd name="T15" fmla="*/ 7 h 1160"/>
                <a:gd name="T16" fmla="*/ 3 w 448"/>
                <a:gd name="T17" fmla="*/ 7 h 1160"/>
                <a:gd name="T18" fmla="*/ 4 w 448"/>
                <a:gd name="T19" fmla="*/ 8 h 1160"/>
                <a:gd name="T20" fmla="*/ 5 w 448"/>
                <a:gd name="T21" fmla="*/ 9 h 1160"/>
                <a:gd name="T22" fmla="*/ 3 w 448"/>
                <a:gd name="T23" fmla="*/ 12 h 1160"/>
                <a:gd name="T24" fmla="*/ 3 w 448"/>
                <a:gd name="T25" fmla="*/ 14 h 1160"/>
                <a:gd name="T26" fmla="*/ 3 w 448"/>
                <a:gd name="T27" fmla="*/ 15 h 1160"/>
                <a:gd name="T28" fmla="*/ 4 w 448"/>
                <a:gd name="T29" fmla="*/ 16 h 1160"/>
                <a:gd name="T30" fmla="*/ 5 w 448"/>
                <a:gd name="T31" fmla="*/ 16 h 1160"/>
                <a:gd name="T32" fmla="*/ 6 w 448"/>
                <a:gd name="T33" fmla="*/ 15 h 1160"/>
                <a:gd name="T34" fmla="*/ 6 w 448"/>
                <a:gd name="T35" fmla="*/ 17 h 1160"/>
                <a:gd name="T36" fmla="*/ 5 w 448"/>
                <a:gd name="T37" fmla="*/ 18 h 1160"/>
                <a:gd name="T38" fmla="*/ 5 w 448"/>
                <a:gd name="T39" fmla="*/ 18 h 1160"/>
                <a:gd name="T40" fmla="*/ 3 w 448"/>
                <a:gd name="T41" fmla="*/ 18 h 1160"/>
                <a:gd name="T42" fmla="*/ 2 w 448"/>
                <a:gd name="T43" fmla="*/ 17 h 1160"/>
                <a:gd name="T44" fmla="*/ 1 w 448"/>
                <a:gd name="T45" fmla="*/ 16 h 1160"/>
                <a:gd name="T46" fmla="*/ 0 w 448"/>
                <a:gd name="T47" fmla="*/ 14 h 1160"/>
                <a:gd name="T48" fmla="*/ 1 w 448"/>
                <a:gd name="T49" fmla="*/ 13 h 1160"/>
                <a:gd name="T50" fmla="*/ 1 w 448"/>
                <a:gd name="T51" fmla="*/ 12 h 1160"/>
                <a:gd name="T52" fmla="*/ 2 w 448"/>
                <a:gd name="T53" fmla="*/ 11 h 1160"/>
                <a:gd name="T54" fmla="*/ 2 w 448"/>
                <a:gd name="T55" fmla="*/ 10 h 1160"/>
                <a:gd name="T56" fmla="*/ 3 w 448"/>
                <a:gd name="T57" fmla="*/ 9 h 1160"/>
                <a:gd name="T58" fmla="*/ 3 w 448"/>
                <a:gd name="T59" fmla="*/ 9 h 1160"/>
                <a:gd name="T60" fmla="*/ 3 w 448"/>
                <a:gd name="T61" fmla="*/ 8 h 1160"/>
                <a:gd name="T62" fmla="*/ 2 w 448"/>
                <a:gd name="T63" fmla="*/ 8 h 1160"/>
                <a:gd name="T64" fmla="*/ 1 w 448"/>
                <a:gd name="T65" fmla="*/ 7 h 1160"/>
                <a:gd name="T66" fmla="*/ 0 w 448"/>
                <a:gd name="T67" fmla="*/ 5 h 1160"/>
                <a:gd name="T68" fmla="*/ 0 w 448"/>
                <a:gd name="T69" fmla="*/ 3 h 1160"/>
                <a:gd name="T70" fmla="*/ 0 w 448"/>
                <a:gd name="T71" fmla="*/ 2 h 1160"/>
                <a:gd name="T72" fmla="*/ 1 w 448"/>
                <a:gd name="T73" fmla="*/ 1 h 1160"/>
                <a:gd name="T74" fmla="*/ 1 w 448"/>
                <a:gd name="T75" fmla="*/ 1 h 1160"/>
                <a:gd name="T76" fmla="*/ 2 w 448"/>
                <a:gd name="T77" fmla="*/ 0 h 1160"/>
                <a:gd name="T78" fmla="*/ 3 w 448"/>
                <a:gd name="T79" fmla="*/ 0 h 1160"/>
                <a:gd name="T80" fmla="*/ 5 w 448"/>
                <a:gd name="T81" fmla="*/ 0 h 1160"/>
                <a:gd name="T82" fmla="*/ 7 w 448"/>
                <a:gd name="T83" fmla="*/ 1 h 1160"/>
                <a:gd name="T84" fmla="*/ 6 w 448"/>
                <a:gd name="T85" fmla="*/ 3 h 1160"/>
                <a:gd name="T86" fmla="*/ 6 w 448"/>
                <a:gd name="T87" fmla="*/ 3 h 1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8"/>
                <a:gd name="T133" fmla="*/ 0 h 1160"/>
                <a:gd name="T134" fmla="*/ 448 w 448"/>
                <a:gd name="T135" fmla="*/ 1160 h 1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8" h="1160">
                  <a:moveTo>
                    <a:pt x="397" y="175"/>
                  </a:moveTo>
                  <a:lnTo>
                    <a:pt x="295" y="138"/>
                  </a:lnTo>
                  <a:lnTo>
                    <a:pt x="212" y="136"/>
                  </a:lnTo>
                  <a:lnTo>
                    <a:pt x="154" y="163"/>
                  </a:lnTo>
                  <a:lnTo>
                    <a:pt x="120" y="215"/>
                  </a:lnTo>
                  <a:lnTo>
                    <a:pt x="114" y="289"/>
                  </a:lnTo>
                  <a:lnTo>
                    <a:pt x="136" y="380"/>
                  </a:lnTo>
                  <a:lnTo>
                    <a:pt x="159" y="432"/>
                  </a:lnTo>
                  <a:lnTo>
                    <a:pt x="190" y="485"/>
                  </a:lnTo>
                  <a:lnTo>
                    <a:pt x="229" y="542"/>
                  </a:lnTo>
                  <a:lnTo>
                    <a:pt x="278" y="600"/>
                  </a:lnTo>
                  <a:lnTo>
                    <a:pt x="184" y="765"/>
                  </a:lnTo>
                  <a:lnTo>
                    <a:pt x="170" y="922"/>
                  </a:lnTo>
                  <a:lnTo>
                    <a:pt x="192" y="978"/>
                  </a:lnTo>
                  <a:lnTo>
                    <a:pt x="234" y="1013"/>
                  </a:lnTo>
                  <a:lnTo>
                    <a:pt x="295" y="1018"/>
                  </a:lnTo>
                  <a:lnTo>
                    <a:pt x="371" y="987"/>
                  </a:lnTo>
                  <a:lnTo>
                    <a:pt x="397" y="1118"/>
                  </a:lnTo>
                  <a:lnTo>
                    <a:pt x="341" y="1146"/>
                  </a:lnTo>
                  <a:lnTo>
                    <a:pt x="285" y="1160"/>
                  </a:lnTo>
                  <a:lnTo>
                    <a:pt x="185" y="1154"/>
                  </a:lnTo>
                  <a:lnTo>
                    <a:pt x="101" y="1108"/>
                  </a:lnTo>
                  <a:lnTo>
                    <a:pt x="44" y="1031"/>
                  </a:lnTo>
                  <a:lnTo>
                    <a:pt x="19" y="933"/>
                  </a:lnTo>
                  <a:lnTo>
                    <a:pt x="30" y="819"/>
                  </a:lnTo>
                  <a:lnTo>
                    <a:pt x="52" y="761"/>
                  </a:lnTo>
                  <a:lnTo>
                    <a:pt x="86" y="701"/>
                  </a:lnTo>
                  <a:lnTo>
                    <a:pt x="134" y="643"/>
                  </a:lnTo>
                  <a:lnTo>
                    <a:pt x="164" y="615"/>
                  </a:lnTo>
                  <a:lnTo>
                    <a:pt x="196" y="586"/>
                  </a:lnTo>
                  <a:lnTo>
                    <a:pt x="157" y="552"/>
                  </a:lnTo>
                  <a:lnTo>
                    <a:pt x="122" y="517"/>
                  </a:lnTo>
                  <a:lnTo>
                    <a:pt x="64" y="449"/>
                  </a:lnTo>
                  <a:lnTo>
                    <a:pt x="0" y="317"/>
                  </a:lnTo>
                  <a:lnTo>
                    <a:pt x="0" y="200"/>
                  </a:lnTo>
                  <a:lnTo>
                    <a:pt x="0" y="149"/>
                  </a:lnTo>
                  <a:lnTo>
                    <a:pt x="22" y="104"/>
                  </a:lnTo>
                  <a:lnTo>
                    <a:pt x="54" y="66"/>
                  </a:lnTo>
                  <a:lnTo>
                    <a:pt x="96" y="35"/>
                  </a:lnTo>
                  <a:lnTo>
                    <a:pt x="197" y="0"/>
                  </a:lnTo>
                  <a:lnTo>
                    <a:pt x="318" y="6"/>
                  </a:lnTo>
                  <a:lnTo>
                    <a:pt x="448" y="63"/>
                  </a:lnTo>
                  <a:lnTo>
                    <a:pt x="397" y="1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3" name="Freeform 16"/>
            <p:cNvSpPr>
              <a:spLocks/>
            </p:cNvSpPr>
            <p:nvPr/>
          </p:nvSpPr>
          <p:spPr bwMode="auto">
            <a:xfrm>
              <a:off x="4242" y="1566"/>
              <a:ext cx="31" cy="32"/>
            </a:xfrm>
            <a:custGeom>
              <a:avLst/>
              <a:gdLst>
                <a:gd name="T0" fmla="*/ 1 w 126"/>
                <a:gd name="T1" fmla="*/ 0 h 126"/>
                <a:gd name="T2" fmla="*/ 2 w 126"/>
                <a:gd name="T3" fmla="*/ 0 h 126"/>
                <a:gd name="T4" fmla="*/ 2 w 126"/>
                <a:gd name="T5" fmla="*/ 1 h 126"/>
                <a:gd name="T6" fmla="*/ 2 w 126"/>
                <a:gd name="T7" fmla="*/ 2 h 126"/>
                <a:gd name="T8" fmla="*/ 1 w 126"/>
                <a:gd name="T9" fmla="*/ 2 h 126"/>
                <a:gd name="T10" fmla="*/ 0 w 126"/>
                <a:gd name="T11" fmla="*/ 2 h 126"/>
                <a:gd name="T12" fmla="*/ 0 w 126"/>
                <a:gd name="T13" fmla="*/ 1 h 126"/>
                <a:gd name="T14" fmla="*/ 0 w 126"/>
                <a:gd name="T15" fmla="*/ 0 h 126"/>
                <a:gd name="T16" fmla="*/ 1 w 126"/>
                <a:gd name="T17" fmla="*/ 0 h 126"/>
                <a:gd name="T18" fmla="*/ 1 w 126"/>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6"/>
                <a:gd name="T32" fmla="*/ 126 w 12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6">
                  <a:moveTo>
                    <a:pt x="63" y="0"/>
                  </a:moveTo>
                  <a:lnTo>
                    <a:pt x="108" y="19"/>
                  </a:lnTo>
                  <a:lnTo>
                    <a:pt x="126" y="63"/>
                  </a:lnTo>
                  <a:lnTo>
                    <a:pt x="108" y="108"/>
                  </a:lnTo>
                  <a:lnTo>
                    <a:pt x="63" y="126"/>
                  </a:lnTo>
                  <a:lnTo>
                    <a:pt x="20" y="108"/>
                  </a:lnTo>
                  <a:lnTo>
                    <a:pt x="0" y="63"/>
                  </a:lnTo>
                  <a:lnTo>
                    <a:pt x="20" y="19"/>
                  </a:lnTo>
                  <a:lnTo>
                    <a:pt x="6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4" name="Freeform 17"/>
            <p:cNvSpPr>
              <a:spLocks/>
            </p:cNvSpPr>
            <p:nvPr/>
          </p:nvSpPr>
          <p:spPr bwMode="auto">
            <a:xfrm>
              <a:off x="4422" y="1448"/>
              <a:ext cx="31" cy="32"/>
            </a:xfrm>
            <a:custGeom>
              <a:avLst/>
              <a:gdLst>
                <a:gd name="T0" fmla="*/ 1 w 126"/>
                <a:gd name="T1" fmla="*/ 0 h 126"/>
                <a:gd name="T2" fmla="*/ 1 w 126"/>
                <a:gd name="T3" fmla="*/ 0 h 126"/>
                <a:gd name="T4" fmla="*/ 2 w 126"/>
                <a:gd name="T5" fmla="*/ 1 h 126"/>
                <a:gd name="T6" fmla="*/ 1 w 126"/>
                <a:gd name="T7" fmla="*/ 2 h 126"/>
                <a:gd name="T8" fmla="*/ 1 w 126"/>
                <a:gd name="T9" fmla="*/ 2 h 126"/>
                <a:gd name="T10" fmla="*/ 0 w 126"/>
                <a:gd name="T11" fmla="*/ 2 h 126"/>
                <a:gd name="T12" fmla="*/ 0 w 126"/>
                <a:gd name="T13" fmla="*/ 1 h 126"/>
                <a:gd name="T14" fmla="*/ 0 w 126"/>
                <a:gd name="T15" fmla="*/ 0 h 126"/>
                <a:gd name="T16" fmla="*/ 1 w 126"/>
                <a:gd name="T17" fmla="*/ 0 h 126"/>
                <a:gd name="T18" fmla="*/ 1 w 126"/>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6"/>
                <a:gd name="T32" fmla="*/ 126 w 12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6">
                  <a:moveTo>
                    <a:pt x="63" y="0"/>
                  </a:moveTo>
                  <a:lnTo>
                    <a:pt x="106" y="18"/>
                  </a:lnTo>
                  <a:lnTo>
                    <a:pt x="126" y="63"/>
                  </a:lnTo>
                  <a:lnTo>
                    <a:pt x="106" y="106"/>
                  </a:lnTo>
                  <a:lnTo>
                    <a:pt x="63" y="126"/>
                  </a:lnTo>
                  <a:lnTo>
                    <a:pt x="18" y="106"/>
                  </a:lnTo>
                  <a:lnTo>
                    <a:pt x="0" y="63"/>
                  </a:lnTo>
                  <a:lnTo>
                    <a:pt x="18" y="18"/>
                  </a:lnTo>
                  <a:lnTo>
                    <a:pt x="6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5" name="Freeform 18"/>
            <p:cNvSpPr>
              <a:spLocks/>
            </p:cNvSpPr>
            <p:nvPr/>
          </p:nvSpPr>
          <p:spPr bwMode="auto">
            <a:xfrm>
              <a:off x="4242" y="1681"/>
              <a:ext cx="31" cy="32"/>
            </a:xfrm>
            <a:custGeom>
              <a:avLst/>
              <a:gdLst>
                <a:gd name="T0" fmla="*/ 1 w 126"/>
                <a:gd name="T1" fmla="*/ 0 h 125"/>
                <a:gd name="T2" fmla="*/ 2 w 126"/>
                <a:gd name="T3" fmla="*/ 0 h 125"/>
                <a:gd name="T4" fmla="*/ 2 w 126"/>
                <a:gd name="T5" fmla="*/ 1 h 125"/>
                <a:gd name="T6" fmla="*/ 2 w 126"/>
                <a:gd name="T7" fmla="*/ 2 h 125"/>
                <a:gd name="T8" fmla="*/ 1 w 126"/>
                <a:gd name="T9" fmla="*/ 2 h 125"/>
                <a:gd name="T10" fmla="*/ 0 w 126"/>
                <a:gd name="T11" fmla="*/ 2 h 125"/>
                <a:gd name="T12" fmla="*/ 0 w 126"/>
                <a:gd name="T13" fmla="*/ 1 h 125"/>
                <a:gd name="T14" fmla="*/ 0 w 126"/>
                <a:gd name="T15" fmla="*/ 0 h 125"/>
                <a:gd name="T16" fmla="*/ 1 w 126"/>
                <a:gd name="T17" fmla="*/ 0 h 125"/>
                <a:gd name="T18" fmla="*/ 1 w 126"/>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5"/>
                <a:gd name="T32" fmla="*/ 126 w 12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5">
                  <a:moveTo>
                    <a:pt x="63" y="0"/>
                  </a:moveTo>
                  <a:lnTo>
                    <a:pt x="108" y="18"/>
                  </a:lnTo>
                  <a:lnTo>
                    <a:pt x="126" y="62"/>
                  </a:lnTo>
                  <a:lnTo>
                    <a:pt x="108" y="107"/>
                  </a:lnTo>
                  <a:lnTo>
                    <a:pt x="63" y="125"/>
                  </a:lnTo>
                  <a:lnTo>
                    <a:pt x="20" y="107"/>
                  </a:lnTo>
                  <a:lnTo>
                    <a:pt x="0" y="62"/>
                  </a:lnTo>
                  <a:lnTo>
                    <a:pt x="20" y="18"/>
                  </a:lnTo>
                  <a:lnTo>
                    <a:pt x="6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6" name="Freeform 19"/>
            <p:cNvSpPr>
              <a:spLocks/>
            </p:cNvSpPr>
            <p:nvPr/>
          </p:nvSpPr>
          <p:spPr bwMode="auto">
            <a:xfrm>
              <a:off x="4242" y="1730"/>
              <a:ext cx="31" cy="31"/>
            </a:xfrm>
            <a:custGeom>
              <a:avLst/>
              <a:gdLst>
                <a:gd name="T0" fmla="*/ 1 w 126"/>
                <a:gd name="T1" fmla="*/ 0 h 123"/>
                <a:gd name="T2" fmla="*/ 2 w 126"/>
                <a:gd name="T3" fmla="*/ 0 h 123"/>
                <a:gd name="T4" fmla="*/ 2 w 126"/>
                <a:gd name="T5" fmla="*/ 1 h 123"/>
                <a:gd name="T6" fmla="*/ 2 w 126"/>
                <a:gd name="T7" fmla="*/ 2 h 123"/>
                <a:gd name="T8" fmla="*/ 1 w 126"/>
                <a:gd name="T9" fmla="*/ 2 h 123"/>
                <a:gd name="T10" fmla="*/ 0 w 126"/>
                <a:gd name="T11" fmla="*/ 2 h 123"/>
                <a:gd name="T12" fmla="*/ 0 w 126"/>
                <a:gd name="T13" fmla="*/ 1 h 123"/>
                <a:gd name="T14" fmla="*/ 0 w 126"/>
                <a:gd name="T15" fmla="*/ 0 h 123"/>
                <a:gd name="T16" fmla="*/ 1 w 126"/>
                <a:gd name="T17" fmla="*/ 0 h 123"/>
                <a:gd name="T18" fmla="*/ 1 w 126"/>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3"/>
                <a:gd name="T32" fmla="*/ 126 w 126"/>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3">
                  <a:moveTo>
                    <a:pt x="63" y="0"/>
                  </a:moveTo>
                  <a:lnTo>
                    <a:pt x="108" y="17"/>
                  </a:lnTo>
                  <a:lnTo>
                    <a:pt x="126" y="60"/>
                  </a:lnTo>
                  <a:lnTo>
                    <a:pt x="108" y="105"/>
                  </a:lnTo>
                  <a:lnTo>
                    <a:pt x="63" y="123"/>
                  </a:lnTo>
                  <a:lnTo>
                    <a:pt x="20" y="105"/>
                  </a:lnTo>
                  <a:lnTo>
                    <a:pt x="0" y="60"/>
                  </a:lnTo>
                  <a:lnTo>
                    <a:pt x="20" y="17"/>
                  </a:lnTo>
                  <a:lnTo>
                    <a:pt x="6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7" name="Freeform 20"/>
            <p:cNvSpPr>
              <a:spLocks/>
            </p:cNvSpPr>
            <p:nvPr/>
          </p:nvSpPr>
          <p:spPr bwMode="auto">
            <a:xfrm>
              <a:off x="4293" y="1791"/>
              <a:ext cx="16" cy="66"/>
            </a:xfrm>
            <a:custGeom>
              <a:avLst/>
              <a:gdLst>
                <a:gd name="T0" fmla="*/ 0 w 65"/>
                <a:gd name="T1" fmla="*/ 0 h 261"/>
                <a:gd name="T2" fmla="*/ 1 w 65"/>
                <a:gd name="T3" fmla="*/ 0 h 261"/>
                <a:gd name="T4" fmla="*/ 1 w 65"/>
                <a:gd name="T5" fmla="*/ 4 h 261"/>
                <a:gd name="T6" fmla="*/ 0 w 65"/>
                <a:gd name="T7" fmla="*/ 4 h 261"/>
                <a:gd name="T8" fmla="*/ 0 w 65"/>
                <a:gd name="T9" fmla="*/ 0 h 261"/>
                <a:gd name="T10" fmla="*/ 0 w 65"/>
                <a:gd name="T11" fmla="*/ 0 h 261"/>
                <a:gd name="T12" fmla="*/ 0 w 65"/>
                <a:gd name="T13" fmla="*/ 0 h 261"/>
                <a:gd name="T14" fmla="*/ 0 60000 65536"/>
                <a:gd name="T15" fmla="*/ 0 60000 65536"/>
                <a:gd name="T16" fmla="*/ 0 60000 65536"/>
                <a:gd name="T17" fmla="*/ 0 60000 65536"/>
                <a:gd name="T18" fmla="*/ 0 60000 65536"/>
                <a:gd name="T19" fmla="*/ 0 60000 65536"/>
                <a:gd name="T20" fmla="*/ 0 60000 65536"/>
                <a:gd name="T21" fmla="*/ 0 w 65"/>
                <a:gd name="T22" fmla="*/ 0 h 261"/>
                <a:gd name="T23" fmla="*/ 65 w 65"/>
                <a:gd name="T24" fmla="*/ 261 h 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61">
                  <a:moveTo>
                    <a:pt x="0" y="0"/>
                  </a:moveTo>
                  <a:lnTo>
                    <a:pt x="65" y="0"/>
                  </a:lnTo>
                  <a:lnTo>
                    <a:pt x="65" y="261"/>
                  </a:lnTo>
                  <a:lnTo>
                    <a:pt x="0" y="26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8" name="Freeform 21"/>
            <p:cNvSpPr>
              <a:spLocks/>
            </p:cNvSpPr>
            <p:nvPr/>
          </p:nvSpPr>
          <p:spPr bwMode="auto">
            <a:xfrm>
              <a:off x="4340" y="1793"/>
              <a:ext cx="16" cy="73"/>
            </a:xfrm>
            <a:custGeom>
              <a:avLst/>
              <a:gdLst>
                <a:gd name="T0" fmla="*/ 0 w 61"/>
                <a:gd name="T1" fmla="*/ 0 h 294"/>
                <a:gd name="T2" fmla="*/ 1 w 61"/>
                <a:gd name="T3" fmla="*/ 0 h 294"/>
                <a:gd name="T4" fmla="*/ 1 w 61"/>
                <a:gd name="T5" fmla="*/ 4 h 294"/>
                <a:gd name="T6" fmla="*/ 0 w 61"/>
                <a:gd name="T7" fmla="*/ 4 h 294"/>
                <a:gd name="T8" fmla="*/ 0 w 61"/>
                <a:gd name="T9" fmla="*/ 0 h 294"/>
                <a:gd name="T10" fmla="*/ 0 w 61"/>
                <a:gd name="T11" fmla="*/ 0 h 294"/>
                <a:gd name="T12" fmla="*/ 0 w 61"/>
                <a:gd name="T13" fmla="*/ 0 h 294"/>
                <a:gd name="T14" fmla="*/ 0 60000 65536"/>
                <a:gd name="T15" fmla="*/ 0 60000 65536"/>
                <a:gd name="T16" fmla="*/ 0 60000 65536"/>
                <a:gd name="T17" fmla="*/ 0 60000 65536"/>
                <a:gd name="T18" fmla="*/ 0 60000 65536"/>
                <a:gd name="T19" fmla="*/ 0 60000 65536"/>
                <a:gd name="T20" fmla="*/ 0 60000 65536"/>
                <a:gd name="T21" fmla="*/ 0 w 61"/>
                <a:gd name="T22" fmla="*/ 0 h 294"/>
                <a:gd name="T23" fmla="*/ 61 w 61"/>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94">
                  <a:moveTo>
                    <a:pt x="0" y="0"/>
                  </a:moveTo>
                  <a:lnTo>
                    <a:pt x="61" y="0"/>
                  </a:lnTo>
                  <a:lnTo>
                    <a:pt x="61" y="294"/>
                  </a:lnTo>
                  <a:lnTo>
                    <a:pt x="0" y="29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9" name="Freeform 22"/>
            <p:cNvSpPr>
              <a:spLocks/>
            </p:cNvSpPr>
            <p:nvPr/>
          </p:nvSpPr>
          <p:spPr bwMode="auto">
            <a:xfrm>
              <a:off x="4386" y="1804"/>
              <a:ext cx="16" cy="50"/>
            </a:xfrm>
            <a:custGeom>
              <a:avLst/>
              <a:gdLst>
                <a:gd name="T0" fmla="*/ 0 w 63"/>
                <a:gd name="T1" fmla="*/ 0 h 199"/>
                <a:gd name="T2" fmla="*/ 1 w 63"/>
                <a:gd name="T3" fmla="*/ 0 h 199"/>
                <a:gd name="T4" fmla="*/ 1 w 63"/>
                <a:gd name="T5" fmla="*/ 3 h 199"/>
                <a:gd name="T6" fmla="*/ 0 w 63"/>
                <a:gd name="T7" fmla="*/ 3 h 199"/>
                <a:gd name="T8" fmla="*/ 0 w 63"/>
                <a:gd name="T9" fmla="*/ 0 h 199"/>
                <a:gd name="T10" fmla="*/ 0 w 63"/>
                <a:gd name="T11" fmla="*/ 0 h 199"/>
                <a:gd name="T12" fmla="*/ 0 w 63"/>
                <a:gd name="T13" fmla="*/ 0 h 199"/>
                <a:gd name="T14" fmla="*/ 0 60000 65536"/>
                <a:gd name="T15" fmla="*/ 0 60000 65536"/>
                <a:gd name="T16" fmla="*/ 0 60000 65536"/>
                <a:gd name="T17" fmla="*/ 0 60000 65536"/>
                <a:gd name="T18" fmla="*/ 0 60000 65536"/>
                <a:gd name="T19" fmla="*/ 0 60000 65536"/>
                <a:gd name="T20" fmla="*/ 0 60000 65536"/>
                <a:gd name="T21" fmla="*/ 0 w 63"/>
                <a:gd name="T22" fmla="*/ 0 h 199"/>
                <a:gd name="T23" fmla="*/ 63 w 63"/>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99">
                  <a:moveTo>
                    <a:pt x="0" y="0"/>
                  </a:moveTo>
                  <a:lnTo>
                    <a:pt x="63" y="0"/>
                  </a:lnTo>
                  <a:lnTo>
                    <a:pt x="63" y="199"/>
                  </a:lnTo>
                  <a:lnTo>
                    <a:pt x="0" y="19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50" name="Freeform 23"/>
            <p:cNvSpPr>
              <a:spLocks/>
            </p:cNvSpPr>
            <p:nvPr/>
          </p:nvSpPr>
          <p:spPr bwMode="auto">
            <a:xfrm>
              <a:off x="4267" y="1819"/>
              <a:ext cx="163" cy="15"/>
            </a:xfrm>
            <a:custGeom>
              <a:avLst/>
              <a:gdLst>
                <a:gd name="T0" fmla="*/ 0 w 649"/>
                <a:gd name="T1" fmla="*/ 0 h 60"/>
                <a:gd name="T2" fmla="*/ 10 w 649"/>
                <a:gd name="T3" fmla="*/ 0 h 60"/>
                <a:gd name="T4" fmla="*/ 10 w 649"/>
                <a:gd name="T5" fmla="*/ 1 h 60"/>
                <a:gd name="T6" fmla="*/ 0 w 649"/>
                <a:gd name="T7" fmla="*/ 1 h 60"/>
                <a:gd name="T8" fmla="*/ 0 w 649"/>
                <a:gd name="T9" fmla="*/ 0 h 60"/>
                <a:gd name="T10" fmla="*/ 0 w 649"/>
                <a:gd name="T11" fmla="*/ 0 h 60"/>
                <a:gd name="T12" fmla="*/ 0 w 649"/>
                <a:gd name="T13" fmla="*/ 0 h 60"/>
                <a:gd name="T14" fmla="*/ 0 60000 65536"/>
                <a:gd name="T15" fmla="*/ 0 60000 65536"/>
                <a:gd name="T16" fmla="*/ 0 60000 65536"/>
                <a:gd name="T17" fmla="*/ 0 60000 65536"/>
                <a:gd name="T18" fmla="*/ 0 60000 65536"/>
                <a:gd name="T19" fmla="*/ 0 60000 65536"/>
                <a:gd name="T20" fmla="*/ 0 60000 65536"/>
                <a:gd name="T21" fmla="*/ 0 w 649"/>
                <a:gd name="T22" fmla="*/ 0 h 60"/>
                <a:gd name="T23" fmla="*/ 649 w 649"/>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9" h="60">
                  <a:moveTo>
                    <a:pt x="0" y="0"/>
                  </a:moveTo>
                  <a:lnTo>
                    <a:pt x="649" y="0"/>
                  </a:lnTo>
                  <a:lnTo>
                    <a:pt x="649" y="60"/>
                  </a:lnTo>
                  <a:lnTo>
                    <a:pt x="0" y="6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51" name="Freeform 24"/>
            <p:cNvSpPr>
              <a:spLocks/>
            </p:cNvSpPr>
            <p:nvPr/>
          </p:nvSpPr>
          <p:spPr bwMode="auto">
            <a:xfrm>
              <a:off x="4125" y="1364"/>
              <a:ext cx="71" cy="105"/>
            </a:xfrm>
            <a:custGeom>
              <a:avLst/>
              <a:gdLst>
                <a:gd name="T0" fmla="*/ 2 w 285"/>
                <a:gd name="T1" fmla="*/ 7 h 419"/>
                <a:gd name="T2" fmla="*/ 0 w 285"/>
                <a:gd name="T3" fmla="*/ 0 h 419"/>
                <a:gd name="T4" fmla="*/ 4 w 285"/>
                <a:gd name="T5" fmla="*/ 6 h 419"/>
                <a:gd name="T6" fmla="*/ 2 w 285"/>
                <a:gd name="T7" fmla="*/ 7 h 419"/>
                <a:gd name="T8" fmla="*/ 2 w 285"/>
                <a:gd name="T9" fmla="*/ 7 h 419"/>
                <a:gd name="T10" fmla="*/ 2 w 285"/>
                <a:gd name="T11" fmla="*/ 7 h 419"/>
                <a:gd name="T12" fmla="*/ 0 60000 65536"/>
                <a:gd name="T13" fmla="*/ 0 60000 65536"/>
                <a:gd name="T14" fmla="*/ 0 60000 65536"/>
                <a:gd name="T15" fmla="*/ 0 60000 65536"/>
                <a:gd name="T16" fmla="*/ 0 60000 65536"/>
                <a:gd name="T17" fmla="*/ 0 60000 65536"/>
                <a:gd name="T18" fmla="*/ 0 w 285"/>
                <a:gd name="T19" fmla="*/ 0 h 419"/>
                <a:gd name="T20" fmla="*/ 285 w 285"/>
                <a:gd name="T21" fmla="*/ 419 h 419"/>
              </a:gdLst>
              <a:ahLst/>
              <a:cxnLst>
                <a:cxn ang="T12">
                  <a:pos x="T0" y="T1"/>
                </a:cxn>
                <a:cxn ang="T13">
                  <a:pos x="T2" y="T3"/>
                </a:cxn>
                <a:cxn ang="T14">
                  <a:pos x="T4" y="T5"/>
                </a:cxn>
                <a:cxn ang="T15">
                  <a:pos x="T6" y="T7"/>
                </a:cxn>
                <a:cxn ang="T16">
                  <a:pos x="T8" y="T9"/>
                </a:cxn>
                <a:cxn ang="T17">
                  <a:pos x="T10" y="T11"/>
                </a:cxn>
              </a:cxnLst>
              <a:rect l="T18" t="T19" r="T20" b="T21"/>
              <a:pathLst>
                <a:path w="285" h="419">
                  <a:moveTo>
                    <a:pt x="167" y="419"/>
                  </a:moveTo>
                  <a:lnTo>
                    <a:pt x="0" y="0"/>
                  </a:lnTo>
                  <a:lnTo>
                    <a:pt x="285" y="356"/>
                  </a:lnTo>
                  <a:lnTo>
                    <a:pt x="167" y="4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52" name="Freeform 25"/>
            <p:cNvSpPr>
              <a:spLocks/>
            </p:cNvSpPr>
            <p:nvPr/>
          </p:nvSpPr>
          <p:spPr bwMode="auto">
            <a:xfrm>
              <a:off x="4189" y="1334"/>
              <a:ext cx="54" cy="111"/>
            </a:xfrm>
            <a:custGeom>
              <a:avLst/>
              <a:gdLst>
                <a:gd name="T0" fmla="*/ 2 w 215"/>
                <a:gd name="T1" fmla="*/ 7 h 445"/>
                <a:gd name="T2" fmla="*/ 0 w 215"/>
                <a:gd name="T3" fmla="*/ 0 h 445"/>
                <a:gd name="T4" fmla="*/ 4 w 215"/>
                <a:gd name="T5" fmla="*/ 6 h 445"/>
                <a:gd name="T6" fmla="*/ 2 w 215"/>
                <a:gd name="T7" fmla="*/ 7 h 445"/>
                <a:gd name="T8" fmla="*/ 2 w 215"/>
                <a:gd name="T9" fmla="*/ 7 h 445"/>
                <a:gd name="T10" fmla="*/ 2 w 215"/>
                <a:gd name="T11" fmla="*/ 7 h 445"/>
                <a:gd name="T12" fmla="*/ 0 60000 65536"/>
                <a:gd name="T13" fmla="*/ 0 60000 65536"/>
                <a:gd name="T14" fmla="*/ 0 60000 65536"/>
                <a:gd name="T15" fmla="*/ 0 60000 65536"/>
                <a:gd name="T16" fmla="*/ 0 60000 65536"/>
                <a:gd name="T17" fmla="*/ 0 60000 65536"/>
                <a:gd name="T18" fmla="*/ 0 w 215"/>
                <a:gd name="T19" fmla="*/ 0 h 445"/>
                <a:gd name="T20" fmla="*/ 215 w 215"/>
                <a:gd name="T21" fmla="*/ 445 h 445"/>
              </a:gdLst>
              <a:ahLst/>
              <a:cxnLst>
                <a:cxn ang="T12">
                  <a:pos x="T0" y="T1"/>
                </a:cxn>
                <a:cxn ang="T13">
                  <a:pos x="T2" y="T3"/>
                </a:cxn>
                <a:cxn ang="T14">
                  <a:pos x="T4" y="T5"/>
                </a:cxn>
                <a:cxn ang="T15">
                  <a:pos x="T6" y="T7"/>
                </a:cxn>
                <a:cxn ang="T16">
                  <a:pos x="T8" y="T9"/>
                </a:cxn>
                <a:cxn ang="T17">
                  <a:pos x="T10" y="T11"/>
                </a:cxn>
              </a:cxnLst>
              <a:rect l="T18" t="T19" r="T20" b="T21"/>
              <a:pathLst>
                <a:path w="215" h="445">
                  <a:moveTo>
                    <a:pt x="89" y="445"/>
                  </a:moveTo>
                  <a:lnTo>
                    <a:pt x="0" y="0"/>
                  </a:lnTo>
                  <a:lnTo>
                    <a:pt x="215" y="403"/>
                  </a:lnTo>
                  <a:lnTo>
                    <a:pt x="89" y="4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53" name="Freeform 26"/>
            <p:cNvSpPr>
              <a:spLocks/>
            </p:cNvSpPr>
            <p:nvPr/>
          </p:nvSpPr>
          <p:spPr bwMode="auto">
            <a:xfrm>
              <a:off x="4256" y="1313"/>
              <a:ext cx="33" cy="113"/>
            </a:xfrm>
            <a:custGeom>
              <a:avLst/>
              <a:gdLst>
                <a:gd name="T0" fmla="*/ 0 w 133"/>
                <a:gd name="T1" fmla="*/ 7 h 451"/>
                <a:gd name="T2" fmla="*/ 0 w 133"/>
                <a:gd name="T3" fmla="*/ 0 h 451"/>
                <a:gd name="T4" fmla="*/ 2 w 133"/>
                <a:gd name="T5" fmla="*/ 7 h 451"/>
                <a:gd name="T6" fmla="*/ 0 w 133"/>
                <a:gd name="T7" fmla="*/ 7 h 451"/>
                <a:gd name="T8" fmla="*/ 0 w 133"/>
                <a:gd name="T9" fmla="*/ 7 h 451"/>
                <a:gd name="T10" fmla="*/ 0 w 133"/>
                <a:gd name="T11" fmla="*/ 7 h 451"/>
                <a:gd name="T12" fmla="*/ 0 60000 65536"/>
                <a:gd name="T13" fmla="*/ 0 60000 65536"/>
                <a:gd name="T14" fmla="*/ 0 60000 65536"/>
                <a:gd name="T15" fmla="*/ 0 60000 65536"/>
                <a:gd name="T16" fmla="*/ 0 60000 65536"/>
                <a:gd name="T17" fmla="*/ 0 60000 65536"/>
                <a:gd name="T18" fmla="*/ 0 w 133"/>
                <a:gd name="T19" fmla="*/ 0 h 451"/>
                <a:gd name="T20" fmla="*/ 133 w 133"/>
                <a:gd name="T21" fmla="*/ 451 h 451"/>
              </a:gdLst>
              <a:ahLst/>
              <a:cxnLst>
                <a:cxn ang="T12">
                  <a:pos x="T0" y="T1"/>
                </a:cxn>
                <a:cxn ang="T13">
                  <a:pos x="T2" y="T3"/>
                </a:cxn>
                <a:cxn ang="T14">
                  <a:pos x="T4" y="T5"/>
                </a:cxn>
                <a:cxn ang="T15">
                  <a:pos x="T6" y="T7"/>
                </a:cxn>
                <a:cxn ang="T16">
                  <a:pos x="T8" y="T9"/>
                </a:cxn>
                <a:cxn ang="T17">
                  <a:pos x="T10" y="T11"/>
                </a:cxn>
              </a:cxnLst>
              <a:rect l="T18" t="T19" r="T20" b="T21"/>
              <a:pathLst>
                <a:path w="133" h="451">
                  <a:moveTo>
                    <a:pt x="0" y="451"/>
                  </a:moveTo>
                  <a:lnTo>
                    <a:pt x="26" y="0"/>
                  </a:lnTo>
                  <a:lnTo>
                    <a:pt x="133" y="443"/>
                  </a:lnTo>
                  <a:lnTo>
                    <a:pt x="0" y="4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54" name="Freeform 27"/>
            <p:cNvSpPr>
              <a:spLocks/>
            </p:cNvSpPr>
            <p:nvPr/>
          </p:nvSpPr>
          <p:spPr bwMode="auto">
            <a:xfrm>
              <a:off x="4309" y="1309"/>
              <a:ext cx="34" cy="112"/>
            </a:xfrm>
            <a:custGeom>
              <a:avLst/>
              <a:gdLst>
                <a:gd name="T0" fmla="*/ 0 w 134"/>
                <a:gd name="T1" fmla="*/ 7 h 452"/>
                <a:gd name="T2" fmla="*/ 1 w 134"/>
                <a:gd name="T3" fmla="*/ 0 h 452"/>
                <a:gd name="T4" fmla="*/ 2 w 134"/>
                <a:gd name="T5" fmla="*/ 7 h 452"/>
                <a:gd name="T6" fmla="*/ 0 w 134"/>
                <a:gd name="T7" fmla="*/ 7 h 452"/>
                <a:gd name="T8" fmla="*/ 0 w 134"/>
                <a:gd name="T9" fmla="*/ 7 h 452"/>
                <a:gd name="T10" fmla="*/ 0 w 134"/>
                <a:gd name="T11" fmla="*/ 7 h 452"/>
                <a:gd name="T12" fmla="*/ 0 60000 65536"/>
                <a:gd name="T13" fmla="*/ 0 60000 65536"/>
                <a:gd name="T14" fmla="*/ 0 60000 65536"/>
                <a:gd name="T15" fmla="*/ 0 60000 65536"/>
                <a:gd name="T16" fmla="*/ 0 60000 65536"/>
                <a:gd name="T17" fmla="*/ 0 60000 65536"/>
                <a:gd name="T18" fmla="*/ 0 w 134"/>
                <a:gd name="T19" fmla="*/ 0 h 452"/>
                <a:gd name="T20" fmla="*/ 134 w 134"/>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134" h="452">
                  <a:moveTo>
                    <a:pt x="0" y="449"/>
                  </a:moveTo>
                  <a:lnTo>
                    <a:pt x="68" y="0"/>
                  </a:lnTo>
                  <a:lnTo>
                    <a:pt x="134" y="452"/>
                  </a:lnTo>
                  <a:lnTo>
                    <a:pt x="0" y="4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pic>
        <p:nvPicPr>
          <p:cNvPr id="21510" name="Picture 29" descr="BD19727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971800"/>
            <a:ext cx="9223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1" name="Line 30"/>
          <p:cNvSpPr>
            <a:spLocks noChangeShapeType="1"/>
          </p:cNvSpPr>
          <p:nvPr/>
        </p:nvSpPr>
        <p:spPr bwMode="auto">
          <a:xfrm>
            <a:off x="1676400" y="2514600"/>
            <a:ext cx="762000" cy="2286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12" name="Line 31"/>
          <p:cNvSpPr>
            <a:spLocks noChangeShapeType="1"/>
          </p:cNvSpPr>
          <p:nvPr/>
        </p:nvSpPr>
        <p:spPr bwMode="auto">
          <a:xfrm>
            <a:off x="2971800" y="2971800"/>
            <a:ext cx="381000" cy="533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13" name="Line 32"/>
          <p:cNvSpPr>
            <a:spLocks noChangeShapeType="1"/>
          </p:cNvSpPr>
          <p:nvPr/>
        </p:nvSpPr>
        <p:spPr bwMode="auto">
          <a:xfrm flipV="1">
            <a:off x="4038600" y="3657600"/>
            <a:ext cx="1066800" cy="152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14" name="Line 33"/>
          <p:cNvSpPr>
            <a:spLocks noChangeShapeType="1"/>
          </p:cNvSpPr>
          <p:nvPr/>
        </p:nvSpPr>
        <p:spPr bwMode="auto">
          <a:xfrm>
            <a:off x="4648200" y="2667000"/>
            <a:ext cx="533400" cy="533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15" name="Line 34"/>
          <p:cNvSpPr>
            <a:spLocks noChangeShapeType="1"/>
          </p:cNvSpPr>
          <p:nvPr/>
        </p:nvSpPr>
        <p:spPr bwMode="auto">
          <a:xfrm flipV="1">
            <a:off x="6248400" y="2819400"/>
            <a:ext cx="609600" cy="685800"/>
          </a:xfrm>
          <a:prstGeom prst="line">
            <a:avLst/>
          </a:prstGeom>
          <a:noFill/>
          <a:ln w="19050">
            <a:solidFill>
              <a:schemeClr val="tx1"/>
            </a:solidFill>
            <a:prstDash val="dash"/>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16" name="Line 35"/>
          <p:cNvSpPr>
            <a:spLocks noChangeShapeType="1"/>
          </p:cNvSpPr>
          <p:nvPr/>
        </p:nvSpPr>
        <p:spPr bwMode="auto">
          <a:xfrm>
            <a:off x="7162800" y="2667000"/>
            <a:ext cx="762000" cy="533400"/>
          </a:xfrm>
          <a:prstGeom prst="line">
            <a:avLst/>
          </a:prstGeom>
          <a:noFill/>
          <a:ln w="19050">
            <a:solidFill>
              <a:schemeClr val="tx1"/>
            </a:solidFill>
            <a:prstDash val="dash"/>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1517" name="Group 36"/>
          <p:cNvGrpSpPr>
            <a:grpSpLocks/>
          </p:cNvGrpSpPr>
          <p:nvPr/>
        </p:nvGrpSpPr>
        <p:grpSpPr bwMode="auto">
          <a:xfrm>
            <a:off x="1600200" y="3287713"/>
            <a:ext cx="685800" cy="700087"/>
            <a:chOff x="4339" y="426"/>
            <a:chExt cx="333" cy="462"/>
          </a:xfrm>
        </p:grpSpPr>
        <p:sp>
          <p:nvSpPr>
            <p:cNvPr id="21530" name="Freeform 37"/>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21531" name="Oval 38"/>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p>
              <a:endParaRPr lang="en-US"/>
            </a:p>
          </p:txBody>
        </p:sp>
      </p:grpSp>
      <p:grpSp>
        <p:nvGrpSpPr>
          <p:cNvPr id="21518" name="Group 39"/>
          <p:cNvGrpSpPr>
            <a:grpSpLocks/>
          </p:cNvGrpSpPr>
          <p:nvPr/>
        </p:nvGrpSpPr>
        <p:grpSpPr bwMode="auto">
          <a:xfrm>
            <a:off x="2514600" y="2362200"/>
            <a:ext cx="685800" cy="700088"/>
            <a:chOff x="4339" y="426"/>
            <a:chExt cx="333" cy="462"/>
          </a:xfrm>
        </p:grpSpPr>
        <p:sp>
          <p:nvSpPr>
            <p:cNvPr id="21528" name="Freeform 40"/>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21529" name="Oval 41"/>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p>
              <a:endParaRPr lang="en-US"/>
            </a:p>
          </p:txBody>
        </p:sp>
      </p:grpSp>
      <p:grpSp>
        <p:nvGrpSpPr>
          <p:cNvPr id="21519" name="Group 42"/>
          <p:cNvGrpSpPr>
            <a:grpSpLocks/>
          </p:cNvGrpSpPr>
          <p:nvPr/>
        </p:nvGrpSpPr>
        <p:grpSpPr bwMode="auto">
          <a:xfrm>
            <a:off x="3429000" y="3186113"/>
            <a:ext cx="685800" cy="700087"/>
            <a:chOff x="4339" y="426"/>
            <a:chExt cx="333" cy="462"/>
          </a:xfrm>
        </p:grpSpPr>
        <p:sp>
          <p:nvSpPr>
            <p:cNvPr id="21526" name="Freeform 43"/>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21527" name="Oval 44"/>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p>
              <a:endParaRPr lang="en-US"/>
            </a:p>
          </p:txBody>
        </p:sp>
      </p:grpSp>
      <p:grpSp>
        <p:nvGrpSpPr>
          <p:cNvPr id="21520" name="Group 45"/>
          <p:cNvGrpSpPr>
            <a:grpSpLocks/>
          </p:cNvGrpSpPr>
          <p:nvPr/>
        </p:nvGrpSpPr>
        <p:grpSpPr bwMode="auto">
          <a:xfrm>
            <a:off x="4191000" y="2057400"/>
            <a:ext cx="685800" cy="700088"/>
            <a:chOff x="4339" y="426"/>
            <a:chExt cx="333" cy="462"/>
          </a:xfrm>
        </p:grpSpPr>
        <p:sp>
          <p:nvSpPr>
            <p:cNvPr id="21524" name="Freeform 46"/>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21525" name="Oval 47"/>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p>
              <a:endParaRPr lang="en-US"/>
            </a:p>
          </p:txBody>
        </p:sp>
      </p:grpSp>
      <p:grpSp>
        <p:nvGrpSpPr>
          <p:cNvPr id="21521" name="Group 48"/>
          <p:cNvGrpSpPr>
            <a:grpSpLocks/>
          </p:cNvGrpSpPr>
          <p:nvPr/>
        </p:nvGrpSpPr>
        <p:grpSpPr bwMode="auto">
          <a:xfrm>
            <a:off x="6705600" y="2057400"/>
            <a:ext cx="685800" cy="700088"/>
            <a:chOff x="4339" y="426"/>
            <a:chExt cx="333" cy="462"/>
          </a:xfrm>
        </p:grpSpPr>
        <p:sp>
          <p:nvSpPr>
            <p:cNvPr id="21522" name="Freeform 49"/>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21523" name="Oval 50"/>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728194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Onion Routing</a:t>
            </a:r>
          </a:p>
        </p:txBody>
      </p:sp>
      <p:sp>
        <p:nvSpPr>
          <p:cNvPr id="23554" name="Content Placeholder 28"/>
          <p:cNvSpPr>
            <a:spLocks noGrp="1"/>
          </p:cNvSpPr>
          <p:nvPr>
            <p:ph idx="1"/>
          </p:nvPr>
        </p:nvSpPr>
        <p:spPr>
          <a:xfrm>
            <a:off x="647700" y="5021263"/>
            <a:ext cx="8458200" cy="1295400"/>
          </a:xfrm>
        </p:spPr>
        <p:txBody>
          <a:bodyPr/>
          <a:lstStyle/>
          <a:p>
            <a:pPr>
              <a:lnSpc>
                <a:spcPct val="90000"/>
              </a:lnSpc>
            </a:pPr>
            <a:r>
              <a:rPr lang="en-US" sz="2700" dirty="0">
                <a:latin typeface="Arial" charset="0"/>
                <a:ea typeface="ＭＳ Ｐゴシック" charset="0"/>
                <a:cs typeface="ＭＳ Ｐゴシック" charset="0"/>
              </a:rPr>
              <a:t>Sender chooses a random sequence of routers </a:t>
            </a:r>
          </a:p>
          <a:p>
            <a:pPr lvl="1">
              <a:lnSpc>
                <a:spcPct val="90000"/>
              </a:lnSpc>
            </a:pPr>
            <a:r>
              <a:rPr lang="en-US" sz="2400" dirty="0">
                <a:latin typeface="Arial" charset="0"/>
                <a:ea typeface="ＭＳ Ｐゴシック" charset="0"/>
              </a:rPr>
              <a:t>Some routers are honest, some controlled by attacker</a:t>
            </a:r>
          </a:p>
          <a:p>
            <a:pPr lvl="1">
              <a:lnSpc>
                <a:spcPct val="90000"/>
              </a:lnSpc>
            </a:pPr>
            <a:r>
              <a:rPr lang="en-US" sz="2400" dirty="0">
                <a:latin typeface="Arial" charset="0"/>
                <a:ea typeface="ＭＳ Ｐゴシック" charset="0"/>
              </a:rPr>
              <a:t>Sender controls the length of the path</a:t>
            </a:r>
          </a:p>
          <a:p>
            <a:pPr>
              <a:lnSpc>
                <a:spcPct val="90000"/>
              </a:lnSpc>
            </a:pPr>
            <a:endParaRPr lang="en-US" sz="2700" dirty="0">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
        <p:nvSpPr>
          <p:cNvPr id="23556" name="Oval 3"/>
          <p:cNvSpPr>
            <a:spLocks noChangeArrowheads="1"/>
          </p:cNvSpPr>
          <p:nvPr/>
        </p:nvSpPr>
        <p:spPr bwMode="auto">
          <a:xfrm>
            <a:off x="3505200" y="20574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B7E7"/>
                </a:solidFill>
                <a:latin typeface="Verdana" charset="0"/>
              </a:rPr>
              <a:t>R</a:t>
            </a:r>
            <a:endParaRPr lang="en-US" sz="3600" baseline="-25000">
              <a:solidFill>
                <a:srgbClr val="FFB7E7"/>
              </a:solidFill>
              <a:latin typeface="Verdana" charset="0"/>
            </a:endParaRPr>
          </a:p>
        </p:txBody>
      </p:sp>
      <p:sp>
        <p:nvSpPr>
          <p:cNvPr id="23557" name="Oval 4"/>
          <p:cNvSpPr>
            <a:spLocks noChangeArrowheads="1"/>
          </p:cNvSpPr>
          <p:nvPr/>
        </p:nvSpPr>
        <p:spPr bwMode="auto">
          <a:xfrm>
            <a:off x="5943600" y="19050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latin typeface="Verdana" charset="0"/>
              </a:rPr>
              <a:t>R</a:t>
            </a:r>
            <a:r>
              <a:rPr lang="en-US" sz="3600" baseline="-25000">
                <a:latin typeface="Verdana" charset="0"/>
              </a:rPr>
              <a:t>4</a:t>
            </a:r>
          </a:p>
        </p:txBody>
      </p:sp>
      <p:sp>
        <p:nvSpPr>
          <p:cNvPr id="23558" name="Oval 5"/>
          <p:cNvSpPr>
            <a:spLocks noChangeArrowheads="1"/>
          </p:cNvSpPr>
          <p:nvPr/>
        </p:nvSpPr>
        <p:spPr bwMode="auto">
          <a:xfrm>
            <a:off x="2438400" y="27432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latin typeface="Verdana" charset="0"/>
              </a:rPr>
              <a:t>R</a:t>
            </a:r>
            <a:r>
              <a:rPr lang="en-US" sz="3600" baseline="-25000">
                <a:latin typeface="Verdana" charset="0"/>
              </a:rPr>
              <a:t>1</a:t>
            </a:r>
          </a:p>
        </p:txBody>
      </p:sp>
      <p:sp>
        <p:nvSpPr>
          <p:cNvPr id="23559" name="Oval 6"/>
          <p:cNvSpPr>
            <a:spLocks noChangeArrowheads="1"/>
          </p:cNvSpPr>
          <p:nvPr/>
        </p:nvSpPr>
        <p:spPr bwMode="auto">
          <a:xfrm>
            <a:off x="3733800" y="32766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latin typeface="Verdana" charset="0"/>
              </a:rPr>
              <a:t>R</a:t>
            </a:r>
            <a:r>
              <a:rPr lang="en-US" sz="3600" baseline="-25000">
                <a:latin typeface="Verdana" charset="0"/>
              </a:rPr>
              <a:t>2</a:t>
            </a:r>
          </a:p>
        </p:txBody>
      </p:sp>
      <p:sp>
        <p:nvSpPr>
          <p:cNvPr id="23560" name="Oval 7"/>
          <p:cNvSpPr>
            <a:spLocks noChangeArrowheads="1"/>
          </p:cNvSpPr>
          <p:nvPr/>
        </p:nvSpPr>
        <p:spPr bwMode="auto">
          <a:xfrm>
            <a:off x="6934200" y="17526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0000"/>
                </a:solidFill>
                <a:latin typeface="Verdana" charset="0"/>
              </a:rPr>
              <a:t>R</a:t>
            </a:r>
            <a:endParaRPr lang="en-US" sz="3600" baseline="-25000">
              <a:solidFill>
                <a:srgbClr val="FF0000"/>
              </a:solidFill>
              <a:latin typeface="Verdana" charset="0"/>
            </a:endParaRPr>
          </a:p>
        </p:txBody>
      </p:sp>
      <p:sp>
        <p:nvSpPr>
          <p:cNvPr id="23561" name="Oval 8"/>
          <p:cNvSpPr>
            <a:spLocks noChangeArrowheads="1"/>
          </p:cNvSpPr>
          <p:nvPr/>
        </p:nvSpPr>
        <p:spPr bwMode="auto">
          <a:xfrm>
            <a:off x="7467600" y="25908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B7E7"/>
                </a:solidFill>
                <a:latin typeface="Verdana" charset="0"/>
              </a:rPr>
              <a:t>R</a:t>
            </a:r>
            <a:endParaRPr lang="en-US" sz="3600" baseline="-25000">
              <a:solidFill>
                <a:srgbClr val="FFB7E7"/>
              </a:solidFill>
              <a:latin typeface="Verdana" charset="0"/>
            </a:endParaRPr>
          </a:p>
        </p:txBody>
      </p:sp>
      <p:sp>
        <p:nvSpPr>
          <p:cNvPr id="23562" name="Oval 9"/>
          <p:cNvSpPr>
            <a:spLocks noChangeArrowheads="1"/>
          </p:cNvSpPr>
          <p:nvPr/>
        </p:nvSpPr>
        <p:spPr bwMode="auto">
          <a:xfrm>
            <a:off x="4724400" y="23622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0000"/>
                </a:solidFill>
                <a:latin typeface="Verdana" charset="0"/>
              </a:rPr>
              <a:t>R</a:t>
            </a:r>
            <a:r>
              <a:rPr lang="en-US" sz="3600" baseline="-25000">
                <a:solidFill>
                  <a:srgbClr val="FF0000"/>
                </a:solidFill>
                <a:latin typeface="Verdana" charset="0"/>
              </a:rPr>
              <a:t>3</a:t>
            </a:r>
          </a:p>
        </p:txBody>
      </p:sp>
      <p:sp>
        <p:nvSpPr>
          <p:cNvPr id="23563" name="AutoShape 10"/>
          <p:cNvSpPr>
            <a:spLocks noChangeArrowheads="1"/>
          </p:cNvSpPr>
          <p:nvPr/>
        </p:nvSpPr>
        <p:spPr bwMode="auto">
          <a:xfrm>
            <a:off x="7061200" y="4137025"/>
            <a:ext cx="836613"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spAutoFit/>
          </a:bodyPr>
          <a:lstStyle/>
          <a:p>
            <a:r>
              <a:rPr lang="en-US">
                <a:latin typeface="Verdana" charset="0"/>
              </a:rPr>
              <a:t>Bob</a:t>
            </a:r>
          </a:p>
        </p:txBody>
      </p:sp>
      <p:sp>
        <p:nvSpPr>
          <p:cNvPr id="23564" name="Oval 11"/>
          <p:cNvSpPr>
            <a:spLocks noChangeArrowheads="1"/>
          </p:cNvSpPr>
          <p:nvPr/>
        </p:nvSpPr>
        <p:spPr bwMode="auto">
          <a:xfrm>
            <a:off x="1600200" y="19050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0000"/>
                </a:solidFill>
                <a:latin typeface="Verdana" charset="0"/>
              </a:rPr>
              <a:t>R</a:t>
            </a:r>
            <a:endParaRPr lang="en-US" sz="3600" baseline="-25000">
              <a:solidFill>
                <a:srgbClr val="FF0000"/>
              </a:solidFill>
              <a:latin typeface="Verdana" charset="0"/>
            </a:endParaRPr>
          </a:p>
        </p:txBody>
      </p:sp>
      <p:sp>
        <p:nvSpPr>
          <p:cNvPr id="23565" name="Oval 12"/>
          <p:cNvSpPr>
            <a:spLocks noChangeArrowheads="1"/>
          </p:cNvSpPr>
          <p:nvPr/>
        </p:nvSpPr>
        <p:spPr bwMode="auto">
          <a:xfrm>
            <a:off x="2667000" y="38862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B7E7"/>
                </a:solidFill>
                <a:latin typeface="Verdana" charset="0"/>
              </a:rPr>
              <a:t>R</a:t>
            </a:r>
            <a:endParaRPr lang="en-US" sz="3600" baseline="-25000">
              <a:solidFill>
                <a:srgbClr val="FFB7E7"/>
              </a:solidFill>
              <a:latin typeface="Verdana" charset="0"/>
            </a:endParaRPr>
          </a:p>
        </p:txBody>
      </p:sp>
      <p:sp>
        <p:nvSpPr>
          <p:cNvPr id="23566" name="Oval 13"/>
          <p:cNvSpPr>
            <a:spLocks noChangeArrowheads="1"/>
          </p:cNvSpPr>
          <p:nvPr/>
        </p:nvSpPr>
        <p:spPr bwMode="auto">
          <a:xfrm>
            <a:off x="5867400" y="30480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B7E7"/>
                </a:solidFill>
                <a:latin typeface="Verdana" charset="0"/>
              </a:rPr>
              <a:t>R</a:t>
            </a:r>
            <a:endParaRPr lang="en-US" sz="3600" baseline="-25000">
              <a:solidFill>
                <a:srgbClr val="FFB7E7"/>
              </a:solidFill>
              <a:latin typeface="Verdana" charset="0"/>
            </a:endParaRPr>
          </a:p>
        </p:txBody>
      </p:sp>
      <p:sp>
        <p:nvSpPr>
          <p:cNvPr id="23567" name="Line 14"/>
          <p:cNvSpPr>
            <a:spLocks noChangeShapeType="1"/>
          </p:cNvSpPr>
          <p:nvPr/>
        </p:nvSpPr>
        <p:spPr bwMode="auto">
          <a:xfrm flipV="1">
            <a:off x="2057400" y="3352800"/>
            <a:ext cx="457200" cy="2286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68" name="Line 15"/>
          <p:cNvSpPr>
            <a:spLocks noChangeShapeType="1"/>
          </p:cNvSpPr>
          <p:nvPr/>
        </p:nvSpPr>
        <p:spPr bwMode="auto">
          <a:xfrm>
            <a:off x="3200400" y="3200400"/>
            <a:ext cx="609600" cy="2286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69" name="Line 16"/>
          <p:cNvSpPr>
            <a:spLocks noChangeShapeType="1"/>
          </p:cNvSpPr>
          <p:nvPr/>
        </p:nvSpPr>
        <p:spPr bwMode="auto">
          <a:xfrm flipV="1">
            <a:off x="4343400" y="3048000"/>
            <a:ext cx="533400" cy="3048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70" name="Line 17"/>
          <p:cNvSpPr>
            <a:spLocks noChangeShapeType="1"/>
          </p:cNvSpPr>
          <p:nvPr/>
        </p:nvSpPr>
        <p:spPr bwMode="auto">
          <a:xfrm flipV="1">
            <a:off x="5486400" y="2438400"/>
            <a:ext cx="533400" cy="3048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71" name="Line 18"/>
          <p:cNvSpPr>
            <a:spLocks noChangeShapeType="1"/>
          </p:cNvSpPr>
          <p:nvPr/>
        </p:nvSpPr>
        <p:spPr bwMode="auto">
          <a:xfrm>
            <a:off x="6553200" y="2590800"/>
            <a:ext cx="838200" cy="15240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72" name="Rectangle 19"/>
          <p:cNvSpPr>
            <a:spLocks noChangeArrowheads="1"/>
          </p:cNvSpPr>
          <p:nvPr/>
        </p:nvSpPr>
        <p:spPr bwMode="auto">
          <a:xfrm>
            <a:off x="304800" y="4800600"/>
            <a:ext cx="8631238"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buFont typeface="Monotype Sorts" charset="0"/>
              <a:buChar char="u"/>
            </a:pPr>
            <a:endParaRPr kumimoji="1" lang="en-US"/>
          </a:p>
        </p:txBody>
      </p:sp>
      <p:sp>
        <p:nvSpPr>
          <p:cNvPr id="23573" name="AutoShape 21"/>
          <p:cNvSpPr>
            <a:spLocks noChangeArrowheads="1"/>
          </p:cNvSpPr>
          <p:nvPr/>
        </p:nvSpPr>
        <p:spPr bwMode="auto">
          <a:xfrm>
            <a:off x="1103313" y="3581400"/>
            <a:ext cx="954087"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spAutoFit/>
          </a:bodyPr>
          <a:lstStyle/>
          <a:p>
            <a:r>
              <a:rPr lang="en-US">
                <a:latin typeface="Verdana" charset="0"/>
              </a:rPr>
              <a:t>Alice</a:t>
            </a:r>
          </a:p>
        </p:txBody>
      </p:sp>
      <p:pic>
        <p:nvPicPr>
          <p:cNvPr id="23574" name="Picture 22"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33600"/>
            <a:ext cx="3873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75" name="Picture 23"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1524000"/>
            <a:ext cx="3873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76" name="Picture 24"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3873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35128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ltLang="zh-CN" dirty="0">
                <a:latin typeface="Arial" charset="0"/>
                <a:ea typeface="ＭＳ Ｐゴシック" charset="0"/>
                <a:cs typeface="ＭＳ Ｐゴシック" charset="0"/>
              </a:rPr>
              <a:t>How does Tor work?</a:t>
            </a:r>
          </a:p>
        </p:txBody>
      </p:sp>
      <p:sp>
        <p:nvSpPr>
          <p:cNvPr id="29698" name="Rectangle 3"/>
          <p:cNvSpPr>
            <a:spLocks noGrp="1" noChangeArrowheads="1"/>
          </p:cNvSpPr>
          <p:nvPr>
            <p:ph idx="1"/>
          </p:nvPr>
        </p:nvSpPr>
        <p:spPr/>
        <p:txBody>
          <a:bodyPr/>
          <a:lstStyle/>
          <a:p>
            <a:endParaRPr lang="en-US">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162800" cy="457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8167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The Great Divide</a:t>
            </a:r>
          </a:p>
        </p:txBody>
      </p:sp>
      <p:sp>
        <p:nvSpPr>
          <p:cNvPr id="34819" name="Rectangle 3"/>
          <p:cNvSpPr>
            <a:spLocks noGrp="1" noChangeArrowheads="1"/>
          </p:cNvSpPr>
          <p:nvPr>
            <p:ph idx="1"/>
          </p:nvPr>
        </p:nvSpPr>
        <p:spPr>
          <a:xfrm>
            <a:off x="2286000" y="1676400"/>
            <a:ext cx="2971800" cy="1219200"/>
          </a:xfrm>
        </p:spPr>
        <p:txBody>
          <a:bodyPr>
            <a:normAutofit/>
          </a:bodyPr>
          <a:lstStyle/>
          <a:p>
            <a:pPr>
              <a:lnSpc>
                <a:spcPct val="90000"/>
              </a:lnSpc>
              <a:buFont typeface="Wingdings" charset="2"/>
              <a:buNone/>
            </a:pPr>
            <a:r>
              <a:rPr lang="en-US" sz="2000" dirty="0"/>
              <a:t>Symmetric Crypto: (Private key)</a:t>
            </a:r>
          </a:p>
          <a:p>
            <a:pPr>
              <a:lnSpc>
                <a:spcPct val="90000"/>
              </a:lnSpc>
              <a:buFont typeface="Wingdings" charset="2"/>
              <a:buNone/>
            </a:pPr>
            <a:r>
              <a:rPr lang="en-US" sz="2000" dirty="0"/>
              <a:t>Example: AES</a:t>
            </a:r>
          </a:p>
          <a:p>
            <a:pPr>
              <a:lnSpc>
                <a:spcPct val="90000"/>
              </a:lnSpc>
              <a:buFont typeface="Wingdings" charset="2"/>
              <a:buNone/>
            </a:pPr>
            <a:endParaRPr lang="en-US" sz="2000" dirty="0"/>
          </a:p>
        </p:txBody>
      </p:sp>
      <p:sp>
        <p:nvSpPr>
          <p:cNvPr id="34820" name="Rectangle 4"/>
          <p:cNvSpPr>
            <a:spLocks noChangeArrowheads="1"/>
          </p:cNvSpPr>
          <p:nvPr/>
        </p:nvSpPr>
        <p:spPr bwMode="auto">
          <a:xfrm>
            <a:off x="5638800" y="1524000"/>
            <a:ext cx="2971800" cy="12954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1"/>
              </a:buClr>
              <a:buSzPct val="65000"/>
              <a:buFont typeface="Wingdings" charset="2"/>
              <a:buNone/>
            </a:pPr>
            <a:r>
              <a:rPr lang="en-US" sz="2000"/>
              <a:t>Asymmetric Crypto: </a:t>
            </a:r>
          </a:p>
          <a:p>
            <a:pPr marL="342900" indent="-342900">
              <a:spcBef>
                <a:spcPct val="20000"/>
              </a:spcBef>
              <a:buClr>
                <a:schemeClr val="accent1"/>
              </a:buClr>
              <a:buSzPct val="65000"/>
              <a:buFont typeface="Wingdings" charset="2"/>
              <a:buNone/>
            </a:pPr>
            <a:r>
              <a:rPr lang="en-US" sz="2000"/>
              <a:t>(Public key)</a:t>
            </a:r>
          </a:p>
          <a:p>
            <a:pPr marL="342900" indent="-342900">
              <a:spcBef>
                <a:spcPct val="20000"/>
              </a:spcBef>
              <a:buClr>
                <a:schemeClr val="accent1"/>
              </a:buClr>
              <a:buSzPct val="65000"/>
              <a:buFont typeface="Wingdings" charset="2"/>
              <a:buNone/>
            </a:pPr>
            <a:r>
              <a:rPr lang="en-US" sz="2000"/>
              <a:t>Example: RSA</a:t>
            </a:r>
          </a:p>
        </p:txBody>
      </p:sp>
      <p:sp>
        <p:nvSpPr>
          <p:cNvPr id="34821" name="Text Box 5"/>
          <p:cNvSpPr txBox="1">
            <a:spLocks noChangeArrowheads="1"/>
          </p:cNvSpPr>
          <p:nvPr/>
        </p:nvSpPr>
        <p:spPr bwMode="auto">
          <a:xfrm>
            <a:off x="533400" y="2743200"/>
            <a:ext cx="2057400" cy="163121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t>Requires a pre-shared secret between communicating parties?</a:t>
            </a:r>
          </a:p>
        </p:txBody>
      </p:sp>
      <p:sp>
        <p:nvSpPr>
          <p:cNvPr id="34822" name="Text Box 6"/>
          <p:cNvSpPr txBox="1">
            <a:spLocks noChangeArrowheads="1"/>
          </p:cNvSpPr>
          <p:nvPr/>
        </p:nvSpPr>
        <p:spPr bwMode="auto">
          <a:xfrm>
            <a:off x="3124200" y="2971800"/>
            <a:ext cx="990600" cy="523220"/>
          </a:xfrm>
          <a:prstGeom prst="rect">
            <a:avLst/>
          </a:prstGeom>
          <a:solidFill>
            <a:schemeClr val="accent1"/>
          </a:solidFill>
          <a:ln w="9525">
            <a:noFill/>
            <a:miter lim="800000"/>
            <a:headEnd/>
            <a:tailEnd/>
          </a:ln>
          <a:effectLst/>
        </p:spPr>
        <p:txBody>
          <a:bodyPr>
            <a:prstTxWarp prst="textNoShape">
              <a:avLst/>
            </a:prstTxWarp>
            <a:spAutoFit/>
          </a:bodyPr>
          <a:lstStyle/>
          <a:p>
            <a:pPr>
              <a:spcBef>
                <a:spcPct val="50000"/>
              </a:spcBef>
            </a:pPr>
            <a:r>
              <a:rPr lang="en-US" sz="2800">
                <a:solidFill>
                  <a:schemeClr val="bg1"/>
                </a:solidFill>
              </a:rPr>
              <a:t>Yes</a:t>
            </a:r>
          </a:p>
        </p:txBody>
      </p:sp>
      <p:sp>
        <p:nvSpPr>
          <p:cNvPr id="34824" name="Text Box 8"/>
          <p:cNvSpPr txBox="1">
            <a:spLocks noChangeArrowheads="1"/>
          </p:cNvSpPr>
          <p:nvPr/>
        </p:nvSpPr>
        <p:spPr bwMode="auto">
          <a:xfrm>
            <a:off x="533400" y="4648200"/>
            <a:ext cx="2057400" cy="10156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t>Overall speed of cryptographic operations</a:t>
            </a:r>
          </a:p>
        </p:txBody>
      </p:sp>
      <p:sp>
        <p:nvSpPr>
          <p:cNvPr id="34825" name="Text Box 9"/>
          <p:cNvSpPr txBox="1">
            <a:spLocks noChangeArrowheads="1"/>
          </p:cNvSpPr>
          <p:nvPr/>
        </p:nvSpPr>
        <p:spPr bwMode="auto">
          <a:xfrm>
            <a:off x="5715000" y="4953000"/>
            <a:ext cx="1143000" cy="523220"/>
          </a:xfrm>
          <a:prstGeom prst="rect">
            <a:avLst/>
          </a:prstGeom>
          <a:solidFill>
            <a:schemeClr val="accent1"/>
          </a:solidFill>
          <a:ln w="9525">
            <a:noFill/>
            <a:miter lim="800000"/>
            <a:headEnd/>
            <a:tailEnd/>
          </a:ln>
          <a:effectLst/>
        </p:spPr>
        <p:txBody>
          <a:bodyPr>
            <a:prstTxWarp prst="textNoShape">
              <a:avLst/>
            </a:prstTxWarp>
            <a:spAutoFit/>
          </a:bodyPr>
          <a:lstStyle/>
          <a:p>
            <a:pPr>
              <a:spcBef>
                <a:spcPct val="50000"/>
              </a:spcBef>
            </a:pPr>
            <a:r>
              <a:rPr lang="en-US" sz="2800">
                <a:solidFill>
                  <a:schemeClr val="bg1"/>
                </a:solidFill>
              </a:rPr>
              <a:t>Slow</a:t>
            </a:r>
          </a:p>
        </p:txBody>
      </p:sp>
      <p:sp>
        <p:nvSpPr>
          <p:cNvPr id="34827" name="Text Box 11"/>
          <p:cNvSpPr txBox="1">
            <a:spLocks noChangeArrowheads="1"/>
          </p:cNvSpPr>
          <p:nvPr/>
        </p:nvSpPr>
        <p:spPr bwMode="auto">
          <a:xfrm>
            <a:off x="5943600" y="2971800"/>
            <a:ext cx="990600" cy="523220"/>
          </a:xfrm>
          <a:prstGeom prst="rect">
            <a:avLst/>
          </a:prstGeom>
          <a:solidFill>
            <a:schemeClr val="accent1"/>
          </a:solidFill>
          <a:ln w="9525">
            <a:noFill/>
            <a:miter lim="800000"/>
            <a:headEnd/>
            <a:tailEnd/>
          </a:ln>
          <a:effectLst/>
        </p:spPr>
        <p:txBody>
          <a:bodyPr>
            <a:prstTxWarp prst="textNoShape">
              <a:avLst/>
            </a:prstTxWarp>
            <a:spAutoFit/>
          </a:bodyPr>
          <a:lstStyle/>
          <a:p>
            <a:pPr>
              <a:spcBef>
                <a:spcPct val="50000"/>
              </a:spcBef>
            </a:pPr>
            <a:r>
              <a:rPr lang="en-US" sz="2800">
                <a:solidFill>
                  <a:schemeClr val="bg1"/>
                </a:solidFill>
              </a:rPr>
              <a:t>No</a:t>
            </a:r>
          </a:p>
        </p:txBody>
      </p:sp>
      <p:sp>
        <p:nvSpPr>
          <p:cNvPr id="34828" name="Text Box 12"/>
          <p:cNvSpPr txBox="1">
            <a:spLocks noChangeArrowheads="1"/>
          </p:cNvSpPr>
          <p:nvPr/>
        </p:nvSpPr>
        <p:spPr bwMode="auto">
          <a:xfrm>
            <a:off x="3352800" y="4953000"/>
            <a:ext cx="1143000" cy="523220"/>
          </a:xfrm>
          <a:prstGeom prst="rect">
            <a:avLst/>
          </a:prstGeom>
          <a:solidFill>
            <a:schemeClr val="accent1"/>
          </a:solidFill>
          <a:ln w="9525">
            <a:noFill/>
            <a:miter lim="800000"/>
            <a:headEnd/>
            <a:tailEnd/>
          </a:ln>
          <a:effectLst/>
        </p:spPr>
        <p:txBody>
          <a:bodyPr>
            <a:prstTxWarp prst="textNoShape">
              <a:avLst/>
            </a:prstTxWarp>
            <a:spAutoFit/>
          </a:bodyPr>
          <a:lstStyle/>
          <a:p>
            <a:pPr>
              <a:spcBef>
                <a:spcPct val="50000"/>
              </a:spcBef>
            </a:pPr>
            <a:r>
              <a:rPr lang="en-US" sz="2800">
                <a:solidFill>
                  <a:schemeClr val="bg1"/>
                </a:solidFill>
              </a:rPr>
              <a:t>Fast </a:t>
            </a:r>
          </a:p>
        </p:txBody>
      </p:sp>
      <p:sp>
        <p:nvSpPr>
          <p:cNvPr id="3" name="Slide Number Placeholder 2">
            <a:extLst>
              <a:ext uri="{FF2B5EF4-FFF2-40B4-BE49-F238E27FC236}">
                <a16:creationId xmlns:a16="http://schemas.microsoft.com/office/drawing/2014/main" id="{D1C6A46F-759D-1848-9616-CD028C40DBA1}"/>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42901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2" grpId="0" animBg="1"/>
      <p:bldP spid="34824" grpId="0"/>
      <p:bldP spid="34825" grpId="0" animBg="1"/>
      <p:bldP spid="34827" grpId="0" animBg="1"/>
      <p:bldP spid="348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tLang="zh-CN" dirty="0">
                <a:latin typeface="Arial" charset="0"/>
                <a:ea typeface="ＭＳ Ｐゴシック" charset="0"/>
                <a:cs typeface="ＭＳ Ｐゴシック" charset="0"/>
              </a:rPr>
              <a:t>How does Tor work?</a:t>
            </a:r>
          </a:p>
        </p:txBody>
      </p:sp>
      <p:sp>
        <p:nvSpPr>
          <p:cNvPr id="30722" name="Rectangle 3"/>
          <p:cNvSpPr>
            <a:spLocks noGrp="1" noChangeArrowheads="1"/>
          </p:cNvSpPr>
          <p:nvPr>
            <p:ph idx="1"/>
          </p:nvPr>
        </p:nvSpPr>
        <p:spPr/>
        <p:txBody>
          <a:bodyPr/>
          <a:lstStyle/>
          <a:p>
            <a:endParaRPr lang="en-US">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pic>
        <p:nvPicPr>
          <p:cNvPr id="307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934200" cy="443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87729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title"/>
          </p:nvPr>
        </p:nvSpPr>
        <p:spPr/>
        <p:txBody>
          <a:bodyPr/>
          <a:lstStyle/>
          <a:p>
            <a:r>
              <a:rPr lang="en-US" dirty="0">
                <a:latin typeface="Arial" charset="0"/>
                <a:ea typeface="ＭＳ Ｐゴシック" charset="0"/>
                <a:cs typeface="ＭＳ Ｐゴシック" charset="0"/>
              </a:rPr>
              <a:t>Tor Circuit Setup (1)</a:t>
            </a:r>
          </a:p>
        </p:txBody>
      </p:sp>
      <p:sp>
        <p:nvSpPr>
          <p:cNvPr id="31746" name="Rectangle 4"/>
          <p:cNvSpPr>
            <a:spLocks noGrp="1" noChangeArrowheads="1"/>
          </p:cNvSpPr>
          <p:nvPr>
            <p:ph idx="1"/>
          </p:nvPr>
        </p:nvSpPr>
        <p:spPr>
          <a:xfrm>
            <a:off x="457200" y="1905000"/>
            <a:ext cx="8475663" cy="4724400"/>
          </a:xfrm>
        </p:spPr>
        <p:txBody>
          <a:bodyPr/>
          <a:lstStyle/>
          <a:p>
            <a:r>
              <a:rPr lang="en-US">
                <a:latin typeface="Arial" charset="0"/>
                <a:ea typeface="ＭＳ Ｐゴシック" charset="0"/>
                <a:cs typeface="ＭＳ Ｐゴシック" charset="0"/>
              </a:rPr>
              <a:t>Client proxy establish a symmetric session key and circuit with Onion Router #1</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pic>
        <p:nvPicPr>
          <p:cNvPr id="31748" name="Picture 2" descr="tor_Page_27"/>
          <p:cNvPicPr>
            <a:picLocks noChangeAspect="1" noChangeArrowheads="1"/>
          </p:cNvPicPr>
          <p:nvPr/>
        </p:nvPicPr>
        <p:blipFill>
          <a:blip r:embed="rId3">
            <a:extLst>
              <a:ext uri="{28A0092B-C50C-407E-A947-70E740481C1C}">
                <a14:useLocalDpi xmlns:a14="http://schemas.microsoft.com/office/drawing/2010/main" val="0"/>
              </a:ext>
            </a:extLst>
          </a:blip>
          <a:srcRect l="3334" t="43340" r="25833" b="11073"/>
          <a:stretch>
            <a:fillRect/>
          </a:stretch>
        </p:blipFill>
        <p:spPr bwMode="auto">
          <a:xfrm>
            <a:off x="1066800" y="3200400"/>
            <a:ext cx="6477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0425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title"/>
          </p:nvPr>
        </p:nvSpPr>
        <p:spPr/>
        <p:txBody>
          <a:bodyPr/>
          <a:lstStyle/>
          <a:p>
            <a:r>
              <a:rPr lang="en-US" dirty="0">
                <a:latin typeface="Arial" charset="0"/>
                <a:ea typeface="ＭＳ Ｐゴシック" charset="0"/>
                <a:cs typeface="ＭＳ Ｐゴシック" charset="0"/>
              </a:rPr>
              <a:t>Tor Circuit Setup (2)</a:t>
            </a:r>
          </a:p>
        </p:txBody>
      </p:sp>
      <p:sp>
        <p:nvSpPr>
          <p:cNvPr id="33794" name="Rectangle 4"/>
          <p:cNvSpPr>
            <a:spLocks noGrp="1" noChangeArrowheads="1"/>
          </p:cNvSpPr>
          <p:nvPr>
            <p:ph idx="1"/>
          </p:nvPr>
        </p:nvSpPr>
        <p:spPr>
          <a:xfrm>
            <a:off x="304800" y="1524000"/>
            <a:ext cx="8458200" cy="2209800"/>
          </a:xfrm>
        </p:spPr>
        <p:txBody>
          <a:bodyPr/>
          <a:lstStyle/>
          <a:p>
            <a:r>
              <a:rPr lang="en-US" sz="3000" dirty="0">
                <a:latin typeface="Arial" charset="0"/>
                <a:ea typeface="ＭＳ Ｐゴシック" charset="0"/>
                <a:cs typeface="ＭＳ Ｐゴシック" charset="0"/>
              </a:rPr>
              <a:t>Client proxy extends the circuit by establishing a symmetric session key with Onion Router #2</a:t>
            </a:r>
          </a:p>
          <a:p>
            <a:pPr lvl="1"/>
            <a:r>
              <a:rPr lang="en-US" sz="2600" dirty="0">
                <a:latin typeface="Arial" charset="0"/>
                <a:ea typeface="ＭＳ Ｐゴシック" charset="0"/>
              </a:rPr>
              <a:t>Tunnel through Onion Router #1</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pic>
        <p:nvPicPr>
          <p:cNvPr id="33796" name="Picture 2" descr="tor_Page_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999" t="45564" r="20833" b="9961"/>
          <a:stretch>
            <a:fillRect/>
          </a:stretch>
        </p:blipFill>
        <p:spPr bwMode="auto">
          <a:xfrm>
            <a:off x="1219200" y="3352800"/>
            <a:ext cx="67818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73375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title"/>
          </p:nvPr>
        </p:nvSpPr>
        <p:spPr/>
        <p:txBody>
          <a:bodyPr/>
          <a:lstStyle/>
          <a:p>
            <a:r>
              <a:rPr lang="en-US" dirty="0">
                <a:latin typeface="Arial" charset="0"/>
                <a:ea typeface="ＭＳ Ｐゴシック" charset="0"/>
                <a:cs typeface="ＭＳ Ｐゴシック" charset="0"/>
              </a:rPr>
              <a:t>Tor Circuit Setup (3)</a:t>
            </a:r>
          </a:p>
        </p:txBody>
      </p:sp>
      <p:sp>
        <p:nvSpPr>
          <p:cNvPr id="35842" name="Rectangle 4"/>
          <p:cNvSpPr>
            <a:spLocks noGrp="1" noChangeArrowheads="1"/>
          </p:cNvSpPr>
          <p:nvPr>
            <p:ph idx="1"/>
          </p:nvPr>
        </p:nvSpPr>
        <p:spPr/>
        <p:txBody>
          <a:bodyPr/>
          <a:lstStyle/>
          <a:p>
            <a:r>
              <a:rPr lang="en-US">
                <a:latin typeface="Arial" charset="0"/>
                <a:ea typeface="ＭＳ Ｐゴシック" charset="0"/>
                <a:cs typeface="ＭＳ Ｐゴシック" charset="0"/>
              </a:rPr>
              <a:t>Client proxy extends the circuit by establishing a symmetric session key with Onion Router #3</a:t>
            </a:r>
          </a:p>
          <a:p>
            <a:pPr lvl="1"/>
            <a:r>
              <a:rPr lang="en-US">
                <a:latin typeface="Arial" charset="0"/>
                <a:ea typeface="ＭＳ Ｐゴシック" charset="0"/>
              </a:rPr>
              <a:t>Tunnel through Onion Routers #1 and #2</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pic>
        <p:nvPicPr>
          <p:cNvPr id="35844" name="Picture 2" descr="tor_Page_29"/>
          <p:cNvPicPr>
            <a:picLocks noChangeAspect="1" noChangeArrowheads="1"/>
          </p:cNvPicPr>
          <p:nvPr/>
        </p:nvPicPr>
        <p:blipFill>
          <a:blip r:embed="rId3">
            <a:extLst>
              <a:ext uri="{28A0092B-C50C-407E-A947-70E740481C1C}">
                <a14:useLocalDpi xmlns:a14="http://schemas.microsoft.com/office/drawing/2010/main" val="0"/>
              </a:ext>
            </a:extLst>
          </a:blip>
          <a:srcRect l="4445" t="44452" r="23334" b="9961"/>
          <a:stretch>
            <a:fillRect/>
          </a:stretch>
        </p:blipFill>
        <p:spPr bwMode="auto">
          <a:xfrm>
            <a:off x="1168400" y="3276600"/>
            <a:ext cx="6604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05469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latin typeface="Arial" charset="0"/>
                <a:ea typeface="ＭＳ Ｐゴシック" charset="0"/>
                <a:cs typeface="ＭＳ Ｐゴシック" charset="0"/>
              </a:rPr>
              <a:t>Overall Route Establishment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
        <p:nvSpPr>
          <p:cNvPr id="25603" name="Oval 3"/>
          <p:cNvSpPr>
            <a:spLocks noChangeArrowheads="1"/>
          </p:cNvSpPr>
          <p:nvPr/>
        </p:nvSpPr>
        <p:spPr bwMode="auto">
          <a:xfrm>
            <a:off x="5943600" y="19812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latin typeface="Verdana" charset="0"/>
              </a:rPr>
              <a:t>R</a:t>
            </a:r>
            <a:r>
              <a:rPr lang="en-US" sz="3600" baseline="-25000">
                <a:latin typeface="Verdana" charset="0"/>
              </a:rPr>
              <a:t>4</a:t>
            </a:r>
          </a:p>
        </p:txBody>
      </p:sp>
      <p:sp>
        <p:nvSpPr>
          <p:cNvPr id="25604" name="Oval 4"/>
          <p:cNvSpPr>
            <a:spLocks noChangeArrowheads="1"/>
          </p:cNvSpPr>
          <p:nvPr/>
        </p:nvSpPr>
        <p:spPr bwMode="auto">
          <a:xfrm>
            <a:off x="2514600" y="28194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latin typeface="Verdana" charset="0"/>
              </a:rPr>
              <a:t>R</a:t>
            </a:r>
            <a:r>
              <a:rPr lang="en-US" sz="3600" baseline="-25000">
                <a:latin typeface="Verdana" charset="0"/>
              </a:rPr>
              <a:t>1</a:t>
            </a:r>
          </a:p>
        </p:txBody>
      </p:sp>
      <p:sp>
        <p:nvSpPr>
          <p:cNvPr id="25605" name="Oval 5"/>
          <p:cNvSpPr>
            <a:spLocks noChangeArrowheads="1"/>
          </p:cNvSpPr>
          <p:nvPr/>
        </p:nvSpPr>
        <p:spPr bwMode="auto">
          <a:xfrm>
            <a:off x="3429000" y="19050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latin typeface="Verdana" charset="0"/>
              </a:rPr>
              <a:t>R</a:t>
            </a:r>
            <a:r>
              <a:rPr lang="en-US" sz="3600" baseline="-25000">
                <a:latin typeface="Verdana" charset="0"/>
              </a:rPr>
              <a:t>2</a:t>
            </a:r>
          </a:p>
        </p:txBody>
      </p:sp>
      <p:sp>
        <p:nvSpPr>
          <p:cNvPr id="25606" name="Oval 6"/>
          <p:cNvSpPr>
            <a:spLocks noChangeArrowheads="1"/>
          </p:cNvSpPr>
          <p:nvPr/>
        </p:nvSpPr>
        <p:spPr bwMode="auto">
          <a:xfrm>
            <a:off x="4572000" y="22860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0000"/>
                </a:solidFill>
                <a:latin typeface="Verdana" charset="0"/>
              </a:rPr>
              <a:t>R</a:t>
            </a:r>
            <a:r>
              <a:rPr lang="en-US" sz="3600" baseline="-25000">
                <a:solidFill>
                  <a:srgbClr val="FF0000"/>
                </a:solidFill>
                <a:latin typeface="Verdana" charset="0"/>
              </a:rPr>
              <a:t>3</a:t>
            </a:r>
          </a:p>
        </p:txBody>
      </p:sp>
      <p:sp>
        <p:nvSpPr>
          <p:cNvPr id="25607" name="AutoShape 7"/>
          <p:cNvSpPr>
            <a:spLocks noChangeArrowheads="1"/>
          </p:cNvSpPr>
          <p:nvPr/>
        </p:nvSpPr>
        <p:spPr bwMode="auto">
          <a:xfrm>
            <a:off x="7062788" y="2384425"/>
            <a:ext cx="833437"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spAutoFit/>
          </a:bodyPr>
          <a:lstStyle/>
          <a:p>
            <a:r>
              <a:rPr lang="en-US">
                <a:latin typeface="Verdana" charset="0"/>
              </a:rPr>
              <a:t>Bob</a:t>
            </a:r>
          </a:p>
        </p:txBody>
      </p:sp>
      <p:sp>
        <p:nvSpPr>
          <p:cNvPr id="25608" name="Line 8"/>
          <p:cNvSpPr>
            <a:spLocks noChangeShapeType="1"/>
          </p:cNvSpPr>
          <p:nvPr/>
        </p:nvSpPr>
        <p:spPr bwMode="auto">
          <a:xfrm>
            <a:off x="2114550" y="2438400"/>
            <a:ext cx="400050" cy="6858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09" name="Line 9"/>
          <p:cNvSpPr>
            <a:spLocks noChangeShapeType="1"/>
          </p:cNvSpPr>
          <p:nvPr/>
        </p:nvSpPr>
        <p:spPr bwMode="auto">
          <a:xfrm flipV="1">
            <a:off x="3276600" y="2667000"/>
            <a:ext cx="381000" cy="4572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10" name="Line 10"/>
          <p:cNvSpPr>
            <a:spLocks noChangeShapeType="1"/>
          </p:cNvSpPr>
          <p:nvPr/>
        </p:nvSpPr>
        <p:spPr bwMode="auto">
          <a:xfrm>
            <a:off x="4191000" y="2286000"/>
            <a:ext cx="381000" cy="1524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11" name="Line 11"/>
          <p:cNvSpPr>
            <a:spLocks noChangeShapeType="1"/>
          </p:cNvSpPr>
          <p:nvPr/>
        </p:nvSpPr>
        <p:spPr bwMode="auto">
          <a:xfrm flipV="1">
            <a:off x="5334000" y="2568575"/>
            <a:ext cx="685800" cy="1524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12" name="Line 12"/>
          <p:cNvSpPr>
            <a:spLocks noChangeShapeType="1"/>
          </p:cNvSpPr>
          <p:nvPr/>
        </p:nvSpPr>
        <p:spPr bwMode="auto">
          <a:xfrm>
            <a:off x="6705600" y="2438400"/>
            <a:ext cx="360363" cy="2286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13" name="AutoShape 13"/>
          <p:cNvSpPr>
            <a:spLocks noChangeArrowheads="1"/>
          </p:cNvSpPr>
          <p:nvPr/>
        </p:nvSpPr>
        <p:spPr bwMode="auto">
          <a:xfrm>
            <a:off x="1143000" y="2209800"/>
            <a:ext cx="954088"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spAutoFit/>
          </a:bodyPr>
          <a:lstStyle/>
          <a:p>
            <a:r>
              <a:rPr lang="en-US">
                <a:latin typeface="Verdana" charset="0"/>
              </a:rPr>
              <a:t>Alice</a:t>
            </a:r>
          </a:p>
        </p:txBody>
      </p:sp>
      <p:pic>
        <p:nvPicPr>
          <p:cNvPr id="25614" name="Picture 14"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33600"/>
            <a:ext cx="3873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2991" name="Rectangle 15"/>
          <p:cNvSpPr>
            <a:spLocks noChangeArrowheads="1"/>
          </p:cNvSpPr>
          <p:nvPr/>
        </p:nvSpPr>
        <p:spPr bwMode="auto">
          <a:xfrm>
            <a:off x="228600" y="4724400"/>
            <a:ext cx="8763000" cy="349250"/>
          </a:xfrm>
          <a:prstGeom prst="rect">
            <a:avLst/>
          </a:prstGeom>
          <a:solidFill>
            <a:schemeClr val="accent1"/>
          </a:solidFill>
          <a:ln w="12700">
            <a:solidFill>
              <a:srgbClr val="000000"/>
            </a:solidFill>
            <a:miter lim="800000"/>
            <a:headEnd type="none" w="sm" len="sm"/>
            <a:tailEnd type="none" w="sm" len="sm"/>
          </a:ln>
        </p:spPr>
        <p:txBody>
          <a:bodyPr>
            <a:spAutoFit/>
          </a:bodyPr>
          <a:lstStyle/>
          <a:p>
            <a:r>
              <a:rPr lang="en-US" sz="1600">
                <a:solidFill>
                  <a:srgbClr val="000000"/>
                </a:solidFill>
                <a:latin typeface="Verdana" charset="0"/>
              </a:rPr>
              <a:t>{R</a:t>
            </a:r>
            <a:r>
              <a:rPr lang="en-US" sz="1600" baseline="-25000">
                <a:solidFill>
                  <a:srgbClr val="000000"/>
                </a:solidFill>
                <a:latin typeface="Verdana" charset="0"/>
              </a:rPr>
              <a:t>2</a:t>
            </a:r>
            <a:r>
              <a:rPr lang="en-US" sz="1600">
                <a:solidFill>
                  <a:srgbClr val="000000"/>
                </a:solidFill>
                <a:latin typeface="Verdana" charset="0"/>
              </a:rPr>
              <a:t>,k</a:t>
            </a:r>
            <a:r>
              <a:rPr lang="en-US" sz="1600" baseline="-25000">
                <a:solidFill>
                  <a:srgbClr val="000000"/>
                </a:solidFill>
                <a:latin typeface="Verdana" charset="0"/>
              </a:rPr>
              <a:t>1</a:t>
            </a:r>
            <a:r>
              <a:rPr lang="en-US" sz="1600">
                <a:solidFill>
                  <a:srgbClr val="000000"/>
                </a:solidFill>
                <a:latin typeface="Verdana" charset="0"/>
              </a:rPr>
              <a:t>}</a:t>
            </a:r>
            <a:r>
              <a:rPr lang="en-US" sz="1600" baseline="-25000">
                <a:solidFill>
                  <a:srgbClr val="000000"/>
                </a:solidFill>
                <a:latin typeface="Verdana" charset="0"/>
              </a:rPr>
              <a:t>pk(R</a:t>
            </a:r>
            <a:r>
              <a:rPr lang="en-US" sz="1600" baseline="-36000">
                <a:solidFill>
                  <a:srgbClr val="000000"/>
                </a:solidFill>
                <a:latin typeface="Verdana" charset="0"/>
              </a:rPr>
              <a:t>1</a:t>
            </a:r>
            <a:r>
              <a:rPr lang="en-US" sz="1600" baseline="-25000">
                <a:solidFill>
                  <a:srgbClr val="000000"/>
                </a:solidFill>
                <a:latin typeface="Verdana" charset="0"/>
              </a:rPr>
              <a:t>)</a:t>
            </a:r>
            <a:r>
              <a:rPr lang="en-US" sz="1600">
                <a:solidFill>
                  <a:srgbClr val="000000"/>
                </a:solidFill>
                <a:latin typeface="Verdana" charset="0"/>
              </a:rPr>
              <a:t>,{                                                                                               }</a:t>
            </a:r>
            <a:r>
              <a:rPr lang="en-US" sz="1600" baseline="-25000">
                <a:solidFill>
                  <a:srgbClr val="000000"/>
                </a:solidFill>
                <a:latin typeface="Verdana" charset="0"/>
              </a:rPr>
              <a:t>k</a:t>
            </a:r>
            <a:r>
              <a:rPr lang="en-US" sz="1600" baseline="-36000">
                <a:solidFill>
                  <a:srgbClr val="000000"/>
                </a:solidFill>
                <a:latin typeface="Verdana" charset="0"/>
              </a:rPr>
              <a:t>1</a:t>
            </a:r>
          </a:p>
        </p:txBody>
      </p:sp>
      <p:sp>
        <p:nvSpPr>
          <p:cNvPr id="1662992" name="Rectangle 16"/>
          <p:cNvSpPr>
            <a:spLocks noChangeArrowheads="1"/>
          </p:cNvSpPr>
          <p:nvPr/>
        </p:nvSpPr>
        <p:spPr bwMode="auto">
          <a:xfrm>
            <a:off x="1752600" y="4572000"/>
            <a:ext cx="6858000" cy="349250"/>
          </a:xfrm>
          <a:prstGeom prst="rect">
            <a:avLst/>
          </a:prstGeom>
          <a:solidFill>
            <a:schemeClr val="accent1"/>
          </a:solidFill>
          <a:ln w="12700">
            <a:solidFill>
              <a:srgbClr val="000000"/>
            </a:solidFill>
            <a:miter lim="800000"/>
            <a:headEnd type="none" w="sm" len="sm"/>
            <a:tailEnd type="none" w="sm" len="sm"/>
          </a:ln>
        </p:spPr>
        <p:txBody>
          <a:bodyPr>
            <a:spAutoFit/>
          </a:bodyPr>
          <a:lstStyle/>
          <a:p>
            <a:r>
              <a:rPr lang="en-US" sz="1600">
                <a:solidFill>
                  <a:srgbClr val="000000"/>
                </a:solidFill>
                <a:latin typeface="Verdana" charset="0"/>
              </a:rPr>
              <a:t>{R</a:t>
            </a:r>
            <a:r>
              <a:rPr lang="en-US" sz="1600" baseline="-25000">
                <a:solidFill>
                  <a:srgbClr val="000000"/>
                </a:solidFill>
                <a:latin typeface="Verdana" charset="0"/>
              </a:rPr>
              <a:t>3</a:t>
            </a:r>
            <a:r>
              <a:rPr lang="en-US" sz="1600">
                <a:solidFill>
                  <a:srgbClr val="000000"/>
                </a:solidFill>
                <a:latin typeface="Verdana" charset="0"/>
              </a:rPr>
              <a:t>,k</a:t>
            </a:r>
            <a:r>
              <a:rPr lang="en-US" sz="1600" baseline="-25000">
                <a:solidFill>
                  <a:srgbClr val="000000"/>
                </a:solidFill>
                <a:latin typeface="Verdana" charset="0"/>
              </a:rPr>
              <a:t>2</a:t>
            </a:r>
            <a:r>
              <a:rPr lang="en-US" sz="1600">
                <a:solidFill>
                  <a:srgbClr val="000000"/>
                </a:solidFill>
                <a:latin typeface="Verdana" charset="0"/>
              </a:rPr>
              <a:t>}</a:t>
            </a:r>
            <a:r>
              <a:rPr lang="en-US" sz="1600" baseline="-25000">
                <a:solidFill>
                  <a:srgbClr val="000000"/>
                </a:solidFill>
                <a:latin typeface="Verdana" charset="0"/>
              </a:rPr>
              <a:t>pk(R</a:t>
            </a:r>
            <a:r>
              <a:rPr lang="en-US" sz="1600" baseline="-36000">
                <a:solidFill>
                  <a:srgbClr val="000000"/>
                </a:solidFill>
                <a:latin typeface="Verdana" charset="0"/>
              </a:rPr>
              <a:t>2</a:t>
            </a:r>
            <a:r>
              <a:rPr lang="en-US" sz="1600" baseline="-25000">
                <a:solidFill>
                  <a:srgbClr val="000000"/>
                </a:solidFill>
                <a:latin typeface="Verdana" charset="0"/>
              </a:rPr>
              <a:t>)</a:t>
            </a:r>
            <a:r>
              <a:rPr lang="en-US" sz="1600">
                <a:solidFill>
                  <a:srgbClr val="000000"/>
                </a:solidFill>
                <a:latin typeface="Verdana" charset="0"/>
              </a:rPr>
              <a:t>,{                                                                    }</a:t>
            </a:r>
            <a:r>
              <a:rPr lang="en-US" sz="1600" baseline="-25000">
                <a:solidFill>
                  <a:srgbClr val="000000"/>
                </a:solidFill>
                <a:latin typeface="Verdana" charset="0"/>
              </a:rPr>
              <a:t>k</a:t>
            </a:r>
            <a:r>
              <a:rPr lang="en-US" sz="1600" baseline="-36000">
                <a:solidFill>
                  <a:srgbClr val="000000"/>
                </a:solidFill>
                <a:latin typeface="Verdana" charset="0"/>
              </a:rPr>
              <a:t>2</a:t>
            </a:r>
          </a:p>
        </p:txBody>
      </p:sp>
      <p:sp>
        <p:nvSpPr>
          <p:cNvPr id="1662993" name="Rectangle 17"/>
          <p:cNvSpPr>
            <a:spLocks noChangeArrowheads="1"/>
          </p:cNvSpPr>
          <p:nvPr/>
        </p:nvSpPr>
        <p:spPr bwMode="auto">
          <a:xfrm>
            <a:off x="3276600" y="4406900"/>
            <a:ext cx="4902200" cy="349250"/>
          </a:xfrm>
          <a:prstGeom prst="rect">
            <a:avLst/>
          </a:prstGeom>
          <a:solidFill>
            <a:schemeClr val="accent1"/>
          </a:solidFill>
          <a:ln w="12700">
            <a:solidFill>
              <a:srgbClr val="000000"/>
            </a:solidFill>
            <a:miter lim="800000"/>
            <a:headEnd type="none" w="sm" len="sm"/>
            <a:tailEnd type="none" w="sm" len="sm"/>
          </a:ln>
        </p:spPr>
        <p:txBody>
          <a:bodyPr>
            <a:spAutoFit/>
          </a:bodyPr>
          <a:lstStyle/>
          <a:p>
            <a:r>
              <a:rPr lang="en-US" sz="1600">
                <a:solidFill>
                  <a:srgbClr val="000000"/>
                </a:solidFill>
                <a:latin typeface="Verdana" charset="0"/>
              </a:rPr>
              <a:t>{R</a:t>
            </a:r>
            <a:r>
              <a:rPr lang="en-US" sz="1600" baseline="-25000">
                <a:solidFill>
                  <a:srgbClr val="000000"/>
                </a:solidFill>
                <a:latin typeface="Verdana" charset="0"/>
              </a:rPr>
              <a:t>4</a:t>
            </a:r>
            <a:r>
              <a:rPr lang="en-US" sz="1600">
                <a:solidFill>
                  <a:srgbClr val="000000"/>
                </a:solidFill>
                <a:latin typeface="Verdana" charset="0"/>
              </a:rPr>
              <a:t>,k</a:t>
            </a:r>
            <a:r>
              <a:rPr lang="en-US" sz="1600" baseline="-25000">
                <a:solidFill>
                  <a:srgbClr val="000000"/>
                </a:solidFill>
                <a:latin typeface="Verdana" charset="0"/>
              </a:rPr>
              <a:t>3</a:t>
            </a:r>
            <a:r>
              <a:rPr lang="en-US" sz="1600">
                <a:solidFill>
                  <a:srgbClr val="000000"/>
                </a:solidFill>
                <a:latin typeface="Verdana" charset="0"/>
              </a:rPr>
              <a:t>}</a:t>
            </a:r>
            <a:r>
              <a:rPr lang="en-US" sz="1600" baseline="-25000">
                <a:solidFill>
                  <a:srgbClr val="000000"/>
                </a:solidFill>
                <a:latin typeface="Verdana" charset="0"/>
              </a:rPr>
              <a:t>pk(R</a:t>
            </a:r>
            <a:r>
              <a:rPr lang="en-US" sz="1600" baseline="-36000">
                <a:solidFill>
                  <a:srgbClr val="000000"/>
                </a:solidFill>
                <a:latin typeface="Verdana" charset="0"/>
              </a:rPr>
              <a:t>3</a:t>
            </a:r>
            <a:r>
              <a:rPr lang="en-US" sz="1600" baseline="-25000">
                <a:solidFill>
                  <a:srgbClr val="000000"/>
                </a:solidFill>
                <a:latin typeface="Verdana" charset="0"/>
              </a:rPr>
              <a:t>)</a:t>
            </a:r>
            <a:r>
              <a:rPr lang="en-US" sz="1600">
                <a:solidFill>
                  <a:srgbClr val="000000"/>
                </a:solidFill>
                <a:latin typeface="Verdana" charset="0"/>
              </a:rPr>
              <a:t>,{                                         }</a:t>
            </a:r>
            <a:r>
              <a:rPr lang="en-US" sz="1600" baseline="-25000">
                <a:solidFill>
                  <a:srgbClr val="000000"/>
                </a:solidFill>
                <a:latin typeface="Verdana" charset="0"/>
              </a:rPr>
              <a:t>k</a:t>
            </a:r>
            <a:r>
              <a:rPr lang="en-US" sz="1600" baseline="-36000">
                <a:solidFill>
                  <a:srgbClr val="000000"/>
                </a:solidFill>
                <a:latin typeface="Verdana" charset="0"/>
              </a:rPr>
              <a:t>3</a:t>
            </a:r>
          </a:p>
        </p:txBody>
      </p:sp>
      <p:sp>
        <p:nvSpPr>
          <p:cNvPr id="1662994" name="Rectangle 18"/>
          <p:cNvSpPr>
            <a:spLocks noChangeArrowheads="1"/>
          </p:cNvSpPr>
          <p:nvPr/>
        </p:nvSpPr>
        <p:spPr bwMode="auto">
          <a:xfrm>
            <a:off x="4800600" y="4267200"/>
            <a:ext cx="2971800" cy="349250"/>
          </a:xfrm>
          <a:prstGeom prst="rect">
            <a:avLst/>
          </a:prstGeom>
          <a:solidFill>
            <a:schemeClr val="accent1"/>
          </a:solidFill>
          <a:ln w="12700">
            <a:solidFill>
              <a:srgbClr val="000000"/>
            </a:solidFill>
            <a:miter lim="800000"/>
            <a:headEnd type="none" w="sm" len="sm"/>
            <a:tailEnd type="none" w="sm" len="sm"/>
          </a:ln>
        </p:spPr>
        <p:txBody>
          <a:bodyPr>
            <a:spAutoFit/>
          </a:bodyPr>
          <a:lstStyle/>
          <a:p>
            <a:r>
              <a:rPr lang="en-US" sz="1600">
                <a:solidFill>
                  <a:srgbClr val="000000"/>
                </a:solidFill>
                <a:latin typeface="Verdana" charset="0"/>
              </a:rPr>
              <a:t>{B,k</a:t>
            </a:r>
            <a:r>
              <a:rPr lang="en-US" sz="1600" baseline="-25000">
                <a:solidFill>
                  <a:srgbClr val="000000"/>
                </a:solidFill>
                <a:latin typeface="Verdana" charset="0"/>
              </a:rPr>
              <a:t>4</a:t>
            </a:r>
            <a:r>
              <a:rPr lang="en-US" sz="1600">
                <a:solidFill>
                  <a:srgbClr val="000000"/>
                </a:solidFill>
                <a:latin typeface="Verdana" charset="0"/>
              </a:rPr>
              <a:t>}</a:t>
            </a:r>
            <a:r>
              <a:rPr lang="en-US" sz="1600" baseline="-25000">
                <a:solidFill>
                  <a:srgbClr val="000000"/>
                </a:solidFill>
                <a:latin typeface="Verdana" charset="0"/>
              </a:rPr>
              <a:t>pk(R</a:t>
            </a:r>
            <a:r>
              <a:rPr lang="en-US" sz="1600" baseline="-36000">
                <a:solidFill>
                  <a:srgbClr val="000000"/>
                </a:solidFill>
                <a:latin typeface="Verdana" charset="0"/>
              </a:rPr>
              <a:t>4</a:t>
            </a:r>
            <a:r>
              <a:rPr lang="en-US" sz="1600" baseline="-25000">
                <a:solidFill>
                  <a:srgbClr val="000000"/>
                </a:solidFill>
                <a:latin typeface="Verdana" charset="0"/>
              </a:rPr>
              <a:t>)</a:t>
            </a:r>
            <a:r>
              <a:rPr lang="en-US" sz="1600">
                <a:solidFill>
                  <a:srgbClr val="000000"/>
                </a:solidFill>
                <a:latin typeface="Verdana" charset="0"/>
              </a:rPr>
              <a:t>,{               }</a:t>
            </a:r>
            <a:r>
              <a:rPr lang="en-US" sz="1600" baseline="-25000">
                <a:solidFill>
                  <a:srgbClr val="000000"/>
                </a:solidFill>
                <a:latin typeface="Verdana" charset="0"/>
              </a:rPr>
              <a:t>k</a:t>
            </a:r>
            <a:r>
              <a:rPr lang="en-US" sz="1600" baseline="-36000">
                <a:solidFill>
                  <a:srgbClr val="000000"/>
                </a:solidFill>
                <a:latin typeface="Verdana" charset="0"/>
              </a:rPr>
              <a:t>4</a:t>
            </a:r>
          </a:p>
        </p:txBody>
      </p:sp>
      <p:sp>
        <p:nvSpPr>
          <p:cNvPr id="25619" name="Rectangle 19"/>
          <p:cNvSpPr>
            <a:spLocks noChangeArrowheads="1"/>
          </p:cNvSpPr>
          <p:nvPr/>
        </p:nvSpPr>
        <p:spPr bwMode="auto">
          <a:xfrm>
            <a:off x="6248400" y="4114800"/>
            <a:ext cx="1066800" cy="349250"/>
          </a:xfrm>
          <a:prstGeom prst="rect">
            <a:avLst/>
          </a:prstGeom>
          <a:solidFill>
            <a:schemeClr val="accent1"/>
          </a:solidFill>
          <a:ln w="12700">
            <a:solidFill>
              <a:srgbClr val="000000"/>
            </a:solidFill>
            <a:miter lim="800000"/>
            <a:headEnd type="none" w="sm" len="sm"/>
            <a:tailEnd type="none" w="sm" len="sm"/>
          </a:ln>
        </p:spPr>
        <p:txBody>
          <a:bodyPr>
            <a:spAutoFit/>
          </a:bodyPr>
          <a:lstStyle/>
          <a:p>
            <a:r>
              <a:rPr lang="en-US" sz="1600">
                <a:solidFill>
                  <a:srgbClr val="000000"/>
                </a:solidFill>
                <a:latin typeface="Verdana" charset="0"/>
              </a:rPr>
              <a:t>{M}</a:t>
            </a:r>
            <a:r>
              <a:rPr lang="en-US" sz="1600" baseline="-25000">
                <a:solidFill>
                  <a:srgbClr val="000000"/>
                </a:solidFill>
                <a:latin typeface="Verdana" charset="0"/>
              </a:rPr>
              <a:t>pk(B)</a:t>
            </a:r>
            <a:endParaRPr lang="en-US" sz="1600" baseline="-25000">
              <a:solidFill>
                <a:srgbClr val="000000"/>
              </a:solidFill>
            </a:endParaRPr>
          </a:p>
        </p:txBody>
      </p:sp>
      <p:sp>
        <p:nvSpPr>
          <p:cNvPr id="25620" name="Text Box 20"/>
          <p:cNvSpPr txBox="1">
            <a:spLocks noChangeArrowheads="1"/>
          </p:cNvSpPr>
          <p:nvPr/>
        </p:nvSpPr>
        <p:spPr bwMode="auto">
          <a:xfrm>
            <a:off x="838200" y="5177425"/>
            <a:ext cx="8445500"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 Routing info for each link encrypted with router</a:t>
            </a:r>
            <a:r>
              <a:rPr lang="ja-JP" altLang="en-US"/>
              <a:t>’</a:t>
            </a:r>
            <a:r>
              <a:rPr lang="en-US" altLang="ja-JP" dirty="0"/>
              <a:t>s public key</a:t>
            </a:r>
          </a:p>
          <a:p>
            <a:pPr eaLnBrk="1" hangingPunct="1"/>
            <a:r>
              <a:rPr lang="en-US" dirty="0"/>
              <a:t> Each router learns only the identity of the next router</a:t>
            </a:r>
          </a:p>
        </p:txBody>
      </p:sp>
      <p:pic>
        <p:nvPicPr>
          <p:cNvPr id="1662997" name="Picture 21"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3476625"/>
            <a:ext cx="760412"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2998" name="Picture 22"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95400"/>
            <a:ext cx="560388"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2999" name="Picture 23"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63" y="1752600"/>
            <a:ext cx="427037"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3000" name="Picture 24"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76400"/>
            <a:ext cx="2682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3001" name="Picture 25"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188" y="2133600"/>
            <a:ext cx="201612"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AC53AF1E-6D44-FC45-A4AD-DDC5AD29AD57}"/>
              </a:ext>
            </a:extLst>
          </p:cNvPr>
          <p:cNvSpPr txBox="1"/>
          <p:nvPr/>
        </p:nvSpPr>
        <p:spPr>
          <a:xfrm>
            <a:off x="745473" y="6064250"/>
            <a:ext cx="7871390" cy="954107"/>
          </a:xfrm>
          <a:prstGeom prst="rect">
            <a:avLst/>
          </a:prstGeom>
          <a:noFill/>
        </p:spPr>
        <p:txBody>
          <a:bodyPr wrap="square" rtlCol="0">
            <a:spAutoFit/>
          </a:bodyPr>
          <a:lstStyle/>
          <a:p>
            <a:r>
              <a:rPr lang="en-US" sz="1400" b="1" dirty="0">
                <a:ea typeface="ＭＳ Ｐゴシック" charset="0"/>
                <a:cs typeface="ＭＳ Ｐゴシック" charset="0"/>
              </a:rPr>
              <a:t>Note</a:t>
            </a:r>
            <a:r>
              <a:rPr lang="en-US" sz="1400" dirty="0">
                <a:ea typeface="ＭＳ Ｐゴシック" charset="0"/>
                <a:cs typeface="ＭＳ Ｐゴシック" charset="0"/>
              </a:rPr>
              <a:t>: k</a:t>
            </a:r>
            <a:r>
              <a:rPr lang="en-US" sz="1400" baseline="-25000" dirty="0">
                <a:ea typeface="ＭＳ Ｐゴシック" charset="0"/>
                <a:cs typeface="ＭＳ Ｐゴシック" charset="0"/>
              </a:rPr>
              <a:t>1</a:t>
            </a:r>
            <a:r>
              <a:rPr lang="en-US" sz="1400" dirty="0">
                <a:ea typeface="ＭＳ Ｐゴシック" charset="0"/>
                <a:cs typeface="ＭＳ Ｐゴシック" charset="0"/>
              </a:rPr>
              <a:t>, k</a:t>
            </a:r>
            <a:r>
              <a:rPr lang="en-US" sz="1400" baseline="-25000" dirty="0">
                <a:ea typeface="ＭＳ Ｐゴシック" charset="0"/>
                <a:cs typeface="ＭＳ Ｐゴシック" charset="0"/>
              </a:rPr>
              <a:t>2</a:t>
            </a:r>
            <a:r>
              <a:rPr lang="en-US" sz="1400" dirty="0">
                <a:ea typeface="ＭＳ Ｐゴシック" charset="0"/>
                <a:cs typeface="ＭＳ Ｐゴシック" charset="0"/>
              </a:rPr>
              <a:t>, k</a:t>
            </a:r>
            <a:r>
              <a:rPr lang="en-US" sz="1400" baseline="-25000" dirty="0">
                <a:ea typeface="ＭＳ Ｐゴシック" charset="0"/>
                <a:cs typeface="ＭＳ Ｐゴシック" charset="0"/>
              </a:rPr>
              <a:t>3</a:t>
            </a:r>
            <a:r>
              <a:rPr lang="en-US" sz="1400" dirty="0">
                <a:ea typeface="ＭＳ Ｐゴシック" charset="0"/>
                <a:cs typeface="ＭＳ Ｐゴシック" charset="0"/>
              </a:rPr>
              <a:t> </a:t>
            </a:r>
            <a:r>
              <a:rPr lang="en-US" sz="1400" dirty="0" err="1">
                <a:ea typeface="ＭＳ Ｐゴシック" charset="0"/>
                <a:cs typeface="ＭＳ Ｐゴシック" charset="0"/>
              </a:rPr>
              <a:t>etc</a:t>
            </a:r>
            <a:r>
              <a:rPr lang="en-US" sz="1400" dirty="0">
                <a:ea typeface="ＭＳ Ｐゴシック" charset="0"/>
                <a:cs typeface="ＭＳ Ｐゴシック" charset="0"/>
              </a:rPr>
              <a:t> are session keys, so when each router (R</a:t>
            </a:r>
            <a:r>
              <a:rPr lang="en-US" sz="1400" baseline="-25000" dirty="0">
                <a:ea typeface="ＭＳ Ｐゴシック" charset="0"/>
                <a:cs typeface="ＭＳ Ｐゴシック" charset="0"/>
              </a:rPr>
              <a:t>1</a:t>
            </a:r>
            <a:r>
              <a:rPr lang="en-US" sz="1400" dirty="0">
                <a:ea typeface="ＭＳ Ｐゴシック" charset="0"/>
                <a:cs typeface="ＭＳ Ｐゴシック" charset="0"/>
              </a:rPr>
              <a:t>, R</a:t>
            </a:r>
            <a:r>
              <a:rPr lang="en-US" sz="1400" baseline="-25000" dirty="0">
                <a:ea typeface="ＭＳ Ｐゴシック" charset="0"/>
                <a:cs typeface="ＭＳ Ｐゴシック" charset="0"/>
              </a:rPr>
              <a:t>2</a:t>
            </a:r>
            <a:r>
              <a:rPr lang="en-US" sz="1400" dirty="0">
                <a:ea typeface="ＭＳ Ｐゴシック" charset="0"/>
                <a:cs typeface="ＭＳ Ｐゴシック" charset="0"/>
              </a:rPr>
              <a:t>, .. R</a:t>
            </a:r>
            <a:r>
              <a:rPr lang="en-US" sz="1400" baseline="-25000" dirty="0">
                <a:ea typeface="ＭＳ Ｐゴシック" charset="0"/>
                <a:cs typeface="ＭＳ Ｐゴシック" charset="0"/>
              </a:rPr>
              <a:t>n</a:t>
            </a:r>
            <a:r>
              <a:rPr lang="en-US" sz="1400" dirty="0">
                <a:ea typeface="ＭＳ Ｐゴシック" charset="0"/>
                <a:cs typeface="ＭＳ Ｐゴシック" charset="0"/>
              </a:rPr>
              <a:t>)  use their private keys to decrypt the packets, they can only then get  the next hop (e.g. R</a:t>
            </a:r>
            <a:r>
              <a:rPr lang="en-US" sz="1400" baseline="-25000" dirty="0">
                <a:ea typeface="ＭＳ Ｐゴシック" charset="0"/>
                <a:cs typeface="ＭＳ Ｐゴシック" charset="0"/>
              </a:rPr>
              <a:t>2</a:t>
            </a:r>
            <a:r>
              <a:rPr lang="en-US" sz="1400" dirty="0">
                <a:ea typeface="ＭＳ Ｐゴシック" charset="0"/>
                <a:cs typeface="ＭＳ Ｐゴシック" charset="0"/>
              </a:rPr>
              <a:t>) and the session key (k</a:t>
            </a:r>
            <a:r>
              <a:rPr lang="en-US" sz="1400" baseline="-25000" dirty="0">
                <a:ea typeface="ＭＳ Ｐゴシック" charset="0"/>
                <a:cs typeface="ＭＳ Ｐゴシック" charset="0"/>
              </a:rPr>
              <a:t>1</a:t>
            </a:r>
            <a:r>
              <a:rPr lang="en-US" sz="1400" dirty="0">
                <a:ea typeface="ＭＳ Ｐゴシック" charset="0"/>
                <a:cs typeface="ＭＳ Ｐゴシック" charset="0"/>
              </a:rPr>
              <a:t>) to decrypt the rest of the packet and send it along. </a:t>
            </a:r>
          </a:p>
          <a:p>
            <a:endParaRPr lang="en-US" sz="1400" dirty="0"/>
          </a:p>
        </p:txBody>
      </p:sp>
    </p:spTree>
    <p:extLst>
      <p:ext uri="{BB962C8B-B14F-4D97-AF65-F5344CB8AC3E}">
        <p14:creationId xmlns:p14="http://schemas.microsoft.com/office/powerpoint/2010/main" val="709990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29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66299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66299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6629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66299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66299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6629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66299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66299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66300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166300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66299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663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2991" grpId="0" animBg="1"/>
      <p:bldP spid="1662992" grpId="0" animBg="1"/>
      <p:bldP spid="1662993" grpId="0" animBg="1"/>
      <p:bldP spid="166299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Tor</a:t>
            </a:r>
          </a:p>
        </p:txBody>
      </p:sp>
      <p:sp>
        <p:nvSpPr>
          <p:cNvPr id="27650" name="Rectangle 3"/>
          <p:cNvSpPr>
            <a:spLocks noGrp="1" noChangeArrowheads="1"/>
          </p:cNvSpPr>
          <p:nvPr>
            <p:ph idx="1"/>
          </p:nvPr>
        </p:nvSpPr>
        <p:spPr/>
        <p:txBody>
          <a:bodyPr/>
          <a:lstStyle/>
          <a:p>
            <a:pPr>
              <a:lnSpc>
                <a:spcPct val="80000"/>
              </a:lnSpc>
            </a:pPr>
            <a:r>
              <a:rPr lang="en-US" sz="3000" dirty="0">
                <a:latin typeface="Arial" charset="0"/>
                <a:ea typeface="ＭＳ Ｐゴシック" charset="0"/>
                <a:cs typeface="ＭＳ Ｐゴシック" charset="0"/>
              </a:rPr>
              <a:t>Second-generation onion routing network</a:t>
            </a:r>
          </a:p>
          <a:p>
            <a:pPr lvl="1">
              <a:lnSpc>
                <a:spcPct val="80000"/>
              </a:lnSpc>
            </a:pPr>
            <a:r>
              <a:rPr lang="en-US" sz="2600" dirty="0">
                <a:latin typeface="Arial" charset="0"/>
                <a:ea typeface="ＭＳ Ｐゴシック" charset="0"/>
              </a:rPr>
              <a:t>http://</a:t>
            </a:r>
            <a:r>
              <a:rPr lang="en-US" sz="2600" dirty="0" err="1">
                <a:latin typeface="Arial" charset="0"/>
                <a:ea typeface="ＭＳ Ｐゴシック" charset="0"/>
              </a:rPr>
              <a:t>tor.eff.org</a:t>
            </a:r>
            <a:endParaRPr lang="en-US" sz="2600" dirty="0">
              <a:latin typeface="Arial" charset="0"/>
              <a:ea typeface="ＭＳ Ｐゴシック" charset="0"/>
            </a:endParaRPr>
          </a:p>
          <a:p>
            <a:pPr lvl="1">
              <a:lnSpc>
                <a:spcPct val="80000"/>
              </a:lnSpc>
            </a:pPr>
            <a:r>
              <a:rPr lang="en-US" sz="2600" dirty="0">
                <a:latin typeface="Arial" charset="0"/>
                <a:ea typeface="ＭＳ Ｐゴシック" charset="0"/>
              </a:rPr>
              <a:t>Developed by Roger </a:t>
            </a:r>
            <a:r>
              <a:rPr lang="en-US" sz="2600" dirty="0" err="1">
                <a:latin typeface="Arial" charset="0"/>
                <a:ea typeface="ＭＳ Ｐゴシック" charset="0"/>
              </a:rPr>
              <a:t>Dingledine</a:t>
            </a:r>
            <a:r>
              <a:rPr lang="en-US" sz="2600" dirty="0">
                <a:latin typeface="Arial" charset="0"/>
                <a:ea typeface="ＭＳ Ｐゴシック" charset="0"/>
              </a:rPr>
              <a:t>, Nick Mathewson and Paul </a:t>
            </a:r>
            <a:r>
              <a:rPr lang="en-US" sz="2600" dirty="0" err="1">
                <a:latin typeface="Arial" charset="0"/>
                <a:ea typeface="ＭＳ Ｐゴシック" charset="0"/>
              </a:rPr>
              <a:t>Syverson</a:t>
            </a:r>
            <a:endParaRPr lang="en-US" sz="2600" dirty="0">
              <a:latin typeface="Arial" charset="0"/>
              <a:ea typeface="ＭＳ Ｐゴシック" charset="0"/>
            </a:endParaRPr>
          </a:p>
          <a:p>
            <a:pPr lvl="1">
              <a:lnSpc>
                <a:spcPct val="80000"/>
              </a:lnSpc>
            </a:pPr>
            <a:r>
              <a:rPr lang="en-US" sz="2600" dirty="0">
                <a:latin typeface="Arial" charset="0"/>
                <a:ea typeface="ＭＳ Ｐゴシック" charset="0"/>
              </a:rPr>
              <a:t>Specifically designed for low-latency anonymous Internet communications</a:t>
            </a:r>
          </a:p>
          <a:p>
            <a:pPr>
              <a:lnSpc>
                <a:spcPct val="80000"/>
              </a:lnSpc>
            </a:pPr>
            <a:r>
              <a:rPr lang="en-US" sz="3000" dirty="0">
                <a:latin typeface="Arial" charset="0"/>
                <a:ea typeface="ＭＳ Ｐゴシック" charset="0"/>
                <a:cs typeface="ＭＳ Ｐゴシック" charset="0"/>
              </a:rPr>
              <a:t>Running since October 2003</a:t>
            </a:r>
          </a:p>
          <a:p>
            <a:pPr>
              <a:lnSpc>
                <a:spcPct val="80000"/>
              </a:lnSpc>
            </a:pPr>
            <a:r>
              <a:rPr lang="en-US" sz="3000" dirty="0">
                <a:latin typeface="Arial" charset="0"/>
                <a:ea typeface="ＭＳ Ｐゴシック" charset="0"/>
                <a:cs typeface="ＭＳ Ｐゴシック" charset="0"/>
              </a:rPr>
              <a:t>100s nodes on four continents, 1000s of users</a:t>
            </a:r>
          </a:p>
          <a:p>
            <a:pPr>
              <a:lnSpc>
                <a:spcPct val="80000"/>
              </a:lnSpc>
            </a:pPr>
            <a:r>
              <a:rPr lang="ja-JP" altLang="en-US" sz="3000">
                <a:latin typeface="Arial" charset="0"/>
                <a:ea typeface="ＭＳ Ｐゴシック" charset="0"/>
                <a:cs typeface="ＭＳ Ｐゴシック" charset="0"/>
              </a:rPr>
              <a:t>“</a:t>
            </a:r>
            <a:r>
              <a:rPr lang="en-US" altLang="ja-JP" sz="3000" dirty="0">
                <a:latin typeface="Arial" charset="0"/>
                <a:ea typeface="ＭＳ Ｐゴシック" charset="0"/>
                <a:cs typeface="ＭＳ Ｐゴシック" charset="0"/>
              </a:rPr>
              <a:t>Easy-to-use</a:t>
            </a:r>
            <a:r>
              <a:rPr lang="ja-JP" altLang="en-US" sz="3000">
                <a:latin typeface="Arial" charset="0"/>
                <a:ea typeface="ＭＳ Ｐゴシック" charset="0"/>
                <a:cs typeface="ＭＳ Ｐゴシック" charset="0"/>
              </a:rPr>
              <a:t>”</a:t>
            </a:r>
            <a:r>
              <a:rPr lang="en-US" altLang="ja-JP" sz="3000" dirty="0">
                <a:latin typeface="Arial" charset="0"/>
                <a:ea typeface="ＭＳ Ｐゴシック" charset="0"/>
                <a:cs typeface="ＭＳ Ｐゴシック" charset="0"/>
              </a:rPr>
              <a:t> client proxy</a:t>
            </a:r>
          </a:p>
          <a:p>
            <a:pPr lvl="1">
              <a:lnSpc>
                <a:spcPct val="80000"/>
              </a:lnSpc>
            </a:pPr>
            <a:r>
              <a:rPr lang="en-US" sz="2600" dirty="0">
                <a:latin typeface="Arial" charset="0"/>
                <a:ea typeface="ＭＳ Ｐゴシック" charset="0"/>
              </a:rPr>
              <a:t>Freely available, can use it for anonymous browsing</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14681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Today's Lecture</a:t>
            </a:r>
            <a:endParaRPr lang="en-US" dirty="0"/>
          </a:p>
        </p:txBody>
      </p:sp>
      <p:sp>
        <p:nvSpPr>
          <p:cNvPr id="3" name="Content Placeholder 2"/>
          <p:cNvSpPr>
            <a:spLocks noGrp="1"/>
          </p:cNvSpPr>
          <p:nvPr>
            <p:ph idx="1"/>
          </p:nvPr>
        </p:nvSpPr>
        <p:spPr/>
        <p:txBody>
          <a:bodyPr/>
          <a:lstStyle/>
          <a:p>
            <a:endParaRPr lang="en-US" dirty="0"/>
          </a:p>
          <a:p>
            <a:r>
              <a:rPr lang="en-US" dirty="0"/>
              <a:t>Effective secure channels</a:t>
            </a:r>
          </a:p>
          <a:p>
            <a:endParaRPr lang="en-US" dirty="0"/>
          </a:p>
          <a:p>
            <a:r>
              <a:rPr lang="en-US" dirty="0"/>
              <a:t>Access control</a:t>
            </a:r>
          </a:p>
          <a:p>
            <a:endParaRPr lang="en-US" dirty="0"/>
          </a:p>
          <a:p>
            <a:r>
              <a:rPr lang="en-US" dirty="0"/>
              <a:t>Privacy and Tor</a:t>
            </a:r>
          </a:p>
          <a:p>
            <a:endParaRPr lang="en-US" dirty="0"/>
          </a:p>
          <a:p>
            <a:r>
              <a:rPr lang="en-US" dirty="0"/>
              <a:t>Encryption used across the networking stack  </a:t>
            </a:r>
          </a:p>
          <a:p>
            <a:endParaRPr lang="en-US" dirty="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770505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74"/>
          <p:cNvSpPr txBox="1">
            <a:spLocks noGrp="1"/>
          </p:cNvSpPr>
          <p:nvPr>
            <p:ph type="title"/>
          </p:nvPr>
        </p:nvSpPr>
        <p:spPr>
          <a:xfrm>
            <a:off x="513454" y="204406"/>
            <a:ext cx="8590200" cy="11823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2F5496"/>
              </a:buClr>
              <a:buSzPts val="4100"/>
              <a:buFont typeface="Calibri"/>
              <a:buNone/>
            </a:pPr>
            <a:r>
              <a:rPr lang="en" dirty="0">
                <a:sym typeface="Calibri"/>
              </a:rPr>
              <a:t>Remember Network Layering?</a:t>
            </a:r>
            <a:endParaRPr dirty="0"/>
          </a:p>
        </p:txBody>
      </p:sp>
      <p:sp>
        <p:nvSpPr>
          <p:cNvPr id="1280" name="Google Shape;1280;p74"/>
          <p:cNvSpPr txBox="1">
            <a:spLocks noGrp="1"/>
          </p:cNvSpPr>
          <p:nvPr>
            <p:ph type="sldNum" idx="12"/>
          </p:nvPr>
        </p:nvSpPr>
        <p:spPr>
          <a:xfrm>
            <a:off x="8739553" y="6438411"/>
            <a:ext cx="347400" cy="3651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900">
                <a:solidFill>
                  <a:srgbClr val="888888"/>
                </a:solidFill>
                <a:latin typeface="Calibri"/>
                <a:ea typeface="Calibri"/>
                <a:cs typeface="Calibri"/>
                <a:sym typeface="Calibri"/>
              </a:rPr>
              <a:t>47</a:t>
            </a:fld>
            <a:endParaRPr sz="900">
              <a:solidFill>
                <a:srgbClr val="888888"/>
              </a:solidFill>
              <a:latin typeface="Calibri"/>
              <a:ea typeface="Calibri"/>
              <a:cs typeface="Calibri"/>
              <a:sym typeface="Calibri"/>
            </a:endParaRPr>
          </a:p>
        </p:txBody>
      </p:sp>
      <p:sp>
        <p:nvSpPr>
          <p:cNvPr id="1281" name="Google Shape;1281;p74"/>
          <p:cNvSpPr txBox="1"/>
          <p:nvPr/>
        </p:nvSpPr>
        <p:spPr>
          <a:xfrm>
            <a:off x="812800" y="1828800"/>
            <a:ext cx="7518400" cy="4424400"/>
          </a:xfrm>
          <a:prstGeom prst="rect">
            <a:avLst/>
          </a:prstGeom>
          <a:solidFill>
            <a:srgbClr val="FFFFFF"/>
          </a:solidFill>
          <a:ln w="9525" cap="flat" cmpd="sng">
            <a:solidFill>
              <a:srgbClr val="000000"/>
            </a:solidFill>
            <a:prstDash val="solid"/>
            <a:miter lim="800000"/>
            <a:headEnd type="none" w="sm" len="sm"/>
            <a:tailEnd type="none" w="sm" len="sm"/>
          </a:ln>
          <a:effectLst>
            <a:outerShdw blurRad="63500" dist="107763" dir="2700000">
              <a:srgbClr val="C7C48F">
                <a:alpha val="74900"/>
              </a:srgbClr>
            </a:outerShdw>
          </a:effectLst>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
        <p:nvSpPr>
          <p:cNvPr id="1282" name="Google Shape;1282;p74"/>
          <p:cNvSpPr txBox="1"/>
          <p:nvPr/>
        </p:nvSpPr>
        <p:spPr>
          <a:xfrm>
            <a:off x="914400" y="4267200"/>
            <a:ext cx="1447800" cy="457200"/>
          </a:xfrm>
          <a:prstGeom prst="rect">
            <a:avLst/>
          </a:prstGeom>
          <a:solidFill>
            <a:srgbClr val="ABABAB"/>
          </a:solidFill>
          <a:ln w="9525" cap="flat" cmpd="sng">
            <a:solidFill>
              <a:srgbClr val="000000"/>
            </a:solidFill>
            <a:prstDash val="solid"/>
            <a:miter lim="800000"/>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
        <p:nvSpPr>
          <p:cNvPr id="1283" name="Google Shape;1283;p74"/>
          <p:cNvSpPr txBox="1"/>
          <p:nvPr/>
        </p:nvSpPr>
        <p:spPr>
          <a:xfrm>
            <a:off x="914400" y="4724400"/>
            <a:ext cx="1447800" cy="457200"/>
          </a:xfrm>
          <a:prstGeom prst="rect">
            <a:avLst/>
          </a:prstGeom>
          <a:solidFill>
            <a:srgbClr val="800000"/>
          </a:solidFill>
          <a:ln w="9525" cap="flat" cmpd="sng">
            <a:solidFill>
              <a:srgbClr val="000000"/>
            </a:solidFill>
            <a:prstDash val="solid"/>
            <a:miter lim="800000"/>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
        <p:nvSpPr>
          <p:cNvPr id="1284" name="Google Shape;1284;p74"/>
          <p:cNvSpPr txBox="1"/>
          <p:nvPr/>
        </p:nvSpPr>
        <p:spPr>
          <a:xfrm>
            <a:off x="6629400" y="4267200"/>
            <a:ext cx="1447800" cy="457200"/>
          </a:xfrm>
          <a:prstGeom prst="rect">
            <a:avLst/>
          </a:prstGeom>
          <a:solidFill>
            <a:srgbClr val="ABABAB"/>
          </a:solidFill>
          <a:ln w="9525" cap="flat" cmpd="sng">
            <a:solidFill>
              <a:srgbClr val="000000"/>
            </a:solidFill>
            <a:prstDash val="solid"/>
            <a:miter lim="800000"/>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
        <p:nvSpPr>
          <p:cNvPr id="1285" name="Google Shape;1285;p74"/>
          <p:cNvSpPr txBox="1"/>
          <p:nvPr/>
        </p:nvSpPr>
        <p:spPr>
          <a:xfrm>
            <a:off x="6629400" y="4724400"/>
            <a:ext cx="1447800" cy="457200"/>
          </a:xfrm>
          <a:prstGeom prst="rect">
            <a:avLst/>
          </a:prstGeom>
          <a:solidFill>
            <a:srgbClr val="800000"/>
          </a:solidFill>
          <a:ln w="9525" cap="flat" cmpd="sng">
            <a:solidFill>
              <a:srgbClr val="000000"/>
            </a:solidFill>
            <a:prstDash val="solid"/>
            <a:miter lim="800000"/>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
        <p:nvSpPr>
          <p:cNvPr id="1286" name="Google Shape;1286;p74"/>
          <p:cNvSpPr txBox="1"/>
          <p:nvPr/>
        </p:nvSpPr>
        <p:spPr>
          <a:xfrm>
            <a:off x="914400" y="3429000"/>
            <a:ext cx="1447800" cy="838200"/>
          </a:xfrm>
          <a:prstGeom prst="rect">
            <a:avLst/>
          </a:prstGeom>
          <a:solidFill>
            <a:srgbClr val="003366"/>
          </a:solidFill>
          <a:ln w="9525" cap="flat" cmpd="sng">
            <a:solidFill>
              <a:srgbClr val="000000"/>
            </a:solidFill>
            <a:prstDash val="solid"/>
            <a:miter lim="800000"/>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
        <p:nvSpPr>
          <p:cNvPr id="1287" name="Google Shape;1287;p74"/>
          <p:cNvSpPr txBox="1"/>
          <p:nvPr/>
        </p:nvSpPr>
        <p:spPr>
          <a:xfrm>
            <a:off x="914400" y="2743200"/>
            <a:ext cx="1447800" cy="685800"/>
          </a:xfrm>
          <a:prstGeom prst="rect">
            <a:avLst/>
          </a:prstGeom>
          <a:solidFill>
            <a:srgbClr val="00CC66"/>
          </a:solidFill>
          <a:ln w="9525" cap="flat" cmpd="sng">
            <a:solidFill>
              <a:srgbClr val="000000"/>
            </a:solidFill>
            <a:prstDash val="solid"/>
            <a:miter lim="800000"/>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
        <p:nvSpPr>
          <p:cNvPr id="1288" name="Google Shape;1288;p74"/>
          <p:cNvSpPr txBox="1"/>
          <p:nvPr/>
        </p:nvSpPr>
        <p:spPr>
          <a:xfrm>
            <a:off x="6629400" y="3429000"/>
            <a:ext cx="1447800" cy="838200"/>
          </a:xfrm>
          <a:prstGeom prst="rect">
            <a:avLst/>
          </a:prstGeom>
          <a:solidFill>
            <a:srgbClr val="003366"/>
          </a:solidFill>
          <a:ln w="9525" cap="flat" cmpd="sng">
            <a:solidFill>
              <a:srgbClr val="000000"/>
            </a:solidFill>
            <a:prstDash val="solid"/>
            <a:miter lim="800000"/>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
        <p:nvSpPr>
          <p:cNvPr id="1289" name="Google Shape;1289;p74"/>
          <p:cNvSpPr txBox="1"/>
          <p:nvPr/>
        </p:nvSpPr>
        <p:spPr>
          <a:xfrm>
            <a:off x="6629400" y="2743200"/>
            <a:ext cx="1447800" cy="685800"/>
          </a:xfrm>
          <a:prstGeom prst="rect">
            <a:avLst/>
          </a:prstGeom>
          <a:solidFill>
            <a:srgbClr val="00CC66"/>
          </a:solidFill>
          <a:ln w="9525" cap="flat" cmpd="sng">
            <a:solidFill>
              <a:srgbClr val="000000"/>
            </a:solidFill>
            <a:prstDash val="solid"/>
            <a:miter lim="800000"/>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
        <p:nvSpPr>
          <p:cNvPr id="1290" name="Google Shape;1290;p74"/>
          <p:cNvSpPr txBox="1"/>
          <p:nvPr/>
        </p:nvSpPr>
        <p:spPr>
          <a:xfrm>
            <a:off x="812800" y="5332412"/>
            <a:ext cx="635100" cy="336600"/>
          </a:xfrm>
          <a:prstGeom prst="rect">
            <a:avLst/>
          </a:prstGeom>
          <a:noFill/>
          <a:ln>
            <a:noFill/>
          </a:ln>
        </p:spPr>
        <p:txBody>
          <a:bodyPr spcFirstLastPara="1" wrap="square" lIns="91375" tIns="45700" rIns="9137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a:solidFill>
                  <a:srgbClr val="000000"/>
                </a:solidFill>
                <a:latin typeface="Arial"/>
                <a:ea typeface="Arial"/>
                <a:cs typeface="Arial"/>
                <a:sym typeface="Arial"/>
              </a:rPr>
              <a:t>Host</a:t>
            </a:r>
            <a:endParaRPr/>
          </a:p>
        </p:txBody>
      </p:sp>
      <p:sp>
        <p:nvSpPr>
          <p:cNvPr id="1291" name="Google Shape;1291;p74"/>
          <p:cNvSpPr txBox="1"/>
          <p:nvPr/>
        </p:nvSpPr>
        <p:spPr>
          <a:xfrm>
            <a:off x="7467600" y="5256212"/>
            <a:ext cx="635100" cy="336600"/>
          </a:xfrm>
          <a:prstGeom prst="rect">
            <a:avLst/>
          </a:prstGeom>
          <a:noFill/>
          <a:ln>
            <a:noFill/>
          </a:ln>
        </p:spPr>
        <p:txBody>
          <a:bodyPr spcFirstLastPara="1" wrap="square" lIns="91375" tIns="45700" rIns="9137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a:solidFill>
                  <a:srgbClr val="000000"/>
                </a:solidFill>
                <a:latin typeface="Arial"/>
                <a:ea typeface="Arial"/>
                <a:cs typeface="Arial"/>
                <a:sym typeface="Arial"/>
              </a:rPr>
              <a:t>Host</a:t>
            </a:r>
            <a:endParaRPr/>
          </a:p>
        </p:txBody>
      </p:sp>
      <p:cxnSp>
        <p:nvCxnSpPr>
          <p:cNvPr id="1292" name="Google Shape;1292;p74"/>
          <p:cNvCxnSpPr/>
          <p:nvPr/>
        </p:nvCxnSpPr>
        <p:spPr>
          <a:xfrm>
            <a:off x="1600200" y="2438400"/>
            <a:ext cx="0" cy="2514600"/>
          </a:xfrm>
          <a:prstGeom prst="straightConnector1">
            <a:avLst/>
          </a:prstGeom>
          <a:noFill/>
          <a:ln w="9525" cap="flat" cmpd="sng">
            <a:solidFill>
              <a:srgbClr val="FF0000"/>
            </a:solidFill>
            <a:prstDash val="solid"/>
            <a:miter lim="800000"/>
            <a:headEnd type="none" w="med" len="med"/>
            <a:tailEnd type="triangle" w="med" len="med"/>
          </a:ln>
        </p:spPr>
      </p:cxnSp>
      <p:cxnSp>
        <p:nvCxnSpPr>
          <p:cNvPr id="1293" name="Google Shape;1293;p74"/>
          <p:cNvCxnSpPr/>
          <p:nvPr/>
        </p:nvCxnSpPr>
        <p:spPr>
          <a:xfrm>
            <a:off x="2438400" y="3200400"/>
            <a:ext cx="4038600" cy="0"/>
          </a:xfrm>
          <a:prstGeom prst="straightConnector1">
            <a:avLst/>
          </a:prstGeom>
          <a:noFill/>
          <a:ln w="41275" cap="flat" cmpd="sng">
            <a:solidFill>
              <a:srgbClr val="0A85FF"/>
            </a:solidFill>
            <a:prstDash val="solid"/>
            <a:miter lim="800000"/>
            <a:headEnd type="triangle" w="med" len="med"/>
            <a:tailEnd type="triangle" w="med" len="med"/>
          </a:ln>
        </p:spPr>
      </p:cxnSp>
      <p:cxnSp>
        <p:nvCxnSpPr>
          <p:cNvPr id="1294" name="Google Shape;1294;p74"/>
          <p:cNvCxnSpPr/>
          <p:nvPr/>
        </p:nvCxnSpPr>
        <p:spPr>
          <a:xfrm>
            <a:off x="1600200" y="5562600"/>
            <a:ext cx="5791200" cy="0"/>
          </a:xfrm>
          <a:prstGeom prst="straightConnector1">
            <a:avLst/>
          </a:prstGeom>
          <a:noFill/>
          <a:ln w="9525" cap="flat" cmpd="sng">
            <a:solidFill>
              <a:srgbClr val="FF0000"/>
            </a:solidFill>
            <a:prstDash val="solid"/>
            <a:miter lim="800000"/>
            <a:headEnd type="none" w="med" len="med"/>
            <a:tailEnd type="none" w="med" len="med"/>
          </a:ln>
        </p:spPr>
      </p:cxnSp>
      <p:cxnSp>
        <p:nvCxnSpPr>
          <p:cNvPr id="1295" name="Google Shape;1295;p74"/>
          <p:cNvCxnSpPr/>
          <p:nvPr/>
        </p:nvCxnSpPr>
        <p:spPr>
          <a:xfrm rot="10800000">
            <a:off x="7391400" y="2438400"/>
            <a:ext cx="0" cy="2514600"/>
          </a:xfrm>
          <a:prstGeom prst="straightConnector1">
            <a:avLst/>
          </a:prstGeom>
          <a:noFill/>
          <a:ln w="9525" cap="flat" cmpd="sng">
            <a:solidFill>
              <a:srgbClr val="FF0000"/>
            </a:solidFill>
            <a:prstDash val="solid"/>
            <a:miter lim="800000"/>
            <a:headEnd type="none" w="med" len="med"/>
            <a:tailEnd type="triangle" w="med" len="med"/>
          </a:ln>
        </p:spPr>
      </p:cxnSp>
      <p:sp>
        <p:nvSpPr>
          <p:cNvPr id="1296" name="Google Shape;1296;p74"/>
          <p:cNvSpPr txBox="1"/>
          <p:nvPr/>
        </p:nvSpPr>
        <p:spPr>
          <a:xfrm>
            <a:off x="3657600" y="2894012"/>
            <a:ext cx="1290600" cy="336600"/>
          </a:xfrm>
          <a:prstGeom prst="rect">
            <a:avLst/>
          </a:prstGeom>
          <a:noFill/>
          <a:ln>
            <a:noFill/>
          </a:ln>
        </p:spPr>
        <p:txBody>
          <a:bodyPr spcFirstLastPara="1" wrap="square" lIns="91375" tIns="45700" rIns="9137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i="0" u="none">
                <a:solidFill>
                  <a:srgbClr val="000000"/>
                </a:solidFill>
                <a:latin typeface="Arial"/>
                <a:ea typeface="Arial"/>
                <a:cs typeface="Arial"/>
                <a:sym typeface="Arial"/>
              </a:rPr>
              <a:t>Application</a:t>
            </a:r>
            <a:endParaRPr/>
          </a:p>
        </p:txBody>
      </p:sp>
      <p:sp>
        <p:nvSpPr>
          <p:cNvPr id="1297" name="Google Shape;1297;p74"/>
          <p:cNvSpPr txBox="1"/>
          <p:nvPr/>
        </p:nvSpPr>
        <p:spPr>
          <a:xfrm>
            <a:off x="3810000" y="3656012"/>
            <a:ext cx="1131900" cy="336600"/>
          </a:xfrm>
          <a:prstGeom prst="rect">
            <a:avLst/>
          </a:prstGeom>
          <a:noFill/>
          <a:ln>
            <a:noFill/>
          </a:ln>
        </p:spPr>
        <p:txBody>
          <a:bodyPr spcFirstLastPara="1" wrap="square" lIns="91375" tIns="45700" rIns="9137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i="0" u="none">
                <a:solidFill>
                  <a:srgbClr val="000000"/>
                </a:solidFill>
                <a:latin typeface="Arial"/>
                <a:ea typeface="Arial"/>
                <a:cs typeface="Arial"/>
                <a:sym typeface="Arial"/>
              </a:rPr>
              <a:t>Transport</a:t>
            </a:r>
            <a:endParaRPr/>
          </a:p>
        </p:txBody>
      </p:sp>
      <p:sp>
        <p:nvSpPr>
          <p:cNvPr id="1298" name="Google Shape;1298;p74"/>
          <p:cNvSpPr txBox="1"/>
          <p:nvPr/>
        </p:nvSpPr>
        <p:spPr>
          <a:xfrm>
            <a:off x="3863975" y="4189412"/>
            <a:ext cx="985800" cy="336600"/>
          </a:xfrm>
          <a:prstGeom prst="rect">
            <a:avLst/>
          </a:prstGeom>
          <a:noFill/>
          <a:ln>
            <a:noFill/>
          </a:ln>
        </p:spPr>
        <p:txBody>
          <a:bodyPr spcFirstLastPara="1" wrap="square" lIns="91375" tIns="45700" rIns="9137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a:solidFill>
                  <a:srgbClr val="000000"/>
                </a:solidFill>
                <a:latin typeface="Arial"/>
                <a:ea typeface="Arial"/>
                <a:cs typeface="Arial"/>
                <a:sym typeface="Arial"/>
              </a:rPr>
              <a:t>Network</a:t>
            </a:r>
            <a:endParaRPr/>
          </a:p>
        </p:txBody>
      </p:sp>
      <p:sp>
        <p:nvSpPr>
          <p:cNvPr id="1299" name="Google Shape;1299;p74"/>
          <p:cNvSpPr txBox="1"/>
          <p:nvPr/>
        </p:nvSpPr>
        <p:spPr>
          <a:xfrm>
            <a:off x="4038600" y="4648200"/>
            <a:ext cx="608100" cy="338100"/>
          </a:xfrm>
          <a:prstGeom prst="rect">
            <a:avLst/>
          </a:prstGeom>
          <a:noFill/>
          <a:ln>
            <a:noFill/>
          </a:ln>
        </p:spPr>
        <p:txBody>
          <a:bodyPr spcFirstLastPara="1" wrap="square" lIns="91375" tIns="45700" rIns="9137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i="0" u="none">
                <a:solidFill>
                  <a:srgbClr val="000000"/>
                </a:solidFill>
                <a:latin typeface="Arial"/>
                <a:ea typeface="Arial"/>
                <a:cs typeface="Arial"/>
                <a:sym typeface="Arial"/>
              </a:rPr>
              <a:t>Link</a:t>
            </a:r>
            <a:endParaRPr/>
          </a:p>
        </p:txBody>
      </p:sp>
      <p:cxnSp>
        <p:nvCxnSpPr>
          <p:cNvPr id="1300" name="Google Shape;1300;p74"/>
          <p:cNvCxnSpPr/>
          <p:nvPr/>
        </p:nvCxnSpPr>
        <p:spPr>
          <a:xfrm>
            <a:off x="2438400" y="3962400"/>
            <a:ext cx="4038600" cy="0"/>
          </a:xfrm>
          <a:prstGeom prst="straightConnector1">
            <a:avLst/>
          </a:prstGeom>
          <a:noFill/>
          <a:ln w="41275" cap="flat" cmpd="sng">
            <a:solidFill>
              <a:srgbClr val="0A85FF"/>
            </a:solidFill>
            <a:prstDash val="solid"/>
            <a:miter lim="800000"/>
            <a:headEnd type="triangle" w="med" len="med"/>
            <a:tailEnd type="triangle" w="med" len="med"/>
          </a:ln>
        </p:spPr>
      </p:cxnSp>
      <p:cxnSp>
        <p:nvCxnSpPr>
          <p:cNvPr id="1301" name="Google Shape;1301;p74"/>
          <p:cNvCxnSpPr/>
          <p:nvPr/>
        </p:nvCxnSpPr>
        <p:spPr>
          <a:xfrm>
            <a:off x="2438400" y="4572000"/>
            <a:ext cx="4038600" cy="0"/>
          </a:xfrm>
          <a:prstGeom prst="straightConnector1">
            <a:avLst/>
          </a:prstGeom>
          <a:noFill/>
          <a:ln w="41275" cap="flat" cmpd="sng">
            <a:solidFill>
              <a:srgbClr val="0A85FF"/>
            </a:solidFill>
            <a:prstDash val="solid"/>
            <a:miter lim="800000"/>
            <a:headEnd type="triangle" w="med" len="med"/>
            <a:tailEnd type="triangle" w="med" len="med"/>
          </a:ln>
        </p:spPr>
      </p:cxnSp>
      <p:cxnSp>
        <p:nvCxnSpPr>
          <p:cNvPr id="1302" name="Google Shape;1302;p74"/>
          <p:cNvCxnSpPr/>
          <p:nvPr/>
        </p:nvCxnSpPr>
        <p:spPr>
          <a:xfrm>
            <a:off x="2438400" y="4953000"/>
            <a:ext cx="4038600" cy="0"/>
          </a:xfrm>
          <a:prstGeom prst="straightConnector1">
            <a:avLst/>
          </a:prstGeom>
          <a:noFill/>
          <a:ln w="41275" cap="flat" cmpd="sng">
            <a:solidFill>
              <a:srgbClr val="0A85FF"/>
            </a:solidFill>
            <a:prstDash val="solid"/>
            <a:miter lim="800000"/>
            <a:headEnd type="triangle" w="med" len="med"/>
            <a:tailEnd type="triangle" w="med" len="med"/>
          </a:ln>
        </p:spPr>
      </p:cxnSp>
      <p:cxnSp>
        <p:nvCxnSpPr>
          <p:cNvPr id="1303" name="Google Shape;1303;p74"/>
          <p:cNvCxnSpPr/>
          <p:nvPr/>
        </p:nvCxnSpPr>
        <p:spPr>
          <a:xfrm>
            <a:off x="1600200" y="5181600"/>
            <a:ext cx="0" cy="381000"/>
          </a:xfrm>
          <a:prstGeom prst="straightConnector1">
            <a:avLst/>
          </a:prstGeom>
          <a:noFill/>
          <a:ln w="9525" cap="flat" cmpd="sng">
            <a:solidFill>
              <a:srgbClr val="FF0000"/>
            </a:solidFill>
            <a:prstDash val="solid"/>
            <a:miter lim="800000"/>
            <a:headEnd type="none" w="med" len="med"/>
            <a:tailEnd type="triangle" w="med" len="med"/>
          </a:ln>
        </p:spPr>
      </p:cxnSp>
      <p:cxnSp>
        <p:nvCxnSpPr>
          <p:cNvPr id="1304" name="Google Shape;1304;p74"/>
          <p:cNvCxnSpPr/>
          <p:nvPr/>
        </p:nvCxnSpPr>
        <p:spPr>
          <a:xfrm>
            <a:off x="7391400" y="5181600"/>
            <a:ext cx="0" cy="381000"/>
          </a:xfrm>
          <a:prstGeom prst="straightConnector1">
            <a:avLst/>
          </a:prstGeom>
          <a:noFill/>
          <a:ln w="9525" cap="flat" cmpd="sng">
            <a:solidFill>
              <a:srgbClr val="FF0000"/>
            </a:solidFill>
            <a:prstDash val="solid"/>
            <a:miter lim="800000"/>
            <a:headEnd type="triangle" w="med" len="med"/>
            <a:tailEnd type="none" w="med" len="med"/>
          </a:ln>
        </p:spPr>
      </p:cxnSp>
      <p:sp>
        <p:nvSpPr>
          <p:cNvPr id="1305" name="Google Shape;1305;p74"/>
          <p:cNvSpPr txBox="1"/>
          <p:nvPr/>
        </p:nvSpPr>
        <p:spPr>
          <a:xfrm>
            <a:off x="1066800" y="2057400"/>
            <a:ext cx="1116000" cy="457200"/>
          </a:xfrm>
          <a:prstGeom prst="rect">
            <a:avLst/>
          </a:prstGeom>
          <a:noFill/>
          <a:ln>
            <a:noFill/>
          </a:ln>
        </p:spPr>
        <p:txBody>
          <a:bodyPr spcFirstLastPara="1" wrap="square" lIns="91375" tIns="45700" rIns="91375" bIns="45700" anchor="t" anchorCtr="0">
            <a:noAutofit/>
          </a:bodyPr>
          <a:lstStyle/>
          <a:p>
            <a:pPr marL="0" marR="0" lvl="0" indent="0" algn="l" rtl="0">
              <a:lnSpc>
                <a:spcPct val="100000"/>
              </a:lnSpc>
              <a:spcBef>
                <a:spcPts val="0"/>
              </a:spcBef>
              <a:spcAft>
                <a:spcPts val="0"/>
              </a:spcAft>
              <a:buClr>
                <a:srgbClr val="FF0000"/>
              </a:buClr>
              <a:buSzPts val="2400"/>
              <a:buFont typeface="Arial"/>
              <a:buNone/>
            </a:pPr>
            <a:r>
              <a:rPr lang="en" dirty="0">
                <a:solidFill>
                  <a:srgbClr val="FF0000"/>
                </a:solidFill>
                <a:latin typeface="Arial"/>
                <a:ea typeface="Arial"/>
                <a:cs typeface="Arial"/>
                <a:sym typeface="Arial"/>
              </a:rPr>
              <a:t>User </a:t>
            </a:r>
            <a:r>
              <a:rPr lang="en" sz="2400" b="0" i="0" u="none" dirty="0">
                <a:solidFill>
                  <a:srgbClr val="FF0000"/>
                </a:solidFill>
                <a:latin typeface="Arial"/>
                <a:ea typeface="Arial"/>
                <a:cs typeface="Arial"/>
                <a:sym typeface="Arial"/>
              </a:rPr>
              <a:t>A</a:t>
            </a:r>
            <a:endParaRPr dirty="0"/>
          </a:p>
        </p:txBody>
      </p:sp>
      <p:sp>
        <p:nvSpPr>
          <p:cNvPr id="1306" name="Google Shape;1306;p74"/>
          <p:cNvSpPr txBox="1"/>
          <p:nvPr/>
        </p:nvSpPr>
        <p:spPr>
          <a:xfrm>
            <a:off x="6884987" y="2057400"/>
            <a:ext cx="1116000" cy="457200"/>
          </a:xfrm>
          <a:prstGeom prst="rect">
            <a:avLst/>
          </a:prstGeom>
          <a:noFill/>
          <a:ln>
            <a:noFill/>
          </a:ln>
        </p:spPr>
        <p:txBody>
          <a:bodyPr spcFirstLastPara="1" wrap="square" lIns="91375" tIns="45700" rIns="91375" bIns="45700" anchor="t" anchorCtr="0">
            <a:noAutofit/>
          </a:bodyPr>
          <a:lstStyle/>
          <a:p>
            <a:pPr marL="0" marR="0" lvl="0" indent="0" algn="l" rtl="0">
              <a:lnSpc>
                <a:spcPct val="100000"/>
              </a:lnSpc>
              <a:spcBef>
                <a:spcPts val="0"/>
              </a:spcBef>
              <a:spcAft>
                <a:spcPts val="0"/>
              </a:spcAft>
              <a:buClr>
                <a:srgbClr val="FF0000"/>
              </a:buClr>
              <a:buSzPts val="2400"/>
              <a:buFont typeface="Arial"/>
              <a:buNone/>
            </a:pPr>
            <a:r>
              <a:rPr lang="en" sz="2400" b="0" i="0" u="none">
                <a:solidFill>
                  <a:srgbClr val="FF0000"/>
                </a:solidFill>
                <a:latin typeface="Arial"/>
                <a:ea typeface="Arial"/>
                <a:cs typeface="Arial"/>
                <a:sym typeface="Arial"/>
              </a:rPr>
              <a:t>User B</a:t>
            </a:r>
            <a:endParaRPr/>
          </a:p>
        </p:txBody>
      </p:sp>
      <p:sp>
        <p:nvSpPr>
          <p:cNvPr id="1307" name="Google Shape;1307;p74"/>
          <p:cNvSpPr txBox="1"/>
          <p:nvPr/>
        </p:nvSpPr>
        <p:spPr>
          <a:xfrm>
            <a:off x="1600200" y="5791200"/>
            <a:ext cx="5867400" cy="462000"/>
          </a:xfrm>
          <a:prstGeom prst="rect">
            <a:avLst/>
          </a:prstGeom>
          <a:noFill/>
          <a:ln>
            <a:noFill/>
          </a:ln>
        </p:spPr>
        <p:txBody>
          <a:bodyPr spcFirstLastPara="1" wrap="square" lIns="91375" tIns="45700" rIns="9137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a:solidFill>
                  <a:srgbClr val="000000"/>
                </a:solidFill>
                <a:latin typeface="Arial"/>
                <a:ea typeface="Arial"/>
                <a:cs typeface="Arial"/>
                <a:sym typeface="Arial"/>
              </a:rPr>
              <a:t>Modular approach to network functionality</a:t>
            </a:r>
            <a:endParaRPr/>
          </a:p>
        </p:txBody>
      </p:sp>
      <p:cxnSp>
        <p:nvCxnSpPr>
          <p:cNvPr id="1308" name="Google Shape;1308;p74"/>
          <p:cNvCxnSpPr/>
          <p:nvPr/>
        </p:nvCxnSpPr>
        <p:spPr>
          <a:xfrm>
            <a:off x="3962400" y="2209800"/>
            <a:ext cx="1371600" cy="0"/>
          </a:xfrm>
          <a:prstGeom prst="straightConnector1">
            <a:avLst/>
          </a:prstGeom>
          <a:noFill/>
          <a:ln w="41275" cap="flat" cmpd="sng">
            <a:solidFill>
              <a:srgbClr val="0A85FF"/>
            </a:solidFill>
            <a:prstDash val="solid"/>
            <a:miter lim="800000"/>
            <a:headEnd type="triangle" w="med" len="med"/>
            <a:tailEnd type="triangle" w="med" len="med"/>
          </a:ln>
        </p:spPr>
      </p:cxnSp>
      <p:sp>
        <p:nvSpPr>
          <p:cNvPr id="1309" name="Google Shape;1309;p74"/>
          <p:cNvSpPr txBox="1"/>
          <p:nvPr/>
        </p:nvSpPr>
        <p:spPr>
          <a:xfrm>
            <a:off x="2819400" y="1981200"/>
            <a:ext cx="1143000" cy="457200"/>
          </a:xfrm>
          <a:prstGeom prst="rect">
            <a:avLst/>
          </a:prstGeom>
          <a:solidFill>
            <a:srgbClr val="00CC66"/>
          </a:solidFill>
          <a:ln w="9525" cap="flat" cmpd="sng">
            <a:solidFill>
              <a:srgbClr val="000000"/>
            </a:solidFill>
            <a:prstDash val="solid"/>
            <a:miter lim="800000"/>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a:solidFill>
                  <a:srgbClr val="000000"/>
                </a:solidFill>
                <a:latin typeface="Arial"/>
                <a:ea typeface="Arial"/>
                <a:cs typeface="Arial"/>
                <a:sym typeface="Arial"/>
              </a:rPr>
              <a:t>Peer Layer</a:t>
            </a:r>
            <a:endParaRPr/>
          </a:p>
        </p:txBody>
      </p:sp>
      <p:sp>
        <p:nvSpPr>
          <p:cNvPr id="1310" name="Google Shape;1310;p74"/>
          <p:cNvSpPr txBox="1"/>
          <p:nvPr/>
        </p:nvSpPr>
        <p:spPr>
          <a:xfrm>
            <a:off x="5334000" y="1981200"/>
            <a:ext cx="1143000" cy="457200"/>
          </a:xfrm>
          <a:prstGeom prst="rect">
            <a:avLst/>
          </a:prstGeom>
          <a:solidFill>
            <a:srgbClr val="00CC66"/>
          </a:solidFill>
          <a:ln w="9525" cap="flat" cmpd="sng">
            <a:solidFill>
              <a:srgbClr val="000000"/>
            </a:solidFill>
            <a:prstDash val="solid"/>
            <a:miter lim="800000"/>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a:solidFill>
                  <a:srgbClr val="000000"/>
                </a:solidFill>
                <a:latin typeface="Arial"/>
                <a:ea typeface="Arial"/>
                <a:cs typeface="Arial"/>
                <a:sym typeface="Arial"/>
              </a:rPr>
              <a:t>Peer Layer</a:t>
            </a:r>
            <a:endParaRPr/>
          </a:p>
        </p:txBody>
      </p:sp>
    </p:spTree>
    <p:extLst>
      <p:ext uri="{BB962C8B-B14F-4D97-AF65-F5344CB8AC3E}">
        <p14:creationId xmlns:p14="http://schemas.microsoft.com/office/powerpoint/2010/main" val="2162973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76"/>
          <p:cNvSpPr/>
          <p:nvPr/>
        </p:nvSpPr>
        <p:spPr>
          <a:xfrm>
            <a:off x="685800" y="1676400"/>
            <a:ext cx="6114900" cy="4038600"/>
          </a:xfrm>
          <a:prstGeom prst="rect">
            <a:avLst/>
          </a:prstGeom>
          <a:solidFill>
            <a:srgbClr val="FFFFFF"/>
          </a:solidFill>
          <a:ln w="9525" cap="flat" cmpd="sng">
            <a:solidFill>
              <a:schemeClr val="dk1"/>
            </a:solidFill>
            <a:prstDash val="solid"/>
            <a:miter lim="800000"/>
            <a:headEnd type="none" w="sm" len="sm"/>
            <a:tailEnd type="none" w="sm" len="sm"/>
          </a:ln>
          <a:effectLst>
            <a:outerShdw blurRad="63500" dist="107763" dir="2700000" algn="ctr" rotWithShape="0">
              <a:schemeClr val="lt2">
                <a:alpha val="74901"/>
              </a:schemeClr>
            </a:outerShdw>
          </a:effectLst>
        </p:spPr>
        <p:txBody>
          <a:bodyPr spcFirstLastPara="1" wrap="square" lIns="68550" tIns="34275" rIns="68550" bIns="34275" anchor="ctr" anchorCtr="0">
            <a:noAutofit/>
          </a:bodyPr>
          <a:lstStyle/>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sp>
        <p:nvSpPr>
          <p:cNvPr id="1324" name="Google Shape;1324;p76"/>
          <p:cNvSpPr txBox="1">
            <a:spLocks noGrp="1"/>
          </p:cNvSpPr>
          <p:nvPr>
            <p:ph type="title"/>
          </p:nvPr>
        </p:nvSpPr>
        <p:spPr>
          <a:xfrm>
            <a:off x="457200" y="190430"/>
            <a:ext cx="8590200" cy="1182300"/>
          </a:xfrm>
          <a:prstGeom prst="rect">
            <a:avLst/>
          </a:prstGeom>
          <a:noFill/>
          <a:ln>
            <a:noFill/>
          </a:ln>
        </p:spPr>
        <p:txBody>
          <a:bodyPr spcFirstLastPara="1" wrap="square" lIns="68575" tIns="34275" rIns="68575" bIns="34275" anchor="ctr" anchorCtr="0">
            <a:noAutofit/>
          </a:bodyPr>
          <a:lstStyle/>
          <a:p>
            <a:pPr lvl="0">
              <a:lnSpc>
                <a:spcPct val="90000"/>
              </a:lnSpc>
              <a:spcBef>
                <a:spcPts val="0"/>
              </a:spcBef>
              <a:spcAft>
                <a:spcPts val="0"/>
              </a:spcAft>
              <a:buClr>
                <a:srgbClr val="2F5496"/>
              </a:buClr>
              <a:buSzPts val="4100"/>
            </a:pPr>
            <a:r>
              <a:rPr lang="en" dirty="0">
                <a:solidFill>
                  <a:srgbClr val="940504"/>
                </a:solidFill>
                <a:sym typeface="Calibri"/>
              </a:rPr>
              <a:t>IP Layering &amp; Encryption Protocols </a:t>
            </a:r>
            <a:endParaRPr dirty="0">
              <a:solidFill>
                <a:srgbClr val="940504"/>
              </a:solidFill>
            </a:endParaRPr>
          </a:p>
        </p:txBody>
      </p:sp>
      <p:sp>
        <p:nvSpPr>
          <p:cNvPr id="1326" name="Google Shape;1326;p76"/>
          <p:cNvSpPr txBox="1">
            <a:spLocks noGrp="1"/>
          </p:cNvSpPr>
          <p:nvPr>
            <p:ph type="sldNum" idx="12"/>
          </p:nvPr>
        </p:nvSpPr>
        <p:spPr>
          <a:xfrm>
            <a:off x="8739553" y="6438411"/>
            <a:ext cx="347400" cy="3651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900">
                <a:solidFill>
                  <a:srgbClr val="888888"/>
                </a:solidFill>
                <a:latin typeface="Calibri"/>
                <a:ea typeface="Calibri"/>
                <a:cs typeface="Calibri"/>
                <a:sym typeface="Calibri"/>
              </a:rPr>
              <a:t>48</a:t>
            </a:fld>
            <a:endParaRPr sz="900">
              <a:solidFill>
                <a:srgbClr val="888888"/>
              </a:solidFill>
              <a:latin typeface="Calibri"/>
              <a:ea typeface="Calibri"/>
              <a:cs typeface="Calibri"/>
              <a:sym typeface="Calibri"/>
            </a:endParaRPr>
          </a:p>
        </p:txBody>
      </p:sp>
      <p:sp>
        <p:nvSpPr>
          <p:cNvPr id="1327" name="Google Shape;1327;p76"/>
          <p:cNvSpPr/>
          <p:nvPr/>
        </p:nvSpPr>
        <p:spPr>
          <a:xfrm>
            <a:off x="1714500" y="3505200"/>
            <a:ext cx="1086000" cy="4572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28" name="Google Shape;1328;p76"/>
          <p:cNvSpPr/>
          <p:nvPr/>
        </p:nvSpPr>
        <p:spPr>
          <a:xfrm>
            <a:off x="1714500" y="3962400"/>
            <a:ext cx="1086000" cy="4572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29" name="Google Shape;1329;p76"/>
          <p:cNvSpPr/>
          <p:nvPr/>
        </p:nvSpPr>
        <p:spPr>
          <a:xfrm>
            <a:off x="3028950" y="3962400"/>
            <a:ext cx="1086000" cy="4572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30" name="Google Shape;1330;p76"/>
          <p:cNvSpPr/>
          <p:nvPr/>
        </p:nvSpPr>
        <p:spPr>
          <a:xfrm>
            <a:off x="4343400" y="3505200"/>
            <a:ext cx="1086000" cy="4572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31" name="Google Shape;1331;p76"/>
          <p:cNvSpPr/>
          <p:nvPr/>
        </p:nvSpPr>
        <p:spPr>
          <a:xfrm>
            <a:off x="4343400" y="3962400"/>
            <a:ext cx="1086000" cy="4572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32" name="Google Shape;1332;p76"/>
          <p:cNvSpPr/>
          <p:nvPr/>
        </p:nvSpPr>
        <p:spPr>
          <a:xfrm>
            <a:off x="5600700" y="3505200"/>
            <a:ext cx="1086000" cy="4572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33" name="Google Shape;1333;p76"/>
          <p:cNvSpPr/>
          <p:nvPr/>
        </p:nvSpPr>
        <p:spPr>
          <a:xfrm>
            <a:off x="5600700" y="3962400"/>
            <a:ext cx="1086000" cy="4572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34" name="Google Shape;1334;p76"/>
          <p:cNvSpPr/>
          <p:nvPr/>
        </p:nvSpPr>
        <p:spPr>
          <a:xfrm>
            <a:off x="1714500" y="2667000"/>
            <a:ext cx="1086000" cy="838200"/>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35" name="Google Shape;1335;p76"/>
          <p:cNvSpPr/>
          <p:nvPr/>
        </p:nvSpPr>
        <p:spPr>
          <a:xfrm>
            <a:off x="1714500" y="1981200"/>
            <a:ext cx="1086000" cy="685800"/>
          </a:xfrm>
          <a:prstGeom prst="rect">
            <a:avLst/>
          </a:prstGeom>
          <a:solidFill>
            <a:srgbClr val="00CC66"/>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36" name="Google Shape;1336;p76"/>
          <p:cNvSpPr/>
          <p:nvPr/>
        </p:nvSpPr>
        <p:spPr>
          <a:xfrm>
            <a:off x="5600700" y="2667000"/>
            <a:ext cx="1086000" cy="838200"/>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37" name="Google Shape;1337;p76"/>
          <p:cNvSpPr/>
          <p:nvPr/>
        </p:nvSpPr>
        <p:spPr>
          <a:xfrm>
            <a:off x="5600700" y="1981200"/>
            <a:ext cx="1086000" cy="685800"/>
          </a:xfrm>
          <a:prstGeom prst="rect">
            <a:avLst/>
          </a:prstGeom>
          <a:solidFill>
            <a:srgbClr val="00CC66"/>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38" name="Google Shape;1338;p76"/>
          <p:cNvSpPr txBox="1"/>
          <p:nvPr/>
        </p:nvSpPr>
        <p:spPr>
          <a:xfrm>
            <a:off x="2995618" y="5165725"/>
            <a:ext cx="1155000" cy="336600"/>
          </a:xfrm>
          <a:prstGeom prst="rect">
            <a:avLst/>
          </a:prstGeom>
          <a:noFill/>
          <a:ln>
            <a:noFill/>
          </a:ln>
        </p:spPr>
        <p:txBody>
          <a:bodyPr spcFirstLastPara="1" wrap="square" lIns="68525" tIns="34275" rIns="68525" bIns="34275" anchor="t" anchorCtr="0">
            <a:noAutofit/>
          </a:bodyPr>
          <a:lstStyle/>
          <a:p>
            <a:pPr marL="0" marR="0" lvl="0" indent="0" algn="ctr" rtl="0">
              <a:spcBef>
                <a:spcPts val="0"/>
              </a:spcBef>
              <a:spcAft>
                <a:spcPts val="0"/>
              </a:spcAft>
              <a:buClr>
                <a:srgbClr val="000000"/>
              </a:buClr>
              <a:buSzPts val="1200"/>
              <a:buFont typeface="Arial"/>
              <a:buNone/>
            </a:pPr>
            <a:r>
              <a:rPr lang="en" sz="1200" b="1" dirty="0">
                <a:solidFill>
                  <a:srgbClr val="000000"/>
                </a:solidFill>
                <a:latin typeface="Arial"/>
                <a:ea typeface="Arial"/>
                <a:cs typeface="Arial"/>
                <a:sym typeface="Arial"/>
              </a:rPr>
              <a:t>Bridge/Switch</a:t>
            </a:r>
            <a:br>
              <a:rPr lang="en" sz="1200" b="1" dirty="0">
                <a:solidFill>
                  <a:srgbClr val="000000"/>
                </a:solidFill>
                <a:latin typeface="Arial"/>
                <a:ea typeface="Arial"/>
                <a:cs typeface="Arial"/>
                <a:sym typeface="Arial"/>
              </a:rPr>
            </a:br>
            <a:r>
              <a:rPr lang="en" sz="1200" b="1" dirty="0">
                <a:solidFill>
                  <a:srgbClr val="000000"/>
                </a:solidFill>
                <a:latin typeface="Arial"/>
                <a:ea typeface="Arial"/>
                <a:cs typeface="Arial"/>
                <a:sym typeface="Arial"/>
              </a:rPr>
              <a:t>or a </a:t>
            </a:r>
            <a:r>
              <a:rPr lang="en" sz="1200" b="1" dirty="0" err="1">
                <a:solidFill>
                  <a:srgbClr val="000000"/>
                </a:solidFill>
                <a:latin typeface="Arial"/>
                <a:ea typeface="Arial"/>
                <a:cs typeface="Arial"/>
                <a:sym typeface="Arial"/>
              </a:rPr>
              <a:t>WiFi</a:t>
            </a:r>
            <a:r>
              <a:rPr lang="en" sz="1200" b="1" dirty="0">
                <a:solidFill>
                  <a:srgbClr val="000000"/>
                </a:solidFill>
                <a:latin typeface="Arial"/>
                <a:ea typeface="Arial"/>
                <a:cs typeface="Arial"/>
                <a:sym typeface="Arial"/>
              </a:rPr>
              <a:t> AP</a:t>
            </a:r>
            <a:endParaRPr sz="1100" dirty="0"/>
          </a:p>
        </p:txBody>
      </p:sp>
      <p:sp>
        <p:nvSpPr>
          <p:cNvPr id="1339" name="Google Shape;1339;p76"/>
          <p:cNvSpPr txBox="1"/>
          <p:nvPr/>
        </p:nvSpPr>
        <p:spPr>
          <a:xfrm>
            <a:off x="4212431" y="5180020"/>
            <a:ext cx="1320300" cy="338100"/>
          </a:xfrm>
          <a:prstGeom prst="rect">
            <a:avLst/>
          </a:prstGeom>
          <a:noFill/>
          <a:ln>
            <a:noFill/>
          </a:ln>
        </p:spPr>
        <p:txBody>
          <a:bodyPr spcFirstLastPara="1" wrap="square" lIns="68525" tIns="34275" rIns="68525" bIns="34275" anchor="t" anchorCtr="0">
            <a:noAutofit/>
          </a:bodyPr>
          <a:lstStyle/>
          <a:p>
            <a:pPr marL="0" marR="0" lvl="0" indent="0" algn="ctr" rtl="0">
              <a:spcBef>
                <a:spcPts val="0"/>
              </a:spcBef>
              <a:spcAft>
                <a:spcPts val="0"/>
              </a:spcAft>
              <a:buClr>
                <a:srgbClr val="000000"/>
              </a:buClr>
              <a:buSzPts val="1200"/>
              <a:buFont typeface="Arial"/>
              <a:buNone/>
            </a:pPr>
            <a:r>
              <a:rPr lang="en" sz="1200" b="1">
                <a:solidFill>
                  <a:srgbClr val="000000"/>
                </a:solidFill>
                <a:latin typeface="Arial"/>
                <a:ea typeface="Arial"/>
                <a:cs typeface="Arial"/>
                <a:sym typeface="Arial"/>
              </a:rPr>
              <a:t>Router/Gateway</a:t>
            </a:r>
            <a:endParaRPr sz="1100"/>
          </a:p>
        </p:txBody>
      </p:sp>
      <p:sp>
        <p:nvSpPr>
          <p:cNvPr id="1340" name="Google Shape;1340;p76"/>
          <p:cNvSpPr txBox="1"/>
          <p:nvPr/>
        </p:nvSpPr>
        <p:spPr>
          <a:xfrm>
            <a:off x="1991916" y="5165725"/>
            <a:ext cx="476400" cy="336600"/>
          </a:xfrm>
          <a:prstGeom prst="rect">
            <a:avLst/>
          </a:prstGeom>
          <a:noFill/>
          <a:ln>
            <a:noFill/>
          </a:ln>
        </p:spPr>
        <p:txBody>
          <a:bodyPr spcFirstLastPara="1" wrap="square" lIns="68525" tIns="34275" rIns="68525" bIns="34275" anchor="t" anchorCtr="0">
            <a:noAutofit/>
          </a:bodyPr>
          <a:lstStyle/>
          <a:p>
            <a:pPr marL="0" marR="0" lvl="0" indent="0" algn="ctr" rtl="0">
              <a:spcBef>
                <a:spcPts val="0"/>
              </a:spcBef>
              <a:spcAft>
                <a:spcPts val="0"/>
              </a:spcAft>
              <a:buClr>
                <a:srgbClr val="000000"/>
              </a:buClr>
              <a:buSzPts val="1200"/>
              <a:buFont typeface="Arial"/>
              <a:buNone/>
            </a:pPr>
            <a:r>
              <a:rPr lang="en" sz="1200" b="1">
                <a:solidFill>
                  <a:srgbClr val="000000"/>
                </a:solidFill>
                <a:latin typeface="Arial"/>
                <a:ea typeface="Arial"/>
                <a:cs typeface="Arial"/>
                <a:sym typeface="Arial"/>
              </a:rPr>
              <a:t>Host</a:t>
            </a:r>
            <a:endParaRPr sz="1100"/>
          </a:p>
        </p:txBody>
      </p:sp>
      <p:sp>
        <p:nvSpPr>
          <p:cNvPr id="1341" name="Google Shape;1341;p76"/>
          <p:cNvSpPr txBox="1"/>
          <p:nvPr/>
        </p:nvSpPr>
        <p:spPr>
          <a:xfrm>
            <a:off x="5928122" y="5180013"/>
            <a:ext cx="476400" cy="336600"/>
          </a:xfrm>
          <a:prstGeom prst="rect">
            <a:avLst/>
          </a:prstGeom>
          <a:noFill/>
          <a:ln>
            <a:noFill/>
          </a:ln>
        </p:spPr>
        <p:txBody>
          <a:bodyPr spcFirstLastPara="1" wrap="square" lIns="68525" tIns="34275" rIns="68525" bIns="34275" anchor="t" anchorCtr="0">
            <a:noAutofit/>
          </a:bodyPr>
          <a:lstStyle/>
          <a:p>
            <a:pPr marL="0" marR="0" lvl="0" indent="0" algn="ctr" rtl="0">
              <a:spcBef>
                <a:spcPts val="0"/>
              </a:spcBef>
              <a:spcAft>
                <a:spcPts val="0"/>
              </a:spcAft>
              <a:buClr>
                <a:srgbClr val="000000"/>
              </a:buClr>
              <a:buSzPts val="1200"/>
              <a:buFont typeface="Arial"/>
              <a:buNone/>
            </a:pPr>
            <a:r>
              <a:rPr lang="en" sz="1200" b="1">
                <a:solidFill>
                  <a:srgbClr val="000000"/>
                </a:solidFill>
                <a:latin typeface="Arial"/>
                <a:ea typeface="Arial"/>
                <a:cs typeface="Arial"/>
                <a:sym typeface="Arial"/>
              </a:rPr>
              <a:t>Host</a:t>
            </a:r>
            <a:endParaRPr sz="1100"/>
          </a:p>
        </p:txBody>
      </p:sp>
      <p:cxnSp>
        <p:nvCxnSpPr>
          <p:cNvPr id="1342" name="Google Shape;1342;p76"/>
          <p:cNvCxnSpPr/>
          <p:nvPr/>
        </p:nvCxnSpPr>
        <p:spPr>
          <a:xfrm>
            <a:off x="4629150" y="3733800"/>
            <a:ext cx="571500" cy="0"/>
          </a:xfrm>
          <a:prstGeom prst="straightConnector1">
            <a:avLst/>
          </a:prstGeom>
          <a:noFill/>
          <a:ln w="19050" cap="flat" cmpd="sng">
            <a:solidFill>
              <a:srgbClr val="FF0000"/>
            </a:solidFill>
            <a:prstDash val="solid"/>
            <a:round/>
            <a:headEnd type="none" w="med" len="med"/>
            <a:tailEnd type="triangle" w="med" len="med"/>
          </a:ln>
        </p:spPr>
      </p:cxnSp>
      <p:sp>
        <p:nvSpPr>
          <p:cNvPr id="1343" name="Google Shape;1343;p76"/>
          <p:cNvSpPr txBox="1"/>
          <p:nvPr/>
        </p:nvSpPr>
        <p:spPr>
          <a:xfrm>
            <a:off x="685800" y="2193925"/>
            <a:ext cx="968100" cy="336600"/>
          </a:xfrm>
          <a:prstGeom prst="rect">
            <a:avLst/>
          </a:prstGeom>
          <a:noFill/>
          <a:ln>
            <a:noFill/>
          </a:ln>
        </p:spPr>
        <p:txBody>
          <a:bodyPr spcFirstLastPara="1" wrap="square" lIns="68525" tIns="34275" rIns="68525" bIns="34275" anchor="t" anchorCtr="0">
            <a:noAutofit/>
          </a:bodyPr>
          <a:lstStyle/>
          <a:p>
            <a:pPr marL="0" marR="0" lvl="0" indent="0" algn="l" rtl="0">
              <a:spcBef>
                <a:spcPts val="0"/>
              </a:spcBef>
              <a:spcAft>
                <a:spcPts val="0"/>
              </a:spcAft>
              <a:buClr>
                <a:srgbClr val="000000"/>
              </a:buClr>
              <a:buSzPts val="1200"/>
              <a:buFont typeface="Arial"/>
              <a:buNone/>
            </a:pPr>
            <a:r>
              <a:rPr lang="en" sz="1100" b="1">
                <a:solidFill>
                  <a:srgbClr val="000000"/>
                </a:solidFill>
                <a:latin typeface="Arial"/>
                <a:ea typeface="Arial"/>
                <a:cs typeface="Arial"/>
                <a:sym typeface="Arial"/>
              </a:rPr>
              <a:t>Application</a:t>
            </a:r>
            <a:endParaRPr sz="1050"/>
          </a:p>
        </p:txBody>
      </p:sp>
      <p:sp>
        <p:nvSpPr>
          <p:cNvPr id="1344" name="Google Shape;1344;p76"/>
          <p:cNvSpPr txBox="1"/>
          <p:nvPr/>
        </p:nvSpPr>
        <p:spPr>
          <a:xfrm>
            <a:off x="694140" y="2895600"/>
            <a:ext cx="849000" cy="336600"/>
          </a:xfrm>
          <a:prstGeom prst="rect">
            <a:avLst/>
          </a:prstGeom>
          <a:noFill/>
          <a:ln>
            <a:noFill/>
          </a:ln>
        </p:spPr>
        <p:txBody>
          <a:bodyPr spcFirstLastPara="1" wrap="square" lIns="68525" tIns="34275" rIns="68525" bIns="34275" anchor="t" anchorCtr="0">
            <a:noAutofit/>
          </a:bodyPr>
          <a:lstStyle/>
          <a:p>
            <a:pPr marL="0" marR="0" lvl="0" indent="0" algn="l" rtl="0">
              <a:spcBef>
                <a:spcPts val="0"/>
              </a:spcBef>
              <a:spcAft>
                <a:spcPts val="0"/>
              </a:spcAft>
              <a:buClr>
                <a:srgbClr val="000000"/>
              </a:buClr>
              <a:buSzPts val="1200"/>
              <a:buFont typeface="Arial"/>
              <a:buNone/>
            </a:pPr>
            <a:r>
              <a:rPr lang="en" sz="1100" b="1">
                <a:solidFill>
                  <a:srgbClr val="000000"/>
                </a:solidFill>
                <a:latin typeface="Arial"/>
                <a:ea typeface="Arial"/>
                <a:cs typeface="Arial"/>
                <a:sym typeface="Arial"/>
              </a:rPr>
              <a:t>Transport</a:t>
            </a:r>
            <a:endParaRPr sz="1050"/>
          </a:p>
        </p:txBody>
      </p:sp>
      <p:sp>
        <p:nvSpPr>
          <p:cNvPr id="1345" name="Google Shape;1345;p76"/>
          <p:cNvSpPr txBox="1"/>
          <p:nvPr/>
        </p:nvSpPr>
        <p:spPr>
          <a:xfrm>
            <a:off x="689377" y="3581400"/>
            <a:ext cx="739500" cy="336600"/>
          </a:xfrm>
          <a:prstGeom prst="rect">
            <a:avLst/>
          </a:prstGeom>
          <a:noFill/>
          <a:ln>
            <a:noFill/>
          </a:ln>
        </p:spPr>
        <p:txBody>
          <a:bodyPr spcFirstLastPara="1" wrap="square" lIns="68525" tIns="34275" rIns="68525" bIns="34275" anchor="t" anchorCtr="0">
            <a:noAutofit/>
          </a:bodyPr>
          <a:lstStyle/>
          <a:p>
            <a:pPr marL="0" marR="0" lvl="0" indent="0" algn="ctr" rtl="0">
              <a:spcBef>
                <a:spcPts val="0"/>
              </a:spcBef>
              <a:spcAft>
                <a:spcPts val="0"/>
              </a:spcAft>
              <a:buClr>
                <a:srgbClr val="000000"/>
              </a:buClr>
              <a:buSzPts val="1200"/>
              <a:buFont typeface="Arial"/>
              <a:buNone/>
            </a:pPr>
            <a:r>
              <a:rPr lang="en" sz="1100" b="1">
                <a:solidFill>
                  <a:srgbClr val="000000"/>
                </a:solidFill>
                <a:latin typeface="Arial"/>
                <a:ea typeface="Arial"/>
                <a:cs typeface="Arial"/>
                <a:sym typeface="Arial"/>
              </a:rPr>
              <a:t>Network</a:t>
            </a:r>
            <a:endParaRPr sz="1050"/>
          </a:p>
        </p:txBody>
      </p:sp>
      <p:sp>
        <p:nvSpPr>
          <p:cNvPr id="1346" name="Google Shape;1346;p76"/>
          <p:cNvSpPr txBox="1"/>
          <p:nvPr/>
        </p:nvSpPr>
        <p:spPr>
          <a:xfrm>
            <a:off x="691754" y="4038600"/>
            <a:ext cx="456000" cy="338100"/>
          </a:xfrm>
          <a:prstGeom prst="rect">
            <a:avLst/>
          </a:prstGeom>
          <a:noFill/>
          <a:ln>
            <a:noFill/>
          </a:ln>
        </p:spPr>
        <p:txBody>
          <a:bodyPr spcFirstLastPara="1" wrap="square" lIns="68525" tIns="34275" rIns="68525" bIns="34275" anchor="t" anchorCtr="0">
            <a:noAutofit/>
          </a:bodyPr>
          <a:lstStyle/>
          <a:p>
            <a:pPr marL="0" marR="0" lvl="0" indent="0" algn="l" rtl="0">
              <a:spcBef>
                <a:spcPts val="0"/>
              </a:spcBef>
              <a:spcAft>
                <a:spcPts val="0"/>
              </a:spcAft>
              <a:buClr>
                <a:srgbClr val="000000"/>
              </a:buClr>
              <a:buSzPts val="1200"/>
              <a:buFont typeface="Arial"/>
              <a:buNone/>
            </a:pPr>
            <a:r>
              <a:rPr lang="en" sz="1100" b="1">
                <a:solidFill>
                  <a:srgbClr val="000000"/>
                </a:solidFill>
                <a:latin typeface="Arial"/>
                <a:ea typeface="Arial"/>
                <a:cs typeface="Arial"/>
                <a:sym typeface="Arial"/>
              </a:rPr>
              <a:t>Link</a:t>
            </a:r>
            <a:endParaRPr sz="1050"/>
          </a:p>
        </p:txBody>
      </p:sp>
      <p:sp>
        <p:nvSpPr>
          <p:cNvPr id="1347" name="Google Shape;1347;p76"/>
          <p:cNvSpPr/>
          <p:nvPr/>
        </p:nvSpPr>
        <p:spPr>
          <a:xfrm>
            <a:off x="3028950" y="4419600"/>
            <a:ext cx="1086000" cy="457200"/>
          </a:xfrm>
          <a:prstGeom prst="rect">
            <a:avLst/>
          </a:prstGeom>
          <a:solidFill>
            <a:srgbClr val="FF9933"/>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48" name="Google Shape;1348;p76"/>
          <p:cNvSpPr/>
          <p:nvPr/>
        </p:nvSpPr>
        <p:spPr>
          <a:xfrm>
            <a:off x="1714500" y="4419600"/>
            <a:ext cx="1086000" cy="457200"/>
          </a:xfrm>
          <a:prstGeom prst="rect">
            <a:avLst/>
          </a:prstGeom>
          <a:solidFill>
            <a:srgbClr val="FF9933"/>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49" name="Google Shape;1349;p76"/>
          <p:cNvSpPr/>
          <p:nvPr/>
        </p:nvSpPr>
        <p:spPr>
          <a:xfrm>
            <a:off x="5600700" y="4419600"/>
            <a:ext cx="1086000" cy="457200"/>
          </a:xfrm>
          <a:prstGeom prst="rect">
            <a:avLst/>
          </a:prstGeom>
          <a:solidFill>
            <a:srgbClr val="FF9933"/>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50" name="Google Shape;1350;p76"/>
          <p:cNvSpPr/>
          <p:nvPr/>
        </p:nvSpPr>
        <p:spPr>
          <a:xfrm>
            <a:off x="4343400" y="4419600"/>
            <a:ext cx="1086000" cy="457200"/>
          </a:xfrm>
          <a:prstGeom prst="rect">
            <a:avLst/>
          </a:prstGeom>
          <a:solidFill>
            <a:srgbClr val="FF9933"/>
          </a:solidFill>
          <a:ln w="9525" cap="flat" cmpd="sng">
            <a:solidFill>
              <a:schemeClr val="dk1"/>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1351" name="Google Shape;1351;p76"/>
          <p:cNvSpPr txBox="1"/>
          <p:nvPr/>
        </p:nvSpPr>
        <p:spPr>
          <a:xfrm>
            <a:off x="691754" y="4495800"/>
            <a:ext cx="756000" cy="336600"/>
          </a:xfrm>
          <a:prstGeom prst="rect">
            <a:avLst/>
          </a:prstGeom>
          <a:noFill/>
          <a:ln>
            <a:noFill/>
          </a:ln>
        </p:spPr>
        <p:txBody>
          <a:bodyPr spcFirstLastPara="1" wrap="square" lIns="68525" tIns="34275" rIns="68525" bIns="34275" anchor="t" anchorCtr="0">
            <a:noAutofit/>
          </a:bodyPr>
          <a:lstStyle/>
          <a:p>
            <a:pPr marL="0" marR="0" lvl="0" indent="0" algn="l" rtl="0">
              <a:spcBef>
                <a:spcPts val="0"/>
              </a:spcBef>
              <a:spcAft>
                <a:spcPts val="0"/>
              </a:spcAft>
              <a:buClr>
                <a:srgbClr val="000000"/>
              </a:buClr>
              <a:buSzPts val="1200"/>
              <a:buFont typeface="Arial"/>
              <a:buNone/>
            </a:pPr>
            <a:r>
              <a:rPr lang="en" sz="1100" b="1">
                <a:solidFill>
                  <a:srgbClr val="000000"/>
                </a:solidFill>
                <a:latin typeface="Arial"/>
                <a:ea typeface="Arial"/>
                <a:cs typeface="Arial"/>
                <a:sym typeface="Arial"/>
              </a:rPr>
              <a:t>Physical</a:t>
            </a:r>
            <a:endParaRPr sz="1050"/>
          </a:p>
        </p:txBody>
      </p:sp>
      <p:cxnSp>
        <p:nvCxnSpPr>
          <p:cNvPr id="1352" name="Google Shape;1352;p76"/>
          <p:cNvCxnSpPr/>
          <p:nvPr/>
        </p:nvCxnSpPr>
        <p:spPr>
          <a:xfrm>
            <a:off x="2228850" y="4648200"/>
            <a:ext cx="1028700" cy="0"/>
          </a:xfrm>
          <a:prstGeom prst="straightConnector1">
            <a:avLst/>
          </a:prstGeom>
          <a:noFill/>
          <a:ln w="19050" cap="flat" cmpd="sng">
            <a:solidFill>
              <a:srgbClr val="FF0000"/>
            </a:solidFill>
            <a:prstDash val="solid"/>
            <a:round/>
            <a:headEnd type="none" w="med" len="med"/>
            <a:tailEnd type="triangle" w="med" len="med"/>
          </a:ln>
        </p:spPr>
      </p:cxnSp>
      <p:cxnSp>
        <p:nvCxnSpPr>
          <p:cNvPr id="1353" name="Google Shape;1353;p76"/>
          <p:cNvCxnSpPr/>
          <p:nvPr/>
        </p:nvCxnSpPr>
        <p:spPr>
          <a:xfrm>
            <a:off x="3943350" y="4648200"/>
            <a:ext cx="685800" cy="0"/>
          </a:xfrm>
          <a:prstGeom prst="straightConnector1">
            <a:avLst/>
          </a:prstGeom>
          <a:noFill/>
          <a:ln w="19050" cap="flat" cmpd="sng">
            <a:solidFill>
              <a:srgbClr val="FF0000"/>
            </a:solidFill>
            <a:prstDash val="solid"/>
            <a:round/>
            <a:headEnd type="none" w="med" len="med"/>
            <a:tailEnd type="triangle" w="med" len="med"/>
          </a:ln>
        </p:spPr>
      </p:cxnSp>
      <p:cxnSp>
        <p:nvCxnSpPr>
          <p:cNvPr id="1354" name="Google Shape;1354;p76"/>
          <p:cNvCxnSpPr/>
          <p:nvPr/>
        </p:nvCxnSpPr>
        <p:spPr>
          <a:xfrm>
            <a:off x="5200650" y="4648200"/>
            <a:ext cx="971700" cy="0"/>
          </a:xfrm>
          <a:prstGeom prst="straightConnector1">
            <a:avLst/>
          </a:prstGeom>
          <a:noFill/>
          <a:ln w="19050" cap="flat" cmpd="sng">
            <a:solidFill>
              <a:srgbClr val="FF0000"/>
            </a:solidFill>
            <a:prstDash val="solid"/>
            <a:round/>
            <a:headEnd type="none" w="med" len="med"/>
            <a:tailEnd type="triangle" w="med" len="med"/>
          </a:ln>
        </p:spPr>
      </p:cxnSp>
      <p:cxnSp>
        <p:nvCxnSpPr>
          <p:cNvPr id="1355" name="Google Shape;1355;p76"/>
          <p:cNvCxnSpPr/>
          <p:nvPr/>
        </p:nvCxnSpPr>
        <p:spPr>
          <a:xfrm rot="10800000">
            <a:off x="3283744" y="4191000"/>
            <a:ext cx="0" cy="457200"/>
          </a:xfrm>
          <a:prstGeom prst="straightConnector1">
            <a:avLst/>
          </a:prstGeom>
          <a:noFill/>
          <a:ln w="19050" cap="flat" cmpd="sng">
            <a:solidFill>
              <a:srgbClr val="FF0000"/>
            </a:solidFill>
            <a:prstDash val="solid"/>
            <a:round/>
            <a:headEnd type="none" w="med" len="med"/>
            <a:tailEnd type="triangle" w="med" len="med"/>
          </a:ln>
        </p:spPr>
      </p:cxnSp>
      <p:cxnSp>
        <p:nvCxnSpPr>
          <p:cNvPr id="1356" name="Google Shape;1356;p76"/>
          <p:cNvCxnSpPr/>
          <p:nvPr/>
        </p:nvCxnSpPr>
        <p:spPr>
          <a:xfrm>
            <a:off x="3283744" y="4191000"/>
            <a:ext cx="628500" cy="0"/>
          </a:xfrm>
          <a:prstGeom prst="straightConnector1">
            <a:avLst/>
          </a:prstGeom>
          <a:noFill/>
          <a:ln w="19050" cap="flat" cmpd="sng">
            <a:solidFill>
              <a:srgbClr val="FF0000"/>
            </a:solidFill>
            <a:prstDash val="solid"/>
            <a:round/>
            <a:headEnd type="none" w="med" len="med"/>
            <a:tailEnd type="triangle" w="med" len="med"/>
          </a:ln>
        </p:spPr>
      </p:cxnSp>
      <p:cxnSp>
        <p:nvCxnSpPr>
          <p:cNvPr id="1357" name="Google Shape;1357;p76"/>
          <p:cNvCxnSpPr/>
          <p:nvPr/>
        </p:nvCxnSpPr>
        <p:spPr>
          <a:xfrm>
            <a:off x="3912394" y="4191000"/>
            <a:ext cx="0" cy="457200"/>
          </a:xfrm>
          <a:prstGeom prst="straightConnector1">
            <a:avLst/>
          </a:prstGeom>
          <a:noFill/>
          <a:ln w="19050" cap="flat" cmpd="sng">
            <a:solidFill>
              <a:srgbClr val="FF0000"/>
            </a:solidFill>
            <a:prstDash val="solid"/>
            <a:round/>
            <a:headEnd type="none" w="med" len="med"/>
            <a:tailEnd type="triangle" w="med" len="med"/>
          </a:ln>
        </p:spPr>
      </p:cxnSp>
      <p:cxnSp>
        <p:nvCxnSpPr>
          <p:cNvPr id="1358" name="Google Shape;1358;p76"/>
          <p:cNvCxnSpPr/>
          <p:nvPr/>
        </p:nvCxnSpPr>
        <p:spPr>
          <a:xfrm rot="10800000">
            <a:off x="4629150" y="3733800"/>
            <a:ext cx="0" cy="914400"/>
          </a:xfrm>
          <a:prstGeom prst="straightConnector1">
            <a:avLst/>
          </a:prstGeom>
          <a:noFill/>
          <a:ln w="19050" cap="flat" cmpd="sng">
            <a:solidFill>
              <a:srgbClr val="FF0000"/>
            </a:solidFill>
            <a:prstDash val="solid"/>
            <a:round/>
            <a:headEnd type="none" w="med" len="med"/>
            <a:tailEnd type="triangle" w="med" len="med"/>
          </a:ln>
        </p:spPr>
      </p:cxnSp>
      <p:cxnSp>
        <p:nvCxnSpPr>
          <p:cNvPr id="1359" name="Google Shape;1359;p76"/>
          <p:cNvCxnSpPr/>
          <p:nvPr/>
        </p:nvCxnSpPr>
        <p:spPr>
          <a:xfrm>
            <a:off x="5200650" y="3733800"/>
            <a:ext cx="0" cy="914400"/>
          </a:xfrm>
          <a:prstGeom prst="straightConnector1">
            <a:avLst/>
          </a:prstGeom>
          <a:noFill/>
          <a:ln w="19050" cap="flat" cmpd="sng">
            <a:solidFill>
              <a:srgbClr val="FF0000"/>
            </a:solidFill>
            <a:prstDash val="solid"/>
            <a:round/>
            <a:headEnd type="none" w="med" len="med"/>
            <a:tailEnd type="triangle" w="med" len="med"/>
          </a:ln>
        </p:spPr>
      </p:cxnSp>
      <p:cxnSp>
        <p:nvCxnSpPr>
          <p:cNvPr id="1360" name="Google Shape;1360;p76"/>
          <p:cNvCxnSpPr/>
          <p:nvPr/>
        </p:nvCxnSpPr>
        <p:spPr>
          <a:xfrm>
            <a:off x="2228850" y="1676400"/>
            <a:ext cx="0" cy="2971800"/>
          </a:xfrm>
          <a:prstGeom prst="straightConnector1">
            <a:avLst/>
          </a:prstGeom>
          <a:noFill/>
          <a:ln w="19050" cap="flat" cmpd="sng">
            <a:solidFill>
              <a:srgbClr val="FF0000"/>
            </a:solidFill>
            <a:prstDash val="solid"/>
            <a:round/>
            <a:headEnd type="none" w="med" len="med"/>
            <a:tailEnd type="triangle" w="med" len="med"/>
          </a:ln>
        </p:spPr>
      </p:cxnSp>
      <p:cxnSp>
        <p:nvCxnSpPr>
          <p:cNvPr id="1361" name="Google Shape;1361;p76"/>
          <p:cNvCxnSpPr/>
          <p:nvPr/>
        </p:nvCxnSpPr>
        <p:spPr>
          <a:xfrm rot="10800000">
            <a:off x="6172200" y="1676400"/>
            <a:ext cx="0" cy="2971800"/>
          </a:xfrm>
          <a:prstGeom prst="straightConnector1">
            <a:avLst/>
          </a:prstGeom>
          <a:noFill/>
          <a:ln w="19050" cap="flat" cmpd="sng">
            <a:solidFill>
              <a:srgbClr val="FF0000"/>
            </a:solidFill>
            <a:prstDash val="solid"/>
            <a:round/>
            <a:headEnd type="none" w="med" len="med"/>
            <a:tailEnd type="triangle" w="med" len="med"/>
          </a:ln>
        </p:spPr>
      </p:cxnSp>
      <p:sp>
        <p:nvSpPr>
          <p:cNvPr id="3" name="TextBox 2">
            <a:extLst>
              <a:ext uri="{FF2B5EF4-FFF2-40B4-BE49-F238E27FC236}">
                <a16:creationId xmlns:a16="http://schemas.microsoft.com/office/drawing/2014/main" id="{714A40DB-4604-9D43-B431-B6C1634B8AA0}"/>
              </a:ext>
            </a:extLst>
          </p:cNvPr>
          <p:cNvSpPr txBox="1"/>
          <p:nvPr/>
        </p:nvSpPr>
        <p:spPr>
          <a:xfrm>
            <a:off x="7057717" y="2855267"/>
            <a:ext cx="1415772" cy="461665"/>
          </a:xfrm>
          <a:prstGeom prst="rect">
            <a:avLst/>
          </a:prstGeom>
          <a:noFill/>
        </p:spPr>
        <p:txBody>
          <a:bodyPr wrap="none" rtlCol="0">
            <a:spAutoFit/>
          </a:bodyPr>
          <a:lstStyle/>
          <a:p>
            <a:r>
              <a:rPr lang="en-US" dirty="0"/>
              <a:t>SSL/TLS</a:t>
            </a:r>
          </a:p>
        </p:txBody>
      </p:sp>
      <p:sp>
        <p:nvSpPr>
          <p:cNvPr id="43" name="TextBox 42">
            <a:extLst>
              <a:ext uri="{FF2B5EF4-FFF2-40B4-BE49-F238E27FC236}">
                <a16:creationId xmlns:a16="http://schemas.microsoft.com/office/drawing/2014/main" id="{E6FA792F-2BCC-6F4A-8C10-1371C04E7DA1}"/>
              </a:ext>
            </a:extLst>
          </p:cNvPr>
          <p:cNvSpPr txBox="1"/>
          <p:nvPr/>
        </p:nvSpPr>
        <p:spPr>
          <a:xfrm>
            <a:off x="7104128" y="3518867"/>
            <a:ext cx="1005403" cy="461665"/>
          </a:xfrm>
          <a:prstGeom prst="rect">
            <a:avLst/>
          </a:prstGeom>
          <a:noFill/>
        </p:spPr>
        <p:txBody>
          <a:bodyPr wrap="none" rtlCol="0">
            <a:spAutoFit/>
          </a:bodyPr>
          <a:lstStyle/>
          <a:p>
            <a:r>
              <a:rPr lang="en-US" dirty="0"/>
              <a:t>IPSec</a:t>
            </a:r>
          </a:p>
        </p:txBody>
      </p:sp>
      <p:sp>
        <p:nvSpPr>
          <p:cNvPr id="44" name="TextBox 43">
            <a:extLst>
              <a:ext uri="{FF2B5EF4-FFF2-40B4-BE49-F238E27FC236}">
                <a16:creationId xmlns:a16="http://schemas.microsoft.com/office/drawing/2014/main" id="{4B313C1F-E608-0046-8B2E-59070890AF70}"/>
              </a:ext>
            </a:extLst>
          </p:cNvPr>
          <p:cNvSpPr txBox="1"/>
          <p:nvPr/>
        </p:nvSpPr>
        <p:spPr>
          <a:xfrm>
            <a:off x="7104128" y="4186535"/>
            <a:ext cx="1757212" cy="1200329"/>
          </a:xfrm>
          <a:prstGeom prst="rect">
            <a:avLst/>
          </a:prstGeom>
          <a:noFill/>
        </p:spPr>
        <p:txBody>
          <a:bodyPr wrap="none" rtlCol="0">
            <a:spAutoFit/>
          </a:bodyPr>
          <a:lstStyle/>
          <a:p>
            <a:r>
              <a:rPr lang="en-US" dirty="0"/>
              <a:t>802.1x, …  </a:t>
            </a:r>
            <a:br>
              <a:rPr lang="en-US" dirty="0"/>
            </a:br>
            <a:r>
              <a:rPr lang="en-US" dirty="0"/>
              <a:t>WPA/WEP</a:t>
            </a:r>
          </a:p>
          <a:p>
            <a:r>
              <a:rPr lang="en-US" dirty="0"/>
              <a:t>For </a:t>
            </a:r>
            <a:r>
              <a:rPr lang="en-US" dirty="0" err="1"/>
              <a:t>WiFi</a:t>
            </a:r>
            <a:r>
              <a:rPr lang="en-US" dirty="0"/>
              <a:t> </a:t>
            </a:r>
          </a:p>
        </p:txBody>
      </p:sp>
      <p:sp>
        <p:nvSpPr>
          <p:cNvPr id="4" name="TextBox 3">
            <a:extLst>
              <a:ext uri="{FF2B5EF4-FFF2-40B4-BE49-F238E27FC236}">
                <a16:creationId xmlns:a16="http://schemas.microsoft.com/office/drawing/2014/main" id="{745022EC-EEF8-2B4A-879D-4A74E40E4D6D}"/>
              </a:ext>
            </a:extLst>
          </p:cNvPr>
          <p:cNvSpPr txBox="1"/>
          <p:nvPr/>
        </p:nvSpPr>
        <p:spPr>
          <a:xfrm>
            <a:off x="671707" y="5833367"/>
            <a:ext cx="7542449" cy="461665"/>
          </a:xfrm>
          <a:prstGeom prst="rect">
            <a:avLst/>
          </a:prstGeom>
          <a:noFill/>
        </p:spPr>
        <p:txBody>
          <a:bodyPr wrap="none" rtlCol="0">
            <a:spAutoFit/>
          </a:bodyPr>
          <a:lstStyle/>
          <a:p>
            <a:r>
              <a:rPr lang="en-US" dirty="0">
                <a:solidFill>
                  <a:srgbClr val="C00000"/>
                </a:solidFill>
              </a:rPr>
              <a:t>So, what does using encrypted </a:t>
            </a:r>
            <a:r>
              <a:rPr lang="en-US" dirty="0" err="1">
                <a:solidFill>
                  <a:srgbClr val="C00000"/>
                </a:solidFill>
              </a:rPr>
              <a:t>WiFi</a:t>
            </a:r>
            <a:r>
              <a:rPr lang="en-US" dirty="0">
                <a:solidFill>
                  <a:srgbClr val="C00000"/>
                </a:solidFill>
              </a:rPr>
              <a:t> protect against?  </a:t>
            </a:r>
          </a:p>
        </p:txBody>
      </p:sp>
      <p:sp>
        <p:nvSpPr>
          <p:cNvPr id="46" name="TextBox 45">
            <a:extLst>
              <a:ext uri="{FF2B5EF4-FFF2-40B4-BE49-F238E27FC236}">
                <a16:creationId xmlns:a16="http://schemas.microsoft.com/office/drawing/2014/main" id="{A0925E93-535D-CC44-8031-6FC2810CFFD2}"/>
              </a:ext>
            </a:extLst>
          </p:cNvPr>
          <p:cNvSpPr txBox="1"/>
          <p:nvPr/>
        </p:nvSpPr>
        <p:spPr>
          <a:xfrm>
            <a:off x="632503" y="6274273"/>
            <a:ext cx="8335743" cy="461665"/>
          </a:xfrm>
          <a:prstGeom prst="rect">
            <a:avLst/>
          </a:prstGeom>
          <a:noFill/>
        </p:spPr>
        <p:txBody>
          <a:bodyPr wrap="none" rtlCol="0">
            <a:spAutoFit/>
          </a:bodyPr>
          <a:lstStyle/>
          <a:p>
            <a:r>
              <a:rPr lang="en-US" dirty="0">
                <a:solidFill>
                  <a:srgbClr val="C00000"/>
                </a:solidFill>
              </a:rPr>
              <a:t>…. How about SSL to </a:t>
            </a:r>
            <a:r>
              <a:rPr lang="en-US" dirty="0" err="1">
                <a:solidFill>
                  <a:srgbClr val="C00000"/>
                </a:solidFill>
              </a:rPr>
              <a:t>google.com</a:t>
            </a:r>
            <a:r>
              <a:rPr lang="en-US" dirty="0">
                <a:solidFill>
                  <a:srgbClr val="C00000"/>
                </a:solidFill>
              </a:rPr>
              <a:t> on Starbucks open </a:t>
            </a:r>
            <a:r>
              <a:rPr lang="en-US" dirty="0" err="1">
                <a:solidFill>
                  <a:srgbClr val="C00000"/>
                </a:solidFill>
              </a:rPr>
              <a:t>WiFi</a:t>
            </a:r>
            <a:r>
              <a:rPr lang="en-US" dirty="0">
                <a:solidFill>
                  <a:srgbClr val="C00000"/>
                </a:solidFill>
              </a:rPr>
              <a:t>?</a:t>
            </a:r>
          </a:p>
        </p:txBody>
      </p:sp>
    </p:spTree>
    <p:extLst>
      <p:ext uri="{BB962C8B-B14F-4D97-AF65-F5344CB8AC3E}">
        <p14:creationId xmlns:p14="http://schemas.microsoft.com/office/powerpoint/2010/main" val="101010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p:bldP spid="44" grpId="0"/>
      <p:bldP spid="4" grpId="0"/>
      <p:bldP spid="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Bits: </a:t>
            </a:r>
            <a:r>
              <a:rPr dirty="0"/>
              <a:t>Today's Lecture</a:t>
            </a:r>
            <a:endParaRPr lang="en-US" dirty="0"/>
          </a:p>
        </p:txBody>
      </p:sp>
      <p:sp>
        <p:nvSpPr>
          <p:cNvPr id="3" name="Content Placeholder 2"/>
          <p:cNvSpPr>
            <a:spLocks noGrp="1"/>
          </p:cNvSpPr>
          <p:nvPr>
            <p:ph idx="1"/>
          </p:nvPr>
        </p:nvSpPr>
        <p:spPr>
          <a:xfrm>
            <a:off x="457200" y="1371600"/>
            <a:ext cx="8475663" cy="4724400"/>
          </a:xfrm>
        </p:spPr>
        <p:txBody>
          <a:bodyPr/>
          <a:lstStyle/>
          <a:p>
            <a:endParaRPr lang="en-US" dirty="0"/>
          </a:p>
          <a:p>
            <a:r>
              <a:rPr lang="en-US" dirty="0"/>
              <a:t>Effective secure channels</a:t>
            </a:r>
          </a:p>
          <a:p>
            <a:pPr lvl="1"/>
            <a:r>
              <a:rPr lang="en-US" dirty="0"/>
              <a:t>Key Distribution Centers and Certificate Authorities  </a:t>
            </a:r>
          </a:p>
          <a:p>
            <a:pPr lvl="1"/>
            <a:r>
              <a:rPr lang="en-US" dirty="0"/>
              <a:t>Diffie-Hellman for key establishment in the “open”</a:t>
            </a:r>
          </a:p>
          <a:p>
            <a:r>
              <a:rPr lang="en-US" dirty="0"/>
              <a:t>Access control</a:t>
            </a:r>
          </a:p>
          <a:p>
            <a:pPr lvl="1"/>
            <a:r>
              <a:rPr lang="en-US" dirty="0"/>
              <a:t>Way to store what “subjects” can do to “objects”</a:t>
            </a:r>
          </a:p>
          <a:p>
            <a:pPr lvl="1"/>
            <a:r>
              <a:rPr lang="en-US" dirty="0"/>
              <a:t>Access Control Matrix: ACLs and Capability lists </a:t>
            </a:r>
          </a:p>
          <a:p>
            <a:pPr marL="0" indent="0">
              <a:buNone/>
            </a:pPr>
            <a:endParaRPr lang="en-US" dirty="0"/>
          </a:p>
          <a:p>
            <a:r>
              <a:rPr lang="en-US" dirty="0"/>
              <a:t>Privacy and Tor</a:t>
            </a:r>
          </a:p>
          <a:p>
            <a:pPr lvl="1"/>
            <a:r>
              <a:rPr lang="en-US" dirty="0"/>
              <a:t>Used for anonymity on the internet (Onion Routes) </a:t>
            </a:r>
          </a:p>
          <a:p>
            <a:pPr lvl="1"/>
            <a:r>
              <a:rPr lang="en-US" dirty="0"/>
              <a:t>Uses ideas from encryption, networking, P2P  </a:t>
            </a:r>
          </a:p>
          <a:p>
            <a:endParaRPr lang="en-US" dirty="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1295942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One last “little detail”…</a:t>
            </a:r>
          </a:p>
        </p:txBody>
      </p:sp>
      <p:sp>
        <p:nvSpPr>
          <p:cNvPr id="88067" name="Rectangle 3"/>
          <p:cNvSpPr>
            <a:spLocks noGrp="1" noChangeArrowheads="1"/>
          </p:cNvSpPr>
          <p:nvPr>
            <p:ph idx="1"/>
          </p:nvPr>
        </p:nvSpPr>
        <p:spPr>
          <a:xfrm>
            <a:off x="685800" y="1752600"/>
            <a:ext cx="8229600" cy="4572000"/>
          </a:xfrm>
        </p:spPr>
        <p:txBody>
          <a:bodyPr/>
          <a:lstStyle/>
          <a:p>
            <a:pPr>
              <a:lnSpc>
                <a:spcPct val="90000"/>
              </a:lnSpc>
              <a:buFont typeface="Wingdings" charset="2"/>
              <a:buNone/>
            </a:pPr>
            <a:r>
              <a:rPr lang="en-US" sz="2600" b="1" dirty="0"/>
              <a:t>How do I get these keys in the first place??</a:t>
            </a:r>
          </a:p>
          <a:p>
            <a:pPr>
              <a:lnSpc>
                <a:spcPct val="90000"/>
              </a:lnSpc>
              <a:buFont typeface="Wingdings" charset="2"/>
              <a:buNone/>
            </a:pPr>
            <a:endParaRPr lang="en-US" sz="2600" dirty="0"/>
          </a:p>
          <a:p>
            <a:pPr>
              <a:lnSpc>
                <a:spcPct val="90000"/>
              </a:lnSpc>
              <a:buFont typeface="Wingdings" charset="2"/>
              <a:buNone/>
            </a:pPr>
            <a:r>
              <a:rPr lang="en-US" sz="2600" dirty="0"/>
              <a:t>Remember:	</a:t>
            </a:r>
          </a:p>
          <a:p>
            <a:pPr>
              <a:lnSpc>
                <a:spcPct val="90000"/>
              </a:lnSpc>
            </a:pPr>
            <a:r>
              <a:rPr lang="en-US" sz="2600" dirty="0"/>
              <a:t>Symmetric key primitives assumed Alice and Bob had already shared a key.</a:t>
            </a:r>
          </a:p>
          <a:p>
            <a:pPr>
              <a:lnSpc>
                <a:spcPct val="90000"/>
              </a:lnSpc>
            </a:pPr>
            <a:r>
              <a:rPr lang="en-US" sz="2600" dirty="0"/>
              <a:t>Asymmetric key primitives assumed Alice knew Bob’s public key.  </a:t>
            </a:r>
          </a:p>
          <a:p>
            <a:pPr>
              <a:lnSpc>
                <a:spcPct val="90000"/>
              </a:lnSpc>
            </a:pPr>
            <a:endParaRPr lang="en-US" sz="2600" dirty="0"/>
          </a:p>
          <a:p>
            <a:pPr>
              <a:lnSpc>
                <a:spcPct val="90000"/>
              </a:lnSpc>
              <a:buFont typeface="Wingdings" charset="2"/>
              <a:buNone/>
            </a:pPr>
            <a:r>
              <a:rPr lang="en-US" sz="2600" dirty="0"/>
              <a:t>	This may work with friends, but when was the last time you saw </a:t>
            </a:r>
            <a:r>
              <a:rPr lang="en-US" sz="2600" dirty="0" err="1"/>
              <a:t>Amazon.com</a:t>
            </a:r>
            <a:r>
              <a:rPr lang="en-US" sz="2600" dirty="0"/>
              <a:t> walking down the street? 		</a:t>
            </a:r>
          </a:p>
        </p:txBody>
      </p:sp>
    </p:spTree>
    <p:extLst>
      <p:ext uri="{BB962C8B-B14F-4D97-AF65-F5344CB8AC3E}">
        <p14:creationId xmlns:p14="http://schemas.microsoft.com/office/powerpoint/2010/main" val="56574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6E1C-0CF3-9C49-8DB5-45E40F7B7462}"/>
              </a:ext>
            </a:extLst>
          </p:cNvPr>
          <p:cNvSpPr>
            <a:spLocks noGrp="1"/>
          </p:cNvSpPr>
          <p:nvPr>
            <p:ph type="title"/>
          </p:nvPr>
        </p:nvSpPr>
        <p:spPr/>
        <p:txBody>
          <a:bodyPr/>
          <a:lstStyle/>
          <a:p>
            <a:r>
              <a:rPr lang="en-US" dirty="0"/>
              <a:t>Thank You! </a:t>
            </a:r>
          </a:p>
        </p:txBody>
      </p:sp>
      <p:sp>
        <p:nvSpPr>
          <p:cNvPr id="4" name="Slide Number Placeholder 3">
            <a:extLst>
              <a:ext uri="{FF2B5EF4-FFF2-40B4-BE49-F238E27FC236}">
                <a16:creationId xmlns:a16="http://schemas.microsoft.com/office/drawing/2014/main" id="{B4054E3F-F1FF-AD44-A0A0-882D0DB19F87}"/>
              </a:ext>
            </a:extLst>
          </p:cNvPr>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289188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Final Logistical Update!</a:t>
            </a:r>
          </a:p>
        </p:txBody>
      </p:sp>
      <p:sp>
        <p:nvSpPr>
          <p:cNvPr id="3" name="Content Placeholder 2"/>
          <p:cNvSpPr>
            <a:spLocks noGrp="1"/>
          </p:cNvSpPr>
          <p:nvPr>
            <p:ph idx="1"/>
          </p:nvPr>
        </p:nvSpPr>
        <p:spPr>
          <a:xfrm>
            <a:off x="609600" y="1524000"/>
            <a:ext cx="8839200" cy="5589564"/>
          </a:xfrm>
        </p:spPr>
        <p:txBody>
          <a:bodyPr>
            <a:normAutofit/>
          </a:bodyPr>
          <a:lstStyle/>
          <a:p>
            <a:pPr marL="0" indent="0">
              <a:buNone/>
              <a:defRPr/>
            </a:pPr>
            <a:endParaRPr lang="en-US" dirty="0"/>
          </a:p>
          <a:p>
            <a:r>
              <a:rPr lang="en-US" dirty="0"/>
              <a:t>Please fill out course evaluations (FCE)  </a:t>
            </a:r>
          </a:p>
          <a:p>
            <a:pPr lvl="1"/>
            <a:r>
              <a:rPr lang="en-US" dirty="0"/>
              <a:t>Helps us improve the course, we appreciate feedback</a:t>
            </a:r>
          </a:p>
          <a:p>
            <a:pPr lvl="1"/>
            <a:endParaRPr lang="en-US" dirty="0"/>
          </a:p>
          <a:p>
            <a:r>
              <a:rPr lang="en-US" dirty="0"/>
              <a:t>We will use the last 15mins of class today for this </a:t>
            </a:r>
          </a:p>
          <a:p>
            <a:pPr lvl="1"/>
            <a:r>
              <a:rPr lang="en-US" dirty="0"/>
              <a:t>Daniel and I will step out to not influence you </a:t>
            </a:r>
            <a:r>
              <a:rPr lang="en-US" dirty="0">
                <a:sym typeface="Wingdings" pitchFamily="2" charset="2"/>
              </a:rPr>
              <a:t> </a:t>
            </a:r>
            <a:endParaRPr lang="en-US" dirty="0"/>
          </a:p>
          <a:p>
            <a:pPr marL="530352" lvl="1"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5148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a:t>Recap: Symmetric Key Distribution</a:t>
            </a:r>
          </a:p>
        </p:txBody>
      </p:sp>
      <p:sp>
        <p:nvSpPr>
          <p:cNvPr id="108547" name="Rectangle 3"/>
          <p:cNvSpPr>
            <a:spLocks noGrp="1" noChangeArrowheads="1"/>
          </p:cNvSpPr>
          <p:nvPr>
            <p:ph idx="1"/>
          </p:nvPr>
        </p:nvSpPr>
        <p:spPr>
          <a:xfrm>
            <a:off x="457200" y="1600200"/>
            <a:ext cx="8229600" cy="914400"/>
          </a:xfrm>
        </p:spPr>
        <p:txBody>
          <a:bodyPr/>
          <a:lstStyle/>
          <a:p>
            <a:r>
              <a:rPr lang="en-US"/>
              <a:t>How does Andrew do this?</a:t>
            </a:r>
          </a:p>
        </p:txBody>
      </p:sp>
      <p:sp>
        <p:nvSpPr>
          <p:cNvPr id="108548" name="Text Box 4"/>
          <p:cNvSpPr txBox="1">
            <a:spLocks noChangeArrowheads="1"/>
          </p:cNvSpPr>
          <p:nvPr/>
        </p:nvSpPr>
        <p:spPr bwMode="auto">
          <a:xfrm>
            <a:off x="1066800" y="2971800"/>
            <a:ext cx="6934200" cy="13731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Andrew Uses Kerberos, which relies on a </a:t>
            </a:r>
            <a:r>
              <a:rPr lang="en-US" sz="2800" u="sng"/>
              <a:t>Key Distribution Center</a:t>
            </a:r>
            <a:r>
              <a:rPr lang="en-US" sz="2800"/>
              <a:t> (KDC) to establish shared symmetric keys.</a:t>
            </a:r>
          </a:p>
        </p:txBody>
      </p:sp>
    </p:spTree>
    <p:extLst>
      <p:ext uri="{BB962C8B-B14F-4D97-AF65-F5344CB8AC3E}">
        <p14:creationId xmlns:p14="http://schemas.microsoft.com/office/powerpoint/2010/main" val="161795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2"/>
          <p:cNvSpPr>
            <a:spLocks noChangeArrowheads="1"/>
          </p:cNvSpPr>
          <p:nvPr/>
        </p:nvSpPr>
        <p:spPr bwMode="auto">
          <a:xfrm>
            <a:off x="5472113" y="3816350"/>
            <a:ext cx="3038475" cy="2306637"/>
          </a:xfrm>
          <a:prstGeom prst="ellipse">
            <a:avLst/>
          </a:prstGeom>
          <a:solidFill>
            <a:srgbClr val="CCFFFF"/>
          </a:solidFill>
          <a:ln w="9525">
            <a:solidFill>
              <a:schemeClr val="tx1"/>
            </a:solidFill>
            <a:round/>
            <a:headEnd/>
            <a:tailEnd/>
          </a:ln>
          <a:effectLst/>
        </p:spPr>
        <p:txBody>
          <a:bodyPr wrap="none" anchor="ctr">
            <a:prstTxWarp prst="textNoShape">
              <a:avLst/>
            </a:prstTxWarp>
          </a:bodyPr>
          <a:lstStyle/>
          <a:p>
            <a:endParaRPr lang="en-US" sz="2000"/>
          </a:p>
        </p:txBody>
      </p:sp>
      <p:sp>
        <p:nvSpPr>
          <p:cNvPr id="71683" name="Rectangle 3"/>
          <p:cNvSpPr>
            <a:spLocks noGrp="1" noChangeArrowheads="1"/>
          </p:cNvSpPr>
          <p:nvPr>
            <p:ph type="title"/>
          </p:nvPr>
        </p:nvSpPr>
        <p:spPr/>
        <p:txBody>
          <a:bodyPr/>
          <a:lstStyle/>
          <a:p>
            <a:r>
              <a:rPr lang="en-US"/>
              <a:t>Key Distribution Center (KDC)</a:t>
            </a:r>
            <a:endParaRPr lang="en-US" sz="3400"/>
          </a:p>
        </p:txBody>
      </p:sp>
      <p:sp>
        <p:nvSpPr>
          <p:cNvPr id="71684" name="Rectangle 4"/>
          <p:cNvSpPr>
            <a:spLocks noGrp="1" noChangeArrowheads="1"/>
          </p:cNvSpPr>
          <p:nvPr>
            <p:ph type="body" sz="half" idx="1"/>
          </p:nvPr>
        </p:nvSpPr>
        <p:spPr>
          <a:xfrm>
            <a:off x="590550" y="1447800"/>
            <a:ext cx="8266113" cy="4648200"/>
          </a:xfrm>
        </p:spPr>
        <p:txBody>
          <a:bodyPr/>
          <a:lstStyle/>
          <a:p>
            <a:r>
              <a:rPr lang="en-US" sz="2600" dirty="0"/>
              <a:t>Alice, Bob need shared </a:t>
            </a:r>
            <a:r>
              <a:rPr lang="en-US" sz="2600" u="sng" dirty="0"/>
              <a:t>symmetric key</a:t>
            </a:r>
            <a:r>
              <a:rPr lang="en-US" sz="2600" dirty="0"/>
              <a:t>.</a:t>
            </a:r>
          </a:p>
          <a:p>
            <a:r>
              <a:rPr lang="en-US" sz="2600" dirty="0">
                <a:solidFill>
                  <a:srgbClr val="FF0000"/>
                </a:solidFill>
              </a:rPr>
              <a:t>KDC:</a:t>
            </a:r>
            <a:r>
              <a:rPr lang="en-US" sz="2600" dirty="0"/>
              <a:t> server shares different secret key with </a:t>
            </a:r>
            <a:r>
              <a:rPr lang="en-US" sz="2600" i="1" dirty="0"/>
              <a:t>each </a:t>
            </a:r>
            <a:r>
              <a:rPr lang="en-US" sz="2600" dirty="0"/>
              <a:t>registered user (many users)</a:t>
            </a:r>
          </a:p>
          <a:p>
            <a:r>
              <a:rPr lang="en-US" sz="2600" dirty="0"/>
              <a:t>Alice, Bob know own symmetric keys, K</a:t>
            </a:r>
            <a:r>
              <a:rPr lang="en-US" sz="2600" baseline="-25000" dirty="0"/>
              <a:t>A-KDC</a:t>
            </a:r>
            <a:r>
              <a:rPr lang="en-US" sz="2600" dirty="0"/>
              <a:t> K</a:t>
            </a:r>
            <a:r>
              <a:rPr lang="en-US" sz="2600" baseline="-25000" dirty="0"/>
              <a:t>B-KDC </a:t>
            </a:r>
            <a:r>
              <a:rPr lang="en-US" sz="2600" dirty="0"/>
              <a:t>, for communicating with KDC.</a:t>
            </a:r>
            <a:r>
              <a:rPr lang="en-US" dirty="0"/>
              <a:t> </a:t>
            </a:r>
          </a:p>
        </p:txBody>
      </p:sp>
      <p:pic>
        <p:nvPicPr>
          <p:cNvPr id="71685" name="Picture 5" descr="j0175664[1]"/>
          <p:cNvPicPr>
            <a:picLocks noChangeAspect="1" noChangeArrowheads="1"/>
          </p:cNvPicPr>
          <p:nvPr/>
        </p:nvPicPr>
        <p:blipFill>
          <a:blip r:embed="rId3"/>
          <a:srcRect/>
          <a:stretch>
            <a:fillRect/>
          </a:stretch>
        </p:blipFill>
        <p:spPr bwMode="auto">
          <a:xfrm>
            <a:off x="6142038" y="4594225"/>
            <a:ext cx="1201737" cy="954087"/>
          </a:xfrm>
          <a:prstGeom prst="rect">
            <a:avLst/>
          </a:prstGeom>
          <a:noFill/>
          <a:ln w="9525">
            <a:noFill/>
            <a:miter lim="800000"/>
            <a:headEnd/>
            <a:tailEnd/>
          </a:ln>
        </p:spPr>
      </p:pic>
      <p:grpSp>
        <p:nvGrpSpPr>
          <p:cNvPr id="2" name="Group 6"/>
          <p:cNvGrpSpPr>
            <a:grpSpLocks/>
          </p:cNvGrpSpPr>
          <p:nvPr/>
        </p:nvGrpSpPr>
        <p:grpSpPr bwMode="auto">
          <a:xfrm>
            <a:off x="6129338" y="5594354"/>
            <a:ext cx="1068387" cy="461963"/>
            <a:chOff x="4006" y="2460"/>
            <a:chExt cx="673" cy="291"/>
          </a:xfrm>
        </p:grpSpPr>
        <p:pic>
          <p:nvPicPr>
            <p:cNvPr id="71687" name="Picture 7"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688" name="Text Box 8"/>
            <p:cNvSpPr txBox="1">
              <a:spLocks noChangeArrowheads="1"/>
            </p:cNvSpPr>
            <p:nvPr/>
          </p:nvSpPr>
          <p:spPr bwMode="auto">
            <a:xfrm>
              <a:off x="4006" y="2499"/>
              <a:ext cx="673" cy="252"/>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2000"/>
                <a:t>K</a:t>
              </a:r>
              <a:r>
                <a:rPr lang="en-US" sz="2000" baseline="-25000"/>
                <a:t>B-KDC</a:t>
              </a:r>
            </a:p>
          </p:txBody>
        </p:sp>
      </p:grpSp>
      <p:grpSp>
        <p:nvGrpSpPr>
          <p:cNvPr id="3" name="Group 9"/>
          <p:cNvGrpSpPr>
            <a:grpSpLocks/>
          </p:cNvGrpSpPr>
          <p:nvPr/>
        </p:nvGrpSpPr>
        <p:grpSpPr bwMode="auto">
          <a:xfrm>
            <a:off x="7308850" y="4368804"/>
            <a:ext cx="1068388" cy="461963"/>
            <a:chOff x="4006" y="2460"/>
            <a:chExt cx="673" cy="291"/>
          </a:xfrm>
        </p:grpSpPr>
        <p:pic>
          <p:nvPicPr>
            <p:cNvPr id="71690" name="Picture 10"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691" name="Text Box 11"/>
            <p:cNvSpPr txBox="1">
              <a:spLocks noChangeArrowheads="1"/>
            </p:cNvSpPr>
            <p:nvPr/>
          </p:nvSpPr>
          <p:spPr bwMode="auto">
            <a:xfrm>
              <a:off x="4006" y="2499"/>
              <a:ext cx="673" cy="252"/>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2000"/>
                <a:t>K</a:t>
              </a:r>
              <a:r>
                <a:rPr lang="en-US" sz="2000" baseline="-25000"/>
                <a:t>X-KDC</a:t>
              </a:r>
            </a:p>
          </p:txBody>
        </p:sp>
      </p:grpSp>
      <p:grpSp>
        <p:nvGrpSpPr>
          <p:cNvPr id="4" name="Group 12"/>
          <p:cNvGrpSpPr>
            <a:grpSpLocks/>
          </p:cNvGrpSpPr>
          <p:nvPr/>
        </p:nvGrpSpPr>
        <p:grpSpPr bwMode="auto">
          <a:xfrm>
            <a:off x="7235825" y="4829179"/>
            <a:ext cx="1068388" cy="461963"/>
            <a:chOff x="4006" y="2460"/>
            <a:chExt cx="673" cy="291"/>
          </a:xfrm>
        </p:grpSpPr>
        <p:pic>
          <p:nvPicPr>
            <p:cNvPr id="71693" name="Picture 13"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694" name="Text Box 14"/>
            <p:cNvSpPr txBox="1">
              <a:spLocks noChangeArrowheads="1"/>
            </p:cNvSpPr>
            <p:nvPr/>
          </p:nvSpPr>
          <p:spPr bwMode="auto">
            <a:xfrm>
              <a:off x="4006" y="2499"/>
              <a:ext cx="673" cy="252"/>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2000"/>
                <a:t>K</a:t>
              </a:r>
              <a:r>
                <a:rPr lang="en-US" sz="2000" baseline="-25000"/>
                <a:t>Y-KDC</a:t>
              </a:r>
            </a:p>
          </p:txBody>
        </p:sp>
      </p:grpSp>
      <p:grpSp>
        <p:nvGrpSpPr>
          <p:cNvPr id="5" name="Group 15"/>
          <p:cNvGrpSpPr>
            <a:grpSpLocks/>
          </p:cNvGrpSpPr>
          <p:nvPr/>
        </p:nvGrpSpPr>
        <p:grpSpPr bwMode="auto">
          <a:xfrm>
            <a:off x="6967538" y="5307016"/>
            <a:ext cx="1068387" cy="461963"/>
            <a:chOff x="4006" y="2460"/>
            <a:chExt cx="673" cy="291"/>
          </a:xfrm>
        </p:grpSpPr>
        <p:pic>
          <p:nvPicPr>
            <p:cNvPr id="71696" name="Picture 16"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697" name="Text Box 17"/>
            <p:cNvSpPr txBox="1">
              <a:spLocks noChangeArrowheads="1"/>
            </p:cNvSpPr>
            <p:nvPr/>
          </p:nvSpPr>
          <p:spPr bwMode="auto">
            <a:xfrm>
              <a:off x="4006" y="2499"/>
              <a:ext cx="673" cy="252"/>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2000"/>
                <a:t>K</a:t>
              </a:r>
              <a:r>
                <a:rPr lang="en-US" sz="2000" baseline="-25000"/>
                <a:t>Z-KDC</a:t>
              </a:r>
            </a:p>
          </p:txBody>
        </p:sp>
      </p:grpSp>
      <p:grpSp>
        <p:nvGrpSpPr>
          <p:cNvPr id="6" name="Group 18"/>
          <p:cNvGrpSpPr>
            <a:grpSpLocks/>
          </p:cNvGrpSpPr>
          <p:nvPr/>
        </p:nvGrpSpPr>
        <p:grpSpPr bwMode="auto">
          <a:xfrm>
            <a:off x="6567488" y="4060829"/>
            <a:ext cx="1068387" cy="461963"/>
            <a:chOff x="4006" y="2460"/>
            <a:chExt cx="673" cy="291"/>
          </a:xfrm>
        </p:grpSpPr>
        <p:pic>
          <p:nvPicPr>
            <p:cNvPr id="71699" name="Picture 19"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700" name="Text Box 20"/>
            <p:cNvSpPr txBox="1">
              <a:spLocks noChangeArrowheads="1"/>
            </p:cNvSpPr>
            <p:nvPr/>
          </p:nvSpPr>
          <p:spPr bwMode="auto">
            <a:xfrm>
              <a:off x="4006" y="2499"/>
              <a:ext cx="673" cy="252"/>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2000"/>
                <a:t>K</a:t>
              </a:r>
              <a:r>
                <a:rPr lang="en-US" sz="2000" baseline="-25000"/>
                <a:t>P-KDC</a:t>
              </a:r>
            </a:p>
          </p:txBody>
        </p:sp>
      </p:grpSp>
      <p:grpSp>
        <p:nvGrpSpPr>
          <p:cNvPr id="7" name="Group 21"/>
          <p:cNvGrpSpPr>
            <a:grpSpLocks/>
          </p:cNvGrpSpPr>
          <p:nvPr/>
        </p:nvGrpSpPr>
        <p:grpSpPr bwMode="auto">
          <a:xfrm>
            <a:off x="2674938" y="3981450"/>
            <a:ext cx="1898650" cy="1168400"/>
            <a:chOff x="240" y="2216"/>
            <a:chExt cx="1196" cy="736"/>
          </a:xfrm>
        </p:grpSpPr>
        <p:pic>
          <p:nvPicPr>
            <p:cNvPr id="71702" name="Picture 22" descr="Bob"/>
            <p:cNvPicPr>
              <a:picLocks noChangeAspect="1" noChangeArrowheads="1"/>
            </p:cNvPicPr>
            <p:nvPr/>
          </p:nvPicPr>
          <p:blipFill>
            <a:blip r:embed="rId5"/>
            <a:srcRect/>
            <a:stretch>
              <a:fillRect/>
            </a:stretch>
          </p:blipFill>
          <p:spPr bwMode="auto">
            <a:xfrm>
              <a:off x="380" y="2286"/>
              <a:ext cx="504" cy="515"/>
            </a:xfrm>
            <a:prstGeom prst="rect">
              <a:avLst/>
            </a:prstGeom>
            <a:noFill/>
            <a:ln w="9525">
              <a:noFill/>
              <a:miter lim="800000"/>
              <a:headEnd/>
              <a:tailEnd/>
            </a:ln>
          </p:spPr>
        </p:pic>
        <p:grpSp>
          <p:nvGrpSpPr>
            <p:cNvPr id="8" name="Group 23"/>
            <p:cNvGrpSpPr>
              <a:grpSpLocks/>
            </p:cNvGrpSpPr>
            <p:nvPr/>
          </p:nvGrpSpPr>
          <p:grpSpPr bwMode="auto">
            <a:xfrm>
              <a:off x="652" y="2582"/>
              <a:ext cx="673" cy="291"/>
              <a:chOff x="4006" y="2460"/>
              <a:chExt cx="673" cy="291"/>
            </a:xfrm>
          </p:grpSpPr>
          <p:pic>
            <p:nvPicPr>
              <p:cNvPr id="71704" name="Picture 24"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705" name="Text Box 25"/>
              <p:cNvSpPr txBox="1">
                <a:spLocks noChangeArrowheads="1"/>
              </p:cNvSpPr>
              <p:nvPr/>
            </p:nvSpPr>
            <p:spPr bwMode="auto">
              <a:xfrm>
                <a:off x="4006" y="2499"/>
                <a:ext cx="673" cy="252"/>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2000"/>
                  <a:t>K</a:t>
                </a:r>
                <a:r>
                  <a:rPr lang="en-US" sz="2000" baseline="-25000"/>
                  <a:t>B-KDC</a:t>
                </a:r>
              </a:p>
            </p:txBody>
          </p:sp>
        </p:grpSp>
        <p:sp>
          <p:nvSpPr>
            <p:cNvPr id="71706" name="Oval 26"/>
            <p:cNvSpPr>
              <a:spLocks noChangeArrowheads="1"/>
            </p:cNvSpPr>
            <p:nvPr/>
          </p:nvSpPr>
          <p:spPr bwMode="auto">
            <a:xfrm>
              <a:off x="240" y="2216"/>
              <a:ext cx="1196" cy="736"/>
            </a:xfrm>
            <a:prstGeom prst="ellipse">
              <a:avLst/>
            </a:prstGeom>
            <a:noFill/>
            <a:ln w="9525">
              <a:solidFill>
                <a:schemeClr val="tx1"/>
              </a:solidFill>
              <a:round/>
              <a:headEnd/>
              <a:tailEnd/>
            </a:ln>
            <a:effectLst/>
          </p:spPr>
          <p:txBody>
            <a:bodyPr wrap="none" anchor="ctr">
              <a:prstTxWarp prst="textNoShape">
                <a:avLst/>
              </a:prstTxWarp>
            </a:bodyPr>
            <a:lstStyle/>
            <a:p>
              <a:endParaRPr lang="en-US" sz="2000"/>
            </a:p>
          </p:txBody>
        </p:sp>
      </p:grpSp>
      <p:pic>
        <p:nvPicPr>
          <p:cNvPr id="71707" name="Picture 27" descr="Alice"/>
          <p:cNvPicPr>
            <a:picLocks noChangeAspect="1" noChangeArrowheads="1"/>
          </p:cNvPicPr>
          <p:nvPr/>
        </p:nvPicPr>
        <p:blipFill>
          <a:blip r:embed="rId6"/>
          <a:srcRect/>
          <a:stretch>
            <a:fillRect/>
          </a:stretch>
        </p:blipFill>
        <p:spPr bwMode="auto">
          <a:xfrm>
            <a:off x="2249488" y="5489575"/>
            <a:ext cx="752475" cy="927100"/>
          </a:xfrm>
          <a:prstGeom prst="rect">
            <a:avLst/>
          </a:prstGeom>
          <a:noFill/>
          <a:ln w="9525">
            <a:noFill/>
            <a:miter lim="800000"/>
            <a:headEnd/>
            <a:tailEnd/>
          </a:ln>
        </p:spPr>
      </p:pic>
      <p:grpSp>
        <p:nvGrpSpPr>
          <p:cNvPr id="9" name="Group 28"/>
          <p:cNvGrpSpPr>
            <a:grpSpLocks/>
          </p:cNvGrpSpPr>
          <p:nvPr/>
        </p:nvGrpSpPr>
        <p:grpSpPr bwMode="auto">
          <a:xfrm>
            <a:off x="2851150" y="5702304"/>
            <a:ext cx="1068388" cy="461963"/>
            <a:chOff x="4006" y="2460"/>
            <a:chExt cx="673" cy="291"/>
          </a:xfrm>
        </p:grpSpPr>
        <p:pic>
          <p:nvPicPr>
            <p:cNvPr id="71709" name="Picture 29"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710" name="Text Box 30"/>
            <p:cNvSpPr txBox="1">
              <a:spLocks noChangeArrowheads="1"/>
            </p:cNvSpPr>
            <p:nvPr/>
          </p:nvSpPr>
          <p:spPr bwMode="auto">
            <a:xfrm>
              <a:off x="4006" y="2499"/>
              <a:ext cx="673" cy="252"/>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2000"/>
                <a:t>K</a:t>
              </a:r>
              <a:r>
                <a:rPr lang="en-US" sz="2000" baseline="-25000"/>
                <a:t>A-KDC</a:t>
              </a:r>
            </a:p>
          </p:txBody>
        </p:sp>
      </p:grpSp>
      <p:sp>
        <p:nvSpPr>
          <p:cNvPr id="71711" name="Oval 31"/>
          <p:cNvSpPr>
            <a:spLocks noChangeArrowheads="1"/>
          </p:cNvSpPr>
          <p:nvPr/>
        </p:nvSpPr>
        <p:spPr bwMode="auto">
          <a:xfrm>
            <a:off x="2008188" y="5384800"/>
            <a:ext cx="1898650" cy="1168400"/>
          </a:xfrm>
          <a:prstGeom prst="ellipse">
            <a:avLst/>
          </a:prstGeom>
          <a:noFill/>
          <a:ln w="9525">
            <a:solidFill>
              <a:schemeClr val="tx1"/>
            </a:solidFill>
            <a:round/>
            <a:headEnd/>
            <a:tailEnd/>
          </a:ln>
          <a:effectLst/>
        </p:spPr>
        <p:txBody>
          <a:bodyPr wrap="none" anchor="ctr">
            <a:prstTxWarp prst="textNoShape">
              <a:avLst/>
            </a:prstTxWarp>
          </a:bodyPr>
          <a:lstStyle/>
          <a:p>
            <a:endParaRPr lang="en-US" sz="2000"/>
          </a:p>
        </p:txBody>
      </p:sp>
      <p:grpSp>
        <p:nvGrpSpPr>
          <p:cNvPr id="10" name="Group 32"/>
          <p:cNvGrpSpPr>
            <a:grpSpLocks/>
          </p:cNvGrpSpPr>
          <p:nvPr/>
        </p:nvGrpSpPr>
        <p:grpSpPr bwMode="auto">
          <a:xfrm>
            <a:off x="5815013" y="4165604"/>
            <a:ext cx="1068387" cy="461963"/>
            <a:chOff x="4006" y="2460"/>
            <a:chExt cx="673" cy="291"/>
          </a:xfrm>
        </p:grpSpPr>
        <p:pic>
          <p:nvPicPr>
            <p:cNvPr id="71713" name="Picture 33"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714" name="Text Box 34"/>
            <p:cNvSpPr txBox="1">
              <a:spLocks noChangeArrowheads="1"/>
            </p:cNvSpPr>
            <p:nvPr/>
          </p:nvSpPr>
          <p:spPr bwMode="auto">
            <a:xfrm>
              <a:off x="4006" y="2499"/>
              <a:ext cx="673" cy="252"/>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2000"/>
                <a:t>K</a:t>
              </a:r>
              <a:r>
                <a:rPr lang="en-US" sz="2000" baseline="-25000"/>
                <a:t>A-KDC</a:t>
              </a:r>
            </a:p>
          </p:txBody>
        </p:sp>
      </p:grpSp>
      <p:grpSp>
        <p:nvGrpSpPr>
          <p:cNvPr id="11" name="Group 36"/>
          <p:cNvGrpSpPr>
            <a:grpSpLocks/>
          </p:cNvGrpSpPr>
          <p:nvPr/>
        </p:nvGrpSpPr>
        <p:grpSpPr bwMode="auto">
          <a:xfrm>
            <a:off x="1522413" y="4603754"/>
            <a:ext cx="1068387" cy="461963"/>
            <a:chOff x="4006" y="2460"/>
            <a:chExt cx="673" cy="291"/>
          </a:xfrm>
        </p:grpSpPr>
        <p:pic>
          <p:nvPicPr>
            <p:cNvPr id="71717" name="Picture 37"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718" name="Text Box 38"/>
            <p:cNvSpPr txBox="1">
              <a:spLocks noChangeArrowheads="1"/>
            </p:cNvSpPr>
            <p:nvPr/>
          </p:nvSpPr>
          <p:spPr bwMode="auto">
            <a:xfrm>
              <a:off x="4006" y="2499"/>
              <a:ext cx="673" cy="252"/>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2000"/>
                <a:t>K</a:t>
              </a:r>
              <a:r>
                <a:rPr lang="en-US" sz="2000" baseline="-25000"/>
                <a:t>P-KDC</a:t>
              </a:r>
            </a:p>
          </p:txBody>
        </p:sp>
      </p:grpSp>
      <p:sp>
        <p:nvSpPr>
          <p:cNvPr id="71719" name="Oval 39"/>
          <p:cNvSpPr>
            <a:spLocks noChangeArrowheads="1"/>
          </p:cNvSpPr>
          <p:nvPr/>
        </p:nvSpPr>
        <p:spPr bwMode="auto">
          <a:xfrm>
            <a:off x="536575" y="4068762"/>
            <a:ext cx="1898650" cy="1385888"/>
          </a:xfrm>
          <a:prstGeom prst="ellipse">
            <a:avLst/>
          </a:prstGeom>
          <a:noFill/>
          <a:ln w="9525">
            <a:solidFill>
              <a:schemeClr val="tx1"/>
            </a:solidFill>
            <a:round/>
            <a:headEnd/>
            <a:tailEnd/>
          </a:ln>
          <a:effectLst/>
        </p:spPr>
        <p:txBody>
          <a:bodyPr wrap="none" anchor="ctr">
            <a:prstTxWarp prst="textNoShape">
              <a:avLst/>
            </a:prstTxWarp>
          </a:bodyPr>
          <a:lstStyle/>
          <a:p>
            <a:endParaRPr lang="en-US" sz="2000"/>
          </a:p>
        </p:txBody>
      </p:sp>
      <p:sp>
        <p:nvSpPr>
          <p:cNvPr id="71720" name="Text Box 40"/>
          <p:cNvSpPr txBox="1">
            <a:spLocks noChangeArrowheads="1"/>
          </p:cNvSpPr>
          <p:nvPr/>
        </p:nvSpPr>
        <p:spPr bwMode="auto">
          <a:xfrm>
            <a:off x="7706809" y="3605212"/>
            <a:ext cx="728083" cy="40011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a:t>KDC</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929" y="4318271"/>
            <a:ext cx="749728" cy="739776"/>
          </a:xfrm>
          <a:prstGeom prst="rect">
            <a:avLst/>
          </a:prstGeom>
        </p:spPr>
      </p:pic>
    </p:spTree>
    <p:extLst>
      <p:ext uri="{BB962C8B-B14F-4D97-AF65-F5344CB8AC3E}">
        <p14:creationId xmlns:p14="http://schemas.microsoft.com/office/powerpoint/2010/main" val="12334276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Key Distribution Center (KDC)</a:t>
            </a:r>
            <a:endParaRPr lang="en-US" sz="3400"/>
          </a:p>
        </p:txBody>
      </p:sp>
      <p:pic>
        <p:nvPicPr>
          <p:cNvPr id="73731" name="Picture 3" descr="j0175664[1]"/>
          <p:cNvPicPr>
            <a:picLocks noGrp="1" noChangeAspect="1" noChangeArrowheads="1"/>
          </p:cNvPicPr>
          <p:nvPr>
            <p:ph idx="1"/>
          </p:nvPr>
        </p:nvPicPr>
        <p:blipFill>
          <a:blip r:embed="rId3"/>
          <a:srcRect/>
          <a:stretch>
            <a:fillRect/>
          </a:stretch>
        </p:blipFill>
        <p:spPr>
          <a:xfrm>
            <a:off x="4249738" y="2419350"/>
            <a:ext cx="1273175" cy="930275"/>
          </a:xfrm>
          <a:noFill/>
          <a:ln/>
        </p:spPr>
      </p:pic>
      <p:pic>
        <p:nvPicPr>
          <p:cNvPr id="73732" name="Picture 4" descr="Bob"/>
          <p:cNvPicPr>
            <a:picLocks noChangeAspect="1" noChangeArrowheads="1"/>
          </p:cNvPicPr>
          <p:nvPr/>
        </p:nvPicPr>
        <p:blipFill>
          <a:blip r:embed="rId4"/>
          <a:srcRect/>
          <a:stretch>
            <a:fillRect/>
          </a:stretch>
        </p:blipFill>
        <p:spPr bwMode="auto">
          <a:xfrm>
            <a:off x="7298171" y="2927351"/>
            <a:ext cx="800100" cy="817562"/>
          </a:xfrm>
          <a:prstGeom prst="rect">
            <a:avLst/>
          </a:prstGeom>
          <a:noFill/>
          <a:ln w="9525">
            <a:noFill/>
            <a:miter lim="800000"/>
            <a:headEnd/>
            <a:tailEnd/>
          </a:ln>
        </p:spPr>
      </p:pic>
      <p:pic>
        <p:nvPicPr>
          <p:cNvPr id="73733" name="Picture 5" descr="Alice"/>
          <p:cNvPicPr>
            <a:picLocks noChangeAspect="1" noChangeArrowheads="1"/>
          </p:cNvPicPr>
          <p:nvPr/>
        </p:nvPicPr>
        <p:blipFill>
          <a:blip r:embed="rId5"/>
          <a:srcRect/>
          <a:stretch>
            <a:fillRect/>
          </a:stretch>
        </p:blipFill>
        <p:spPr bwMode="auto">
          <a:xfrm>
            <a:off x="873125" y="2543175"/>
            <a:ext cx="752475" cy="927100"/>
          </a:xfrm>
          <a:prstGeom prst="rect">
            <a:avLst/>
          </a:prstGeom>
          <a:noFill/>
          <a:ln w="9525">
            <a:noFill/>
            <a:miter lim="800000"/>
            <a:headEnd/>
            <a:tailEnd/>
          </a:ln>
        </p:spPr>
      </p:pic>
      <p:sp>
        <p:nvSpPr>
          <p:cNvPr id="73734" name="Line 6"/>
          <p:cNvSpPr>
            <a:spLocks noChangeShapeType="1"/>
          </p:cNvSpPr>
          <p:nvPr/>
        </p:nvSpPr>
        <p:spPr bwMode="auto">
          <a:xfrm>
            <a:off x="1631950" y="3068638"/>
            <a:ext cx="2249488" cy="0"/>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sz="1600"/>
          </a:p>
        </p:txBody>
      </p:sp>
      <p:sp>
        <p:nvSpPr>
          <p:cNvPr id="73735" name="Line 7"/>
          <p:cNvSpPr>
            <a:spLocks noChangeShapeType="1"/>
          </p:cNvSpPr>
          <p:nvPr/>
        </p:nvSpPr>
        <p:spPr bwMode="auto">
          <a:xfrm flipH="1">
            <a:off x="1376363" y="3400425"/>
            <a:ext cx="2601912" cy="630238"/>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sz="1600"/>
          </a:p>
        </p:txBody>
      </p:sp>
      <p:sp>
        <p:nvSpPr>
          <p:cNvPr id="73736" name="Line 8"/>
          <p:cNvSpPr>
            <a:spLocks noChangeShapeType="1"/>
          </p:cNvSpPr>
          <p:nvPr/>
        </p:nvSpPr>
        <p:spPr bwMode="auto">
          <a:xfrm>
            <a:off x="1797050" y="4418013"/>
            <a:ext cx="4745038" cy="0"/>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sz="1600"/>
          </a:p>
        </p:txBody>
      </p:sp>
      <p:sp>
        <p:nvSpPr>
          <p:cNvPr id="73737" name="Text Box 9"/>
          <p:cNvSpPr txBox="1">
            <a:spLocks noChangeArrowheads="1"/>
          </p:cNvSpPr>
          <p:nvPr/>
        </p:nvSpPr>
        <p:spPr bwMode="auto">
          <a:xfrm>
            <a:off x="304800" y="3708737"/>
            <a:ext cx="1223963" cy="1015663"/>
          </a:xfrm>
          <a:prstGeom prst="rect">
            <a:avLst/>
          </a:prstGeom>
          <a:noFill/>
          <a:ln w="9525">
            <a:noFill/>
            <a:miter lim="800000"/>
            <a:headEnd/>
            <a:tailEnd/>
          </a:ln>
          <a:effectLst/>
        </p:spPr>
        <p:txBody>
          <a:bodyPr>
            <a:prstTxWarp prst="textNoShape">
              <a:avLst/>
            </a:prstTxWarp>
            <a:spAutoFit/>
          </a:bodyPr>
          <a:lstStyle/>
          <a:p>
            <a:pPr algn="ctr" eaLnBrk="0" hangingPunct="0"/>
            <a:r>
              <a:rPr lang="en-US" sz="2000" dirty="0"/>
              <a:t>Alice</a:t>
            </a:r>
          </a:p>
          <a:p>
            <a:pPr algn="ctr" eaLnBrk="0" hangingPunct="0"/>
            <a:r>
              <a:rPr lang="en-US" sz="2000" dirty="0"/>
              <a:t>knows R1</a:t>
            </a:r>
          </a:p>
        </p:txBody>
      </p:sp>
      <p:sp>
        <p:nvSpPr>
          <p:cNvPr id="73738" name="Text Box 10"/>
          <p:cNvSpPr txBox="1">
            <a:spLocks noChangeArrowheads="1"/>
          </p:cNvSpPr>
          <p:nvPr/>
        </p:nvSpPr>
        <p:spPr bwMode="auto">
          <a:xfrm>
            <a:off x="6838950" y="3858161"/>
            <a:ext cx="1847850" cy="1323439"/>
          </a:xfrm>
          <a:prstGeom prst="rect">
            <a:avLst/>
          </a:prstGeom>
          <a:noFill/>
          <a:ln w="9525">
            <a:noFill/>
            <a:miter lim="800000"/>
            <a:headEnd/>
            <a:tailEnd/>
          </a:ln>
          <a:effectLst/>
        </p:spPr>
        <p:txBody>
          <a:bodyPr>
            <a:prstTxWarp prst="textNoShape">
              <a:avLst/>
            </a:prstTxWarp>
            <a:spAutoFit/>
          </a:bodyPr>
          <a:lstStyle/>
          <a:p>
            <a:pPr algn="ctr" eaLnBrk="0" hangingPunct="0"/>
            <a:r>
              <a:rPr lang="en-US" sz="2000" dirty="0"/>
              <a:t>Bob knows to use  R1 to communicate with Alice</a:t>
            </a:r>
          </a:p>
        </p:txBody>
      </p:sp>
      <p:sp>
        <p:nvSpPr>
          <p:cNvPr id="73739" name="Line 11"/>
          <p:cNvSpPr>
            <a:spLocks noChangeShapeType="1"/>
          </p:cNvSpPr>
          <p:nvPr/>
        </p:nvSpPr>
        <p:spPr bwMode="auto">
          <a:xfrm>
            <a:off x="1206500" y="5257800"/>
            <a:ext cx="5964238" cy="0"/>
          </a:xfrm>
          <a:prstGeom prst="line">
            <a:avLst/>
          </a:prstGeom>
          <a:noFill/>
          <a:ln w="76200">
            <a:solidFill>
              <a:schemeClr val="accent2"/>
            </a:solidFill>
            <a:round/>
            <a:headEnd type="triangle" w="med" len="med"/>
            <a:tailEnd type="triangle" w="med" len="med"/>
          </a:ln>
          <a:effectLst/>
        </p:spPr>
        <p:txBody>
          <a:bodyPr>
            <a:prstTxWarp prst="textNoShape">
              <a:avLst/>
            </a:prstTxWarp>
          </a:bodyPr>
          <a:lstStyle/>
          <a:p>
            <a:endParaRPr lang="en-US" sz="1600"/>
          </a:p>
        </p:txBody>
      </p:sp>
      <p:sp>
        <p:nvSpPr>
          <p:cNvPr id="73740" name="Text Box 12"/>
          <p:cNvSpPr txBox="1">
            <a:spLocks noChangeArrowheads="1"/>
          </p:cNvSpPr>
          <p:nvPr/>
        </p:nvSpPr>
        <p:spPr bwMode="auto">
          <a:xfrm>
            <a:off x="725488" y="5284788"/>
            <a:ext cx="6897687" cy="707886"/>
          </a:xfrm>
          <a:prstGeom prst="rect">
            <a:avLst/>
          </a:prstGeom>
          <a:noFill/>
          <a:ln w="9525">
            <a:noFill/>
            <a:miter lim="800000"/>
            <a:headEnd/>
            <a:tailEnd/>
          </a:ln>
          <a:effectLst/>
        </p:spPr>
        <p:txBody>
          <a:bodyPr>
            <a:prstTxWarp prst="textNoShape">
              <a:avLst/>
            </a:prstTxWarp>
            <a:spAutoFit/>
          </a:bodyPr>
          <a:lstStyle/>
          <a:p>
            <a:pPr algn="ctr" eaLnBrk="0" hangingPunct="0"/>
            <a:r>
              <a:rPr lang="en-US" sz="2000"/>
              <a:t>Alice and Bob communicate: using R1 as </a:t>
            </a:r>
          </a:p>
          <a:p>
            <a:pPr algn="ctr" eaLnBrk="0" hangingPunct="0"/>
            <a:r>
              <a:rPr lang="en-US" sz="2000" i="1">
                <a:solidFill>
                  <a:srgbClr val="FF0000"/>
                </a:solidFill>
              </a:rPr>
              <a:t>session key</a:t>
            </a:r>
            <a:r>
              <a:rPr lang="en-US" sz="2000"/>
              <a:t> for shared symmetric encryption </a:t>
            </a:r>
          </a:p>
        </p:txBody>
      </p:sp>
      <p:sp>
        <p:nvSpPr>
          <p:cNvPr id="73741" name="Text Box 13"/>
          <p:cNvSpPr txBox="1">
            <a:spLocks noChangeArrowheads="1"/>
          </p:cNvSpPr>
          <p:nvPr/>
        </p:nvSpPr>
        <p:spPr bwMode="auto">
          <a:xfrm>
            <a:off x="515938" y="1387475"/>
            <a:ext cx="8174037" cy="822325"/>
          </a:xfrm>
          <a:prstGeom prst="rect">
            <a:avLst/>
          </a:prstGeom>
          <a:noFill/>
          <a:ln w="9525">
            <a:noFill/>
            <a:miter lim="800000"/>
            <a:headEnd/>
            <a:tailEnd/>
          </a:ln>
          <a:effectLst/>
        </p:spPr>
        <p:txBody>
          <a:bodyPr>
            <a:prstTxWarp prst="textNoShape">
              <a:avLst/>
            </a:prstTxWarp>
            <a:spAutoFit/>
          </a:bodyPr>
          <a:lstStyle/>
          <a:p>
            <a:pPr eaLnBrk="0" hangingPunct="0"/>
            <a:r>
              <a:rPr lang="en-US" sz="2400" i="1" u="sng">
                <a:solidFill>
                  <a:srgbClr val="FF0000"/>
                </a:solidFill>
              </a:rPr>
              <a:t>Q:</a:t>
            </a:r>
            <a:r>
              <a:rPr lang="en-US" sz="2400"/>
              <a:t>   How does KDC allow Bob, Alice to determine shared symmetric secret key to communicate with each other? </a:t>
            </a:r>
          </a:p>
        </p:txBody>
      </p:sp>
      <p:sp>
        <p:nvSpPr>
          <p:cNvPr id="73742" name="Text Box 14"/>
          <p:cNvSpPr txBox="1">
            <a:spLocks noChangeArrowheads="1"/>
          </p:cNvSpPr>
          <p:nvPr/>
        </p:nvSpPr>
        <p:spPr bwMode="auto">
          <a:xfrm>
            <a:off x="5551488" y="2371725"/>
            <a:ext cx="1611312" cy="923330"/>
          </a:xfrm>
          <a:prstGeom prst="rect">
            <a:avLst/>
          </a:prstGeom>
          <a:noFill/>
          <a:ln w="9525">
            <a:noFill/>
            <a:miter lim="800000"/>
            <a:headEnd/>
            <a:tailEnd/>
          </a:ln>
          <a:effectLst/>
        </p:spPr>
        <p:txBody>
          <a:bodyPr wrap="square">
            <a:prstTxWarp prst="textNoShape">
              <a:avLst/>
            </a:prstTxWarp>
            <a:spAutoFit/>
          </a:bodyPr>
          <a:lstStyle/>
          <a:p>
            <a:pPr algn="ctr" eaLnBrk="0" hangingPunct="0"/>
            <a:r>
              <a:rPr lang="en-US" dirty="0"/>
              <a:t>KDC generates  R1</a:t>
            </a:r>
          </a:p>
        </p:txBody>
      </p:sp>
      <p:sp>
        <p:nvSpPr>
          <p:cNvPr id="73743" name="Text Box 15"/>
          <p:cNvSpPr txBox="1">
            <a:spLocks noChangeArrowheads="1"/>
          </p:cNvSpPr>
          <p:nvPr/>
        </p:nvSpPr>
        <p:spPr bwMode="auto">
          <a:xfrm>
            <a:off x="3398838" y="4400490"/>
            <a:ext cx="2392362" cy="400110"/>
          </a:xfrm>
          <a:prstGeom prst="rect">
            <a:avLst/>
          </a:prstGeom>
          <a:noFill/>
          <a:ln w="9525">
            <a:noFill/>
            <a:miter lim="800000"/>
            <a:headEnd/>
            <a:tailEnd/>
          </a:ln>
          <a:effectLst/>
        </p:spPr>
        <p:txBody>
          <a:bodyPr wrap="square">
            <a:prstTxWarp prst="textNoShape">
              <a:avLst/>
            </a:prstTxWarp>
            <a:spAutoFit/>
          </a:bodyPr>
          <a:lstStyle/>
          <a:p>
            <a:pPr algn="ctr" eaLnBrk="0" hangingPunct="0"/>
            <a:r>
              <a:rPr lang="en-US" sz="2000" dirty="0">
                <a:ea typeface="Arial Unicode MS" charset="0"/>
                <a:cs typeface="Arial Unicode MS" charset="0"/>
              </a:rPr>
              <a:t>K</a:t>
            </a:r>
            <a:r>
              <a:rPr lang="en-US" sz="2000" baseline="-25000" dirty="0">
                <a:ea typeface="Arial Unicode MS" charset="0"/>
                <a:cs typeface="Arial Unicode MS" charset="0"/>
              </a:rPr>
              <a:t>B-KDC</a:t>
            </a:r>
            <a:r>
              <a:rPr lang="en-US" sz="2000" dirty="0">
                <a:ea typeface="Arial Unicode MS" charset="0"/>
                <a:cs typeface="Arial Unicode MS" charset="0"/>
              </a:rPr>
              <a:t>(A,R1) </a:t>
            </a:r>
          </a:p>
        </p:txBody>
      </p:sp>
      <p:sp>
        <p:nvSpPr>
          <p:cNvPr id="73744" name="Text Box 16"/>
          <p:cNvSpPr txBox="1">
            <a:spLocks noChangeArrowheads="1"/>
          </p:cNvSpPr>
          <p:nvPr/>
        </p:nvSpPr>
        <p:spPr bwMode="auto">
          <a:xfrm>
            <a:off x="1822450" y="2647890"/>
            <a:ext cx="1911350" cy="400110"/>
          </a:xfrm>
          <a:prstGeom prst="rect">
            <a:avLst/>
          </a:prstGeom>
          <a:noFill/>
          <a:ln w="9525">
            <a:noFill/>
            <a:miter lim="800000"/>
            <a:headEnd/>
            <a:tailEnd/>
          </a:ln>
          <a:effectLst/>
        </p:spPr>
        <p:txBody>
          <a:bodyPr wrap="square">
            <a:prstTxWarp prst="textNoShape">
              <a:avLst/>
            </a:prstTxWarp>
            <a:spAutoFit/>
          </a:bodyPr>
          <a:lstStyle/>
          <a:p>
            <a:pPr algn="ctr" eaLnBrk="0" hangingPunct="0"/>
            <a:r>
              <a:rPr lang="en-US" sz="2000" dirty="0">
                <a:ea typeface="Arial Unicode MS" charset="0"/>
                <a:cs typeface="Arial Unicode MS" charset="0"/>
              </a:rPr>
              <a:t>K</a:t>
            </a:r>
            <a:r>
              <a:rPr lang="en-US" sz="2000" baseline="-25000" dirty="0">
                <a:ea typeface="Arial Unicode MS" charset="0"/>
                <a:cs typeface="Arial Unicode MS" charset="0"/>
              </a:rPr>
              <a:t>A-KDC</a:t>
            </a:r>
            <a:r>
              <a:rPr lang="en-US" sz="2000" dirty="0">
                <a:ea typeface="Arial Unicode MS" charset="0"/>
                <a:cs typeface="Arial Unicode MS" charset="0"/>
              </a:rPr>
              <a:t>(A,B)</a:t>
            </a:r>
          </a:p>
        </p:txBody>
      </p:sp>
      <p:sp>
        <p:nvSpPr>
          <p:cNvPr id="73745" name="Text Box 17"/>
          <p:cNvSpPr txBox="1">
            <a:spLocks noChangeArrowheads="1"/>
          </p:cNvSpPr>
          <p:nvPr/>
        </p:nvSpPr>
        <p:spPr bwMode="auto">
          <a:xfrm>
            <a:off x="2362200" y="3581400"/>
            <a:ext cx="4495800" cy="400110"/>
          </a:xfrm>
          <a:prstGeom prst="rect">
            <a:avLst/>
          </a:prstGeom>
          <a:noFill/>
          <a:ln w="9525">
            <a:noFill/>
            <a:miter lim="800000"/>
            <a:headEnd/>
            <a:tailEnd/>
          </a:ln>
          <a:effectLst/>
        </p:spPr>
        <p:txBody>
          <a:bodyPr wrap="square">
            <a:prstTxWarp prst="textNoShape">
              <a:avLst/>
            </a:prstTxWarp>
            <a:spAutoFit/>
          </a:bodyPr>
          <a:lstStyle/>
          <a:p>
            <a:pPr algn="ctr" eaLnBrk="0" hangingPunct="0"/>
            <a:r>
              <a:rPr lang="en-US" sz="2000" dirty="0">
                <a:ea typeface="Arial Unicode MS" charset="0"/>
                <a:cs typeface="Arial Unicode MS" charset="0"/>
              </a:rPr>
              <a:t>K</a:t>
            </a:r>
            <a:r>
              <a:rPr lang="en-US" sz="2000" baseline="-25000" dirty="0">
                <a:ea typeface="Arial Unicode MS" charset="0"/>
                <a:cs typeface="Arial Unicode MS" charset="0"/>
              </a:rPr>
              <a:t>A-KDC</a:t>
            </a:r>
            <a:r>
              <a:rPr lang="en-US" sz="2000" dirty="0">
                <a:ea typeface="Arial Unicode MS" charset="0"/>
                <a:cs typeface="Arial Unicode MS" charset="0"/>
              </a:rPr>
              <a:t>(R1, K</a:t>
            </a:r>
            <a:r>
              <a:rPr lang="en-US" sz="2000" baseline="-25000" dirty="0">
                <a:ea typeface="Arial Unicode MS" charset="0"/>
                <a:cs typeface="Arial Unicode MS" charset="0"/>
              </a:rPr>
              <a:t>B-KDC</a:t>
            </a:r>
            <a:r>
              <a:rPr lang="en-US" sz="2000" dirty="0">
                <a:ea typeface="Arial Unicode MS" charset="0"/>
                <a:cs typeface="Arial Unicode MS" charset="0"/>
              </a:rPr>
              <a:t>(A,R1) )</a:t>
            </a:r>
          </a:p>
        </p:txBody>
      </p:sp>
    </p:spTree>
    <p:extLst>
      <p:ext uri="{BB962C8B-B14F-4D97-AF65-F5344CB8AC3E}">
        <p14:creationId xmlns:p14="http://schemas.microsoft.com/office/powerpoint/2010/main" val="2075245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7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7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7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7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37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7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nimBg="1"/>
      <p:bldP spid="73735" grpId="0" animBg="1"/>
      <p:bldP spid="73736" grpId="0" animBg="1"/>
      <p:bldP spid="73737" grpId="0"/>
      <p:bldP spid="73738" grpId="0"/>
      <p:bldP spid="73739" grpId="0" animBg="1"/>
      <p:bldP spid="73740" grpId="0"/>
      <p:bldP spid="73742" grpId="0"/>
      <p:bldP spid="73743" grpId="0"/>
      <p:bldP spid="73744" grpId="0"/>
      <p:bldP spid="737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How Useful is a KDC?</a:t>
            </a:r>
          </a:p>
        </p:txBody>
      </p:sp>
      <p:sp>
        <p:nvSpPr>
          <p:cNvPr id="87043" name="Rectangle 3"/>
          <p:cNvSpPr>
            <a:spLocks noGrp="1" noChangeArrowheads="1"/>
          </p:cNvSpPr>
          <p:nvPr>
            <p:ph idx="1"/>
          </p:nvPr>
        </p:nvSpPr>
        <p:spPr/>
        <p:txBody>
          <a:bodyPr/>
          <a:lstStyle/>
          <a:p>
            <a:r>
              <a:rPr lang="en-US"/>
              <a:t>Must always be online to support secure communication</a:t>
            </a:r>
          </a:p>
          <a:p>
            <a:r>
              <a:rPr lang="en-US"/>
              <a:t>KDC can expose our session keys to others!</a:t>
            </a:r>
          </a:p>
          <a:p>
            <a:r>
              <a:rPr lang="en-US"/>
              <a:t>Centralized trust and point of failure.</a:t>
            </a:r>
          </a:p>
          <a:p>
            <a:endParaRPr lang="en-US"/>
          </a:p>
          <a:p>
            <a:pPr>
              <a:buFont typeface="Wingdings" charset="2"/>
              <a:buNone/>
            </a:pPr>
            <a:r>
              <a:rPr lang="en-US"/>
              <a:t>	In practice, the KDC model is mostly used within single organizations (e.g. Kerberos) but not more widely.  </a:t>
            </a:r>
          </a:p>
        </p:txBody>
      </p:sp>
    </p:spTree>
    <p:extLst>
      <p:ext uri="{BB962C8B-B14F-4D97-AF65-F5344CB8AC3E}">
        <p14:creationId xmlns:p14="http://schemas.microsoft.com/office/powerpoint/2010/main" val="1048908543"/>
      </p:ext>
    </p:extLst>
  </p:cSld>
  <p:clrMapOvr>
    <a:masterClrMapping/>
  </p:clrMapOvr>
</p:sld>
</file>

<file path=ppt/theme/theme1.xml><?xml version="1.0" encoding="utf-8"?>
<a:theme xmlns:a="http://schemas.openxmlformats.org/drawingml/2006/main" name="07-ethernet">
  <a:themeElements>
    <a:clrScheme name="">
      <a:dk1>
        <a:srgbClr val="000000"/>
      </a:dk1>
      <a:lt1>
        <a:srgbClr val="FFFFFF"/>
      </a:lt1>
      <a:dk2>
        <a:srgbClr val="003366"/>
      </a:dk2>
      <a:lt2>
        <a:srgbClr val="C7C48F"/>
      </a:lt2>
      <a:accent1>
        <a:srgbClr val="ABABAB"/>
      </a:accent1>
      <a:accent2>
        <a:srgbClr val="003366"/>
      </a:accent2>
      <a:accent3>
        <a:srgbClr val="FFFFFF"/>
      </a:accent3>
      <a:accent4>
        <a:srgbClr val="000000"/>
      </a:accent4>
      <a:accent5>
        <a:srgbClr val="D2D2D2"/>
      </a:accent5>
      <a:accent6>
        <a:srgbClr val="002D5C"/>
      </a:accent6>
      <a:hlink>
        <a:srgbClr val="003366"/>
      </a:hlink>
      <a:folHlink>
        <a:srgbClr val="800000"/>
      </a:folHlink>
    </a:clrScheme>
    <a:fontScheme name="07-etherne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07-ethernet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07-ethernet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07-ethernet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07-ethernet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Logging-Recovery" id="{3B1067E1-84CE-4C40-B09C-5B8084FC995F}" vid="{FD420199-26C8-5F48-A653-9B0A55C49F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440-Slide-Template</Template>
  <TotalTime>13172</TotalTime>
  <Words>3131</Words>
  <Application>Microsoft Macintosh PowerPoint</Application>
  <PresentationFormat>On-screen Show (4:3)</PresentationFormat>
  <Paragraphs>572</Paragraphs>
  <Slides>51</Slides>
  <Notes>38</Notes>
  <HiddenSlides>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Monotype Sorts</vt:lpstr>
      <vt:lpstr>Times New Roman</vt:lpstr>
      <vt:lpstr>Verdana</vt:lpstr>
      <vt:lpstr>Wingdings</vt:lpstr>
      <vt:lpstr>07-ethernet</vt:lpstr>
      <vt:lpstr>Bitmap Image</vt:lpstr>
      <vt:lpstr>15-440 Distributed Systems</vt:lpstr>
      <vt:lpstr>Logistical Updates</vt:lpstr>
      <vt:lpstr>Today's Lecture</vt:lpstr>
      <vt:lpstr>The Great Divide</vt:lpstr>
      <vt:lpstr>One last “little detail”…</vt:lpstr>
      <vt:lpstr>Recap: Symmetric Key Distribution</vt:lpstr>
      <vt:lpstr>Key Distribution Center (KDC)</vt:lpstr>
      <vt:lpstr>Key Distribution Center (KDC)</vt:lpstr>
      <vt:lpstr>How Useful is a KDC?</vt:lpstr>
      <vt:lpstr>The Dreaded PKI</vt:lpstr>
      <vt:lpstr>Certification Authorities</vt:lpstr>
      <vt:lpstr>Certification Authorities</vt:lpstr>
      <vt:lpstr>Certificate Contents</vt:lpstr>
      <vt:lpstr>Transport Layer Security (TLS) aka Secure Socket Layer (SSL)</vt:lpstr>
      <vt:lpstr>Setup Channel with TLS “Handshake” </vt:lpstr>
      <vt:lpstr>How TLS Handles Data</vt:lpstr>
      <vt:lpstr>Analysis</vt:lpstr>
      <vt:lpstr>Important Lessons</vt:lpstr>
      <vt:lpstr>Forward secrecy</vt:lpstr>
      <vt:lpstr>Diffie-Hellman Key Exchange</vt:lpstr>
      <vt:lpstr>Diffie-Hellman Key Exchange</vt:lpstr>
      <vt:lpstr>Authentication?</vt:lpstr>
      <vt:lpstr>One more note…</vt:lpstr>
      <vt:lpstr>Today's Lecture</vt:lpstr>
      <vt:lpstr>Access Control</vt:lpstr>
      <vt:lpstr>The Access Control Matrix (ACM)</vt:lpstr>
      <vt:lpstr>An Access Control Matrix</vt:lpstr>
      <vt:lpstr>ACMs and ACLs; Capabilities</vt:lpstr>
      <vt:lpstr>What’s Wrong with an ACM?</vt:lpstr>
      <vt:lpstr>Two ways to cut a table (ACM)</vt:lpstr>
      <vt:lpstr>Access Control Lists</vt:lpstr>
      <vt:lpstr>Capability Lists</vt:lpstr>
      <vt:lpstr>ACL:Default Permission and Abbreviation</vt:lpstr>
      <vt:lpstr>Capability</vt:lpstr>
      <vt:lpstr>ACLs vs. Capabilities</vt:lpstr>
      <vt:lpstr>Today's Lecture</vt:lpstr>
      <vt:lpstr>Randomized Routing</vt:lpstr>
      <vt:lpstr>Onion Routing</vt:lpstr>
      <vt:lpstr>How does Tor work?</vt:lpstr>
      <vt:lpstr>How does Tor work?</vt:lpstr>
      <vt:lpstr>Tor Circuit Setup (1)</vt:lpstr>
      <vt:lpstr>Tor Circuit Setup (2)</vt:lpstr>
      <vt:lpstr>Tor Circuit Setup (3)</vt:lpstr>
      <vt:lpstr>Overall Route Establishment</vt:lpstr>
      <vt:lpstr>Tor</vt:lpstr>
      <vt:lpstr>Today's Lecture</vt:lpstr>
      <vt:lpstr>Remember Network Layering?</vt:lpstr>
      <vt:lpstr>IP Layering &amp; Encryption Protocols </vt:lpstr>
      <vt:lpstr>Key Bits: Today's Lecture</vt:lpstr>
      <vt:lpstr>Thank You! </vt:lpstr>
      <vt:lpstr>One Final Logistical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Networks at the Edge: Problems and Opportunities in Residential Wireless Networks</dc:title>
  <dc:creator>srini</dc:creator>
  <cp:lastModifiedBy>Yuvraj Agarwal</cp:lastModifiedBy>
  <cp:revision>199</cp:revision>
  <cp:lastPrinted>2009-02-17T02:51:15Z</cp:lastPrinted>
  <dcterms:created xsi:type="dcterms:W3CDTF">2009-02-23T02:24:27Z</dcterms:created>
  <dcterms:modified xsi:type="dcterms:W3CDTF">2018-11-29T05:02:34Z</dcterms:modified>
</cp:coreProperties>
</file>