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5" r:id="rId1"/>
  </p:sldMasterIdLst>
  <p:notesMasterIdLst>
    <p:notesMasterId r:id="rId49"/>
  </p:notesMasterIdLst>
  <p:handoutMasterIdLst>
    <p:handoutMasterId r:id="rId50"/>
  </p:handoutMasterIdLst>
  <p:sldIdLst>
    <p:sldId id="401" r:id="rId2"/>
    <p:sldId id="470" r:id="rId3"/>
    <p:sldId id="715" r:id="rId4"/>
    <p:sldId id="701" r:id="rId5"/>
    <p:sldId id="658" r:id="rId6"/>
    <p:sldId id="659" r:id="rId7"/>
    <p:sldId id="660" r:id="rId8"/>
    <p:sldId id="661" r:id="rId9"/>
    <p:sldId id="662" r:id="rId10"/>
    <p:sldId id="665" r:id="rId11"/>
    <p:sldId id="663" r:id="rId12"/>
    <p:sldId id="707" r:id="rId13"/>
    <p:sldId id="704" r:id="rId14"/>
    <p:sldId id="664" r:id="rId15"/>
    <p:sldId id="708" r:id="rId16"/>
    <p:sldId id="706" r:id="rId17"/>
    <p:sldId id="705" r:id="rId18"/>
    <p:sldId id="709" r:id="rId19"/>
    <p:sldId id="702" r:id="rId20"/>
    <p:sldId id="668" r:id="rId21"/>
    <p:sldId id="711" r:id="rId22"/>
    <p:sldId id="712" r:id="rId23"/>
    <p:sldId id="670" r:id="rId24"/>
    <p:sldId id="671" r:id="rId25"/>
    <p:sldId id="672" r:id="rId26"/>
    <p:sldId id="673" r:id="rId27"/>
    <p:sldId id="674" r:id="rId28"/>
    <p:sldId id="675" r:id="rId29"/>
    <p:sldId id="676" r:id="rId30"/>
    <p:sldId id="677" r:id="rId31"/>
    <p:sldId id="678" r:id="rId32"/>
    <p:sldId id="679" r:id="rId33"/>
    <p:sldId id="680" r:id="rId34"/>
    <p:sldId id="681" r:id="rId35"/>
    <p:sldId id="713" r:id="rId36"/>
    <p:sldId id="682" r:id="rId37"/>
    <p:sldId id="683" r:id="rId38"/>
    <p:sldId id="684" r:id="rId39"/>
    <p:sldId id="685" r:id="rId40"/>
    <p:sldId id="686" r:id="rId41"/>
    <p:sldId id="714" r:id="rId42"/>
    <p:sldId id="797" r:id="rId43"/>
    <p:sldId id="798" r:id="rId44"/>
    <p:sldId id="799" r:id="rId45"/>
    <p:sldId id="800" r:id="rId46"/>
    <p:sldId id="801" r:id="rId47"/>
    <p:sldId id="703" r:id="rId48"/>
  </p:sldIdLst>
  <p:sldSz cx="9144000" cy="6858000" type="screen4x3"/>
  <p:notesSz cx="9144000" cy="6858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69"/>
    <p:restoredTop sz="79964" autoAdjust="0"/>
  </p:normalViewPr>
  <p:slideViewPr>
    <p:cSldViewPr>
      <p:cViewPr varScale="1">
        <p:scale>
          <a:sx n="204" d="100"/>
          <a:sy n="204" d="100"/>
        </p:scale>
        <p:origin x="3024" y="1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84CCBEAD-6B71-3348-BF9F-9613C4C3C999}" type="datetimeFigureOut">
              <a:rPr lang="en-US" smtClean="0"/>
              <a:pPr/>
              <a:t>11/28/18</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E2CF47B0-0373-7744-B577-08A7E9D13627}" type="slidenum">
              <a:rPr lang="en-US" smtClean="0"/>
              <a:pPr/>
              <a:t>‹#›</a:t>
            </a:fld>
            <a:endParaRPr lang="en-US"/>
          </a:p>
        </p:txBody>
      </p:sp>
    </p:spTree>
    <p:extLst>
      <p:ext uri="{BB962C8B-B14F-4D97-AF65-F5344CB8AC3E}">
        <p14:creationId xmlns:p14="http://schemas.microsoft.com/office/powerpoint/2010/main" val="35686512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EE4EF078-8C60-4F1F-BF94-84BF097D947E}" type="datetimeFigureOut">
              <a:rPr lang="en-US" smtClean="0"/>
              <a:pPr/>
              <a:t>11/28/18</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E562AC01-5D10-4856-8121-C9B953CE69C6}" type="slidenum">
              <a:rPr lang="en-US" smtClean="0"/>
              <a:pPr/>
              <a:t>‹#›</a:t>
            </a:fld>
            <a:endParaRPr lang="en-US"/>
          </a:p>
        </p:txBody>
      </p:sp>
    </p:spTree>
    <p:extLst>
      <p:ext uri="{BB962C8B-B14F-4D97-AF65-F5344CB8AC3E}">
        <p14:creationId xmlns:p14="http://schemas.microsoft.com/office/powerpoint/2010/main" val="25434990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3EDAA31D-EEB6-4646-982E-26E3CE0623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8A9D62F-0498-5E49-BBB9-A75BD79D4009}" type="slidenum">
              <a:rPr lang="en-US" altLang="en-US" sz="1100" smtClean="0">
                <a:latin typeface="Times New Roman" panose="02020603050405020304" pitchFamily="18" charset="0"/>
              </a:rPr>
              <a:pPr>
                <a:spcBef>
                  <a:spcPct val="0"/>
                </a:spcBef>
              </a:pPr>
              <a:t>1</a:t>
            </a:fld>
            <a:endParaRPr lang="en-US" altLang="en-US" sz="1100">
              <a:latin typeface="Times New Roman" panose="02020603050405020304" pitchFamily="18" charset="0"/>
            </a:endParaRPr>
          </a:p>
        </p:txBody>
      </p:sp>
      <p:sp>
        <p:nvSpPr>
          <p:cNvPr id="16386" name="Rectangle 2">
            <a:extLst>
              <a:ext uri="{FF2B5EF4-FFF2-40B4-BE49-F238E27FC236}">
                <a16:creationId xmlns:a16="http://schemas.microsoft.com/office/drawing/2014/main" id="{C2251053-4B1E-DD4B-8EB3-293E9FAEAEF8}"/>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A8755CCF-9C09-054A-8677-187F75BCC5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84478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B8357-61FC-394B-921E-879125E12D40}" type="slidenum">
              <a:rPr lang="en-US"/>
              <a:pPr/>
              <a:t>11</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US"/>
              <a:t>Of course, its even more complicated…. As each ISP if made of up many routers, each which independently reach a forwarding decision.  </a:t>
            </a:r>
          </a:p>
          <a:p>
            <a:endParaRPr lang="en-US"/>
          </a:p>
          <a:p>
            <a:r>
              <a:rPr lang="en-US"/>
              <a:t>Can this infrastructure be trusted?  No, mallory (or the NSA) might be on any of the routers, intercepting your communication</a:t>
            </a:r>
          </a:p>
        </p:txBody>
      </p:sp>
    </p:spTree>
    <p:extLst>
      <p:ext uri="{BB962C8B-B14F-4D97-AF65-F5344CB8AC3E}">
        <p14:creationId xmlns:p14="http://schemas.microsoft.com/office/powerpoint/2010/main" val="221578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652BA6-C00A-2046-8FD4-9CF80E14B5E4}" type="slidenum">
              <a:rPr lang="en-US"/>
              <a:pPr/>
              <a:t>14</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US"/>
              <a:t>Worse yet, how does Alice even know she’s actually talking to Bob at all?  This way, Mallory may not even have to compromise a router!  </a:t>
            </a:r>
          </a:p>
        </p:txBody>
      </p:sp>
    </p:spTree>
    <p:extLst>
      <p:ext uri="{BB962C8B-B14F-4D97-AF65-F5344CB8AC3E}">
        <p14:creationId xmlns:p14="http://schemas.microsoft.com/office/powerpoint/2010/main" val="339525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62AC01-5D10-4856-8121-C9B953CE69C6}" type="slidenum">
              <a:rPr lang="en-US" smtClean="0"/>
              <a:pPr/>
              <a:t>19</a:t>
            </a:fld>
            <a:endParaRPr lang="en-US"/>
          </a:p>
        </p:txBody>
      </p:sp>
    </p:spTree>
    <p:extLst>
      <p:ext uri="{BB962C8B-B14F-4D97-AF65-F5344CB8AC3E}">
        <p14:creationId xmlns:p14="http://schemas.microsoft.com/office/powerpoint/2010/main" val="533196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8EBD11-5DD7-154D-94DE-9DC739E50D23}" type="slidenum">
              <a:rPr lang="en-US"/>
              <a:pPr/>
              <a:t>20</a:t>
            </a:fld>
            <a:endParaRPr 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29430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4B4278-54EE-CD42-9D97-D694F677BA70}" type="slidenum">
              <a:rPr lang="en-US"/>
              <a:pPr/>
              <a:t>23</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dirty="0"/>
              <a:t>Using XOR for encryption by itself not useful since it can be broken</a:t>
            </a:r>
            <a:r>
              <a:rPr lang="en-US" baseline="0" dirty="0"/>
              <a:t> by frequency analysis, but it is a component in many encryption schemes. </a:t>
            </a:r>
            <a:endParaRPr lang="en-US" dirty="0"/>
          </a:p>
        </p:txBody>
      </p:sp>
    </p:spTree>
    <p:extLst>
      <p:ext uri="{BB962C8B-B14F-4D97-AF65-F5344CB8AC3E}">
        <p14:creationId xmlns:p14="http://schemas.microsoft.com/office/powerpoint/2010/main" val="1522242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87693A-1817-864E-AAD7-9C88E363C247}" type="slidenum">
              <a:rPr lang="en-US"/>
              <a:pPr/>
              <a:t>24</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dirty="0"/>
              <a:t>Keys cannot be </a:t>
            </a:r>
            <a:r>
              <a:rPr lang="en-US" dirty="0" err="1"/>
              <a:t>resused</a:t>
            </a:r>
            <a:r>
              <a:rPr lang="en-US" dirty="0"/>
              <a:t> often</a:t>
            </a:r>
            <a:r>
              <a:rPr lang="en-US" baseline="0" dirty="0"/>
              <a:t> since if you use the same key with others they know how to decrypt the message. Also, using frequency analysis an attacker could guess the key.</a:t>
            </a:r>
            <a:endParaRPr lang="en-US" dirty="0"/>
          </a:p>
        </p:txBody>
      </p:sp>
    </p:spTree>
    <p:extLst>
      <p:ext uri="{BB962C8B-B14F-4D97-AF65-F5344CB8AC3E}">
        <p14:creationId xmlns:p14="http://schemas.microsoft.com/office/powerpoint/2010/main" val="1364540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C8EBC5-F318-5844-AD02-65F605A5D0E9}" type="slidenum">
              <a:rPr lang="en-US"/>
              <a:pPr/>
              <a:t>25</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PRNG == </a:t>
            </a:r>
            <a:r>
              <a:rPr lang="en-US" sz="1200" b="0" i="0" kern="1200" dirty="0">
                <a:solidFill>
                  <a:schemeClr val="tx1"/>
                </a:solidFill>
                <a:effectLst/>
                <a:latin typeface="+mn-lt"/>
                <a:ea typeface="+mn-ea"/>
                <a:cs typeface="+mn-cs"/>
              </a:rPr>
              <a:t>Pseudorandom number generator</a:t>
            </a:r>
          </a:p>
        </p:txBody>
      </p:sp>
    </p:spTree>
    <p:extLst>
      <p:ext uri="{BB962C8B-B14F-4D97-AF65-F5344CB8AC3E}">
        <p14:creationId xmlns:p14="http://schemas.microsoft.com/office/powerpoint/2010/main" val="851375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2B3C29-7BC8-2745-947E-2D3E700A3E30}" type="slidenum">
              <a:rPr lang="en-US"/>
              <a:pPr/>
              <a:t>26</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lang="en-US" dirty="0"/>
              <a:t>The book has AES</a:t>
            </a:r>
            <a:r>
              <a:rPr lang="en-US" baseline="0" dirty="0"/>
              <a:t> and DES descriptions. Turns out DES by itself has been shown to be susceptible to cracking, while a variant a it (called 3DES is still Ok and used).  </a:t>
            </a:r>
            <a:endParaRPr lang="en-US" dirty="0"/>
          </a:p>
        </p:txBody>
      </p:sp>
    </p:spTree>
    <p:extLst>
      <p:ext uri="{BB962C8B-B14F-4D97-AF65-F5344CB8AC3E}">
        <p14:creationId xmlns:p14="http://schemas.microsoft.com/office/powerpoint/2010/main" val="392253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8FF2CB-8AEE-FB4E-8097-84CBFE0CE8C8}" type="slidenum">
              <a:rPr lang="en-US"/>
              <a:pPr/>
              <a:t>27</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75127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0E2937-BAED-354D-B368-65A276212BB7}" type="slidenum">
              <a:rPr lang="en-US"/>
              <a:pPr/>
              <a:t>28</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dirty="0"/>
              <a:t>This is similar to a checksum, but secure.  Why?  Note: the message does not have to be encrypted, unless you also desire confidentiality.  </a:t>
            </a:r>
          </a:p>
          <a:p>
            <a:endParaRPr lang="en-US" dirty="0"/>
          </a:p>
          <a:p>
            <a:r>
              <a:rPr lang="en-US" dirty="0"/>
              <a:t>Will the MAC always check out on the receiving end?  Yes, b/c receiver has key, and HASH is consistent.  </a:t>
            </a:r>
          </a:p>
          <a:p>
            <a:r>
              <a:rPr lang="en-US" dirty="0"/>
              <a:t>Can attacker substitute in another message?  No, b/c of collision resistance of HASH</a:t>
            </a:r>
          </a:p>
          <a:p>
            <a:r>
              <a:rPr lang="en-US" dirty="0"/>
              <a:t>Can attacker recover the key, based on the message?  No, b/c of one-way nature of HASH</a:t>
            </a:r>
          </a:p>
          <a:p>
            <a:endParaRPr lang="en-US" dirty="0"/>
          </a:p>
          <a:p>
            <a:endParaRPr lang="en-US" dirty="0"/>
          </a:p>
          <a:p>
            <a:endParaRPr lang="en-US" dirty="0"/>
          </a:p>
        </p:txBody>
      </p:sp>
    </p:spTree>
    <p:extLst>
      <p:ext uri="{BB962C8B-B14F-4D97-AF65-F5344CB8AC3E}">
        <p14:creationId xmlns:p14="http://schemas.microsoft.com/office/powerpoint/2010/main" val="163458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6C0B0F9A-3D82-ED45-A91E-012E3B08FF81}"/>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73738B9F-AC9E-8940-A33F-75A1045472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Show of hands to see how many students can make the Tuesday time. </a:t>
            </a:r>
          </a:p>
        </p:txBody>
      </p:sp>
      <p:sp>
        <p:nvSpPr>
          <p:cNvPr id="18435" name="Slide Number Placeholder 3">
            <a:extLst>
              <a:ext uri="{FF2B5EF4-FFF2-40B4-BE49-F238E27FC236}">
                <a16:creationId xmlns:a16="http://schemas.microsoft.com/office/drawing/2014/main" id="{A2EB39FC-A765-3147-B8E9-91ADF329F3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EC9AA1-7ED7-154F-BAAD-0B78EE4B0970}" type="slidenum">
              <a:rPr lang="en-US" altLang="en-US" sz="1200" smtClean="0"/>
              <a:pPr/>
              <a:t>2</a:t>
            </a:fld>
            <a:endParaRPr lang="en-US" altLang="en-US" sz="1200"/>
          </a:p>
        </p:txBody>
      </p:sp>
    </p:spTree>
    <p:extLst>
      <p:ext uri="{BB962C8B-B14F-4D97-AF65-F5344CB8AC3E}">
        <p14:creationId xmlns:p14="http://schemas.microsoft.com/office/powerpoint/2010/main" val="406275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43ECFE-34CB-FD4D-BCB6-EB907ACCB2D1}" type="slidenum">
              <a:rPr lang="en-US"/>
              <a:pPr/>
              <a:t>29</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17946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0DC09-12A1-EE43-8D87-2E03362134C7}" type="slidenum">
              <a:rPr lang="en-US"/>
              <a:pPr/>
              <a:t>30</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88126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1B99A7-B8D4-1E48-8281-20D3937D8AFB}" type="slidenum">
              <a:rPr lang="en-US"/>
              <a:pPr/>
              <a:t>31</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30190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A9B0FF-7DE7-5C41-BBFA-1C094B128C42}" type="slidenum">
              <a:rPr lang="en-US"/>
              <a:pPr/>
              <a:t>32</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30064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B3F02-438B-5D4F-9165-5102838BC7A4}" type="slidenum">
              <a:rPr lang="en-US"/>
              <a:pPr/>
              <a:t>33</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41003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D7D5A8-17B5-6944-A447-B08754A7F046}" type="slidenum">
              <a:rPr lang="en-US"/>
              <a:pPr/>
              <a:t>34</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dirty="0"/>
              <a:t>Note:  We are not going to go into the details of what K</a:t>
            </a:r>
            <a:r>
              <a:rPr lang="en-US" baseline="-25000" dirty="0"/>
              <a:t>B</a:t>
            </a:r>
            <a:r>
              <a:rPr lang="en-US" dirty="0"/>
              <a:t>(m) means as far as computation.  We will treat it as a black box function with these properties.  </a:t>
            </a:r>
          </a:p>
        </p:txBody>
      </p:sp>
    </p:spTree>
    <p:extLst>
      <p:ext uri="{BB962C8B-B14F-4D97-AF65-F5344CB8AC3E}">
        <p14:creationId xmlns:p14="http://schemas.microsoft.com/office/powerpoint/2010/main" val="326262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AC0261-6856-6146-B823-F40B990E89F7}" type="slidenum">
              <a:rPr lang="en-US"/>
              <a:pPr/>
              <a:t>36</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n-US"/>
              <a:t>Note:  We are not going to go into the details of that K</a:t>
            </a:r>
            <a:r>
              <a:rPr lang="en-US" baseline="-25000"/>
              <a:t>B</a:t>
            </a:r>
            <a:r>
              <a:rPr lang="en-US"/>
              <a:t>(m) means as far as computation.  We will treat it as a black box function with these properties.  </a:t>
            </a:r>
          </a:p>
        </p:txBody>
      </p:sp>
    </p:spTree>
    <p:extLst>
      <p:ext uri="{BB962C8B-B14F-4D97-AF65-F5344CB8AC3E}">
        <p14:creationId xmlns:p14="http://schemas.microsoft.com/office/powerpoint/2010/main" val="961868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BA5F68-CC8B-C347-BE7B-CDAD526EA3B7}" type="slidenum">
              <a:rPr lang="en-US"/>
              <a:pPr/>
              <a:t>37</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08065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FF309E-E577-6545-816C-71092581B06E}" type="slidenum">
              <a:rPr lang="en-US"/>
              <a:pPr/>
              <a:t>38</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44018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2D36DD-E5D7-FA4B-9609-818A72FC81D9}" type="slidenum">
              <a:rPr lang="en-US"/>
              <a:pPr/>
              <a:t>39</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a:t>Note:  there is another way to do authentication, which we will see when we look at SSL.  </a:t>
            </a:r>
          </a:p>
        </p:txBody>
      </p:sp>
    </p:spTree>
    <p:extLst>
      <p:ext uri="{BB962C8B-B14F-4D97-AF65-F5344CB8AC3E}">
        <p14:creationId xmlns:p14="http://schemas.microsoft.com/office/powerpoint/2010/main" val="2074738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62AC01-5D10-4856-8121-C9B953CE69C6}" type="slidenum">
              <a:rPr lang="en-US" smtClean="0"/>
              <a:pPr/>
              <a:t>4</a:t>
            </a:fld>
            <a:endParaRPr lang="en-US"/>
          </a:p>
        </p:txBody>
      </p:sp>
    </p:spTree>
    <p:extLst>
      <p:ext uri="{BB962C8B-B14F-4D97-AF65-F5344CB8AC3E}">
        <p14:creationId xmlns:p14="http://schemas.microsoft.com/office/powerpoint/2010/main" val="537343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187644-8CEF-6F40-8075-F97A192CA92B}" type="slidenum">
              <a:rPr lang="en-US"/>
              <a:pPr/>
              <a:t>40</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43774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3F28AF-6623-0546-B346-67B7375E7F96}" type="slidenum">
              <a:rPr lang="en-US"/>
              <a:pPr/>
              <a:t>41</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dirty="0"/>
              <a:t>The three attributes of a secure communication we mentioned can be achieved using two different “types”, or “families” of cryptography.  Each family has within it many different algorithms, with slightly different properties.  </a:t>
            </a:r>
          </a:p>
          <a:p>
            <a:endParaRPr lang="en-US" dirty="0"/>
          </a:p>
          <a:p>
            <a:r>
              <a:rPr lang="en-US" dirty="0"/>
              <a:t>Symmetric and Asymmetric cryptography differ in the assumptions they make about the “secrets”, or “keys” that two participants use to enable secure communication.  Symmetric key crypto assumes that the parties have used some mechanism to set-up a “shared secret” between the two parties that can be used to secure further communication.  Public key crypto, as we will see, does not make this assumption, yet can still provide strong security properties.  However, the mechanism to do this uses complex math, and as a result, the time to perform asymmetric crypto operations is significantly longer than their symmetric counter-parts.  </a:t>
            </a:r>
          </a:p>
        </p:txBody>
      </p:sp>
    </p:spTree>
    <p:extLst>
      <p:ext uri="{BB962C8B-B14F-4D97-AF65-F5344CB8AC3E}">
        <p14:creationId xmlns:p14="http://schemas.microsoft.com/office/powerpoint/2010/main" val="1104815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5A0333-9608-734E-A4C8-D87290266F8D}" type="slidenum">
              <a:rPr lang="en-US"/>
              <a:pPr/>
              <a:t>42</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24599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DCCC83-EF07-EB4F-BCE8-3502C63FAE81}" type="slidenum">
              <a:rPr lang="en-US"/>
              <a:pPr/>
              <a:t>43</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91035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636310-FA62-BB44-8B47-6D53EDC7D663}" type="slidenum">
              <a:rPr lang="en-US"/>
              <a:pPr/>
              <a:t>44</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xfrm>
            <a:off x="1219200" y="3257550"/>
            <a:ext cx="6705600" cy="3086100"/>
          </a:xfrm>
        </p:spPr>
        <p:txBody>
          <a:bodyPr/>
          <a:lstStyle/>
          <a:p>
            <a:endParaRPr lang="en-US"/>
          </a:p>
        </p:txBody>
      </p:sp>
    </p:spTree>
    <p:extLst>
      <p:ext uri="{BB962C8B-B14F-4D97-AF65-F5344CB8AC3E}">
        <p14:creationId xmlns:p14="http://schemas.microsoft.com/office/powerpoint/2010/main" val="1333849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D939B9-AC8C-AE4B-B6DA-5CF00C68EF16}" type="slidenum">
              <a:rPr lang="en-US"/>
              <a:pPr/>
              <a:t>45</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xfrm>
            <a:off x="1219200" y="3257550"/>
            <a:ext cx="6705600" cy="3086100"/>
          </a:xfrm>
        </p:spPr>
        <p:txBody>
          <a:bodyPr/>
          <a:lstStyle/>
          <a:p>
            <a:pPr marL="228600" indent="-228600"/>
            <a:r>
              <a:rPr lang="en-US"/>
              <a:t>Downside:  </a:t>
            </a:r>
          </a:p>
          <a:p>
            <a:pPr marL="228600" indent="-228600">
              <a:buFontTx/>
              <a:buAutoNum type="arabicParenR"/>
            </a:pPr>
            <a:r>
              <a:rPr lang="en-US"/>
              <a:t>KDC must always be online to communicate securely</a:t>
            </a:r>
          </a:p>
          <a:p>
            <a:pPr marL="228600" indent="-228600">
              <a:buFontTx/>
              <a:buAutoNum type="arabicParenR"/>
            </a:pPr>
            <a:r>
              <a:rPr lang="en-US"/>
              <a:t> KDC can give our session keys away  (escrow)</a:t>
            </a:r>
          </a:p>
          <a:p>
            <a:pPr marL="228600" indent="-228600">
              <a:buFontTx/>
              <a:buAutoNum type="arabicParenR"/>
            </a:pPr>
            <a:endParaRPr lang="en-US"/>
          </a:p>
        </p:txBody>
      </p:sp>
    </p:spTree>
    <p:extLst>
      <p:ext uri="{BB962C8B-B14F-4D97-AF65-F5344CB8AC3E}">
        <p14:creationId xmlns:p14="http://schemas.microsoft.com/office/powerpoint/2010/main" val="1205426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354DB0-D515-2447-B976-47C8EF1F05DB}" type="slidenum">
              <a:rPr lang="en-US"/>
              <a:pPr/>
              <a:t>46</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87194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62AC01-5D10-4856-8121-C9B953CE69C6}" type="slidenum">
              <a:rPr lang="en-US" smtClean="0"/>
              <a:pPr/>
              <a:t>47</a:t>
            </a:fld>
            <a:endParaRPr lang="en-US"/>
          </a:p>
        </p:txBody>
      </p:sp>
    </p:spTree>
    <p:extLst>
      <p:ext uri="{BB962C8B-B14F-4D97-AF65-F5344CB8AC3E}">
        <p14:creationId xmlns:p14="http://schemas.microsoft.com/office/powerpoint/2010/main" val="1484277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1F5038-FB72-6B45-8D4B-CC2D6F061865}" type="slidenum">
              <a:rPr lang="en-US"/>
              <a:pPr/>
              <a:t>5</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US" dirty="0"/>
              <a:t>* This list is pretty broad, some things are actual incidents that may cause harm, while others are vulnerabilities that lead to more complex attacks that cause harm.  </a:t>
            </a:r>
          </a:p>
          <a:p>
            <a:pPr>
              <a:buFontTx/>
              <a:buChar char="•"/>
            </a:pPr>
            <a:r>
              <a:rPr lang="en-US" dirty="0"/>
              <a:t>From such a list, we might define Internet security broadly</a:t>
            </a:r>
            <a:r>
              <a:rPr lang="en-US" baseline="0" dirty="0"/>
              <a:t> </a:t>
            </a:r>
            <a:r>
              <a:rPr lang="en-US" dirty="0"/>
              <a:t>as preventing bad things that can happen when someone is using the Internet.</a:t>
            </a:r>
          </a:p>
        </p:txBody>
      </p:sp>
    </p:spTree>
    <p:extLst>
      <p:ext uri="{BB962C8B-B14F-4D97-AF65-F5344CB8AC3E}">
        <p14:creationId xmlns:p14="http://schemas.microsoft.com/office/powerpoint/2010/main" val="956813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EE7064-B530-3445-9054-FC4130214112}" type="slidenum">
              <a:rPr lang="en-US"/>
              <a:pPr/>
              <a:t>6</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pPr marL="228600" indent="-228600">
              <a:buFontTx/>
              <a:buAutoNum type="arabicParenR"/>
            </a:pPr>
            <a:r>
              <a:rPr lang="en-US"/>
              <a:t>Assumption is still true, even now when Internet is a huge collection of independent ISPs.  </a:t>
            </a:r>
          </a:p>
          <a:p>
            <a:pPr marL="228600" indent="-228600">
              <a:buFontTx/>
              <a:buAutoNum type="arabicParenR"/>
            </a:pPr>
            <a:endParaRPr lang="en-US"/>
          </a:p>
        </p:txBody>
      </p:sp>
    </p:spTree>
    <p:extLst>
      <p:ext uri="{BB962C8B-B14F-4D97-AF65-F5344CB8AC3E}">
        <p14:creationId xmlns:p14="http://schemas.microsoft.com/office/powerpoint/2010/main" val="803466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C3A243-2A08-E048-A2EA-158CEC02EFDD}" type="slidenum">
              <a:rPr lang="en-US"/>
              <a:pPr/>
              <a:t>7</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pPr marL="228600" indent="-228600">
              <a:buFontTx/>
              <a:buAutoNum type="arabicParenR"/>
            </a:pPr>
            <a:r>
              <a:rPr lang="en-US" dirty="0"/>
              <a:t>Assumption is still true, even now when Internet is a huge collection of independent ISPs.  </a:t>
            </a:r>
          </a:p>
          <a:p>
            <a:pPr marL="0" indent="0">
              <a:buFontTx/>
              <a:buNone/>
            </a:pPr>
            <a:endParaRPr lang="en-US" dirty="0"/>
          </a:p>
          <a:p>
            <a:pPr marL="0" indent="0">
              <a:buFontTx/>
              <a:buNone/>
            </a:pPr>
            <a:r>
              <a:rPr lang="en-US" dirty="0"/>
              <a:t>And with the advent of things like Mobile Devices and Internet of Things</a:t>
            </a:r>
            <a:r>
              <a:rPr lang="en-US" baseline="0" dirty="0"/>
              <a:t>, it does not look like things will become any easier in the future. </a:t>
            </a:r>
            <a:endParaRPr lang="en-US" dirty="0"/>
          </a:p>
        </p:txBody>
      </p:sp>
    </p:spTree>
    <p:extLst>
      <p:ext uri="{BB962C8B-B14F-4D97-AF65-F5344CB8AC3E}">
        <p14:creationId xmlns:p14="http://schemas.microsoft.com/office/powerpoint/2010/main" val="487906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2C7D55-537D-684A-B0E5-A9074FBC6B17}" type="slidenum">
              <a:rPr lang="en-US"/>
              <a:pPr/>
              <a:t>8</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pPr>
              <a:buFontTx/>
              <a:buChar char="•"/>
            </a:pPr>
            <a:r>
              <a:rPr lang="en-US"/>
              <a:t>For this course though, we want to focus on understanding how the Internet’s design contributes to a variety of security vulnerabilities, how these vulnerabilities can be exploited, and, most importantly, give you an idea of what tools are used to allow secure communication.  </a:t>
            </a:r>
          </a:p>
          <a:p>
            <a:endParaRPr lang="en-US"/>
          </a:p>
        </p:txBody>
      </p:sp>
    </p:spTree>
    <p:extLst>
      <p:ext uri="{BB962C8B-B14F-4D97-AF65-F5344CB8AC3E}">
        <p14:creationId xmlns:p14="http://schemas.microsoft.com/office/powerpoint/2010/main" val="1154821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E2DB9-2B9E-ED49-A0B9-806273B26D75}" type="slidenum">
              <a:rPr lang="en-US"/>
              <a:pPr/>
              <a:t>9</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a:t>The focus on today’s lecture will be how to we set up a “secure channel” for communication.  </a:t>
            </a:r>
          </a:p>
          <a:p>
            <a:r>
              <a:rPr lang="en-US"/>
              <a:t>Alice wants to talk to Bob.  </a:t>
            </a:r>
          </a:p>
          <a:p>
            <a:endParaRPr lang="en-US"/>
          </a:p>
          <a:p>
            <a:r>
              <a:rPr lang="en-US"/>
              <a:t>Alice probably trusts ISP A, but how does she know where her traffic is going after that?  Or who else might see it, or modify it before it reaches bob?  </a:t>
            </a:r>
          </a:p>
        </p:txBody>
      </p:sp>
    </p:spTree>
    <p:extLst>
      <p:ext uri="{BB962C8B-B14F-4D97-AF65-F5344CB8AC3E}">
        <p14:creationId xmlns:p14="http://schemas.microsoft.com/office/powerpoint/2010/main" val="130051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F84E50-1993-F04B-85DE-325111ED372B}" type="slidenum">
              <a:rPr lang="en-US"/>
              <a:pPr/>
              <a:t>10</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dirty="0"/>
              <a:t>We will talk about the first three of these things today… availability we must tolerate failures and assume network gives us some guarantee</a:t>
            </a:r>
          </a:p>
        </p:txBody>
      </p:sp>
    </p:spTree>
    <p:extLst>
      <p:ext uri="{BB962C8B-B14F-4D97-AF65-F5344CB8AC3E}">
        <p14:creationId xmlns:p14="http://schemas.microsoft.com/office/powerpoint/2010/main" val="1784237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23">
            <a:extLst>
              <a:ext uri="{FF2B5EF4-FFF2-40B4-BE49-F238E27FC236}">
                <a16:creationId xmlns:a16="http://schemas.microsoft.com/office/drawing/2014/main" id="{DF147A61-D40F-4746-826D-11A28C6C8C51}"/>
              </a:ext>
            </a:extLst>
          </p:cNvPr>
          <p:cNvGrpSpPr>
            <a:grpSpLocks/>
          </p:cNvGrpSpPr>
          <p:nvPr/>
        </p:nvGrpSpPr>
        <p:grpSpPr bwMode="auto">
          <a:xfrm>
            <a:off x="0" y="68263"/>
            <a:ext cx="457200" cy="6713537"/>
            <a:chOff x="0" y="43"/>
            <a:chExt cx="5760" cy="4229"/>
          </a:xfrm>
        </p:grpSpPr>
        <p:sp>
          <p:nvSpPr>
            <p:cNvPr id="5" name="Line 4">
              <a:extLst>
                <a:ext uri="{FF2B5EF4-FFF2-40B4-BE49-F238E27FC236}">
                  <a16:creationId xmlns:a16="http://schemas.microsoft.com/office/drawing/2014/main" id="{27B0868B-09B4-48B0-ACF3-410565D79AED}"/>
                </a:ext>
              </a:extLst>
            </p:cNvPr>
            <p:cNvSpPr>
              <a:spLocks noChangeShapeType="1"/>
            </p:cNvSpPr>
            <p:nvPr/>
          </p:nvSpPr>
          <p:spPr bwMode="auto">
            <a:xfrm>
              <a:off x="0" y="4203"/>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5">
              <a:extLst>
                <a:ext uri="{FF2B5EF4-FFF2-40B4-BE49-F238E27FC236}">
                  <a16:creationId xmlns:a16="http://schemas.microsoft.com/office/drawing/2014/main" id="{33686995-A0EA-42EE-9B17-D462C316A59A}"/>
                </a:ext>
              </a:extLst>
            </p:cNvPr>
            <p:cNvSpPr>
              <a:spLocks noChangeShapeType="1"/>
            </p:cNvSpPr>
            <p:nvPr/>
          </p:nvSpPr>
          <p:spPr bwMode="auto">
            <a:xfrm>
              <a:off x="0" y="4239"/>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6">
              <a:extLst>
                <a:ext uri="{FF2B5EF4-FFF2-40B4-BE49-F238E27FC236}">
                  <a16:creationId xmlns:a16="http://schemas.microsoft.com/office/drawing/2014/main" id="{174091BC-0E45-4C59-B07C-B67815417D2C}"/>
                </a:ext>
              </a:extLst>
            </p:cNvPr>
            <p:cNvSpPr>
              <a:spLocks noChangeShapeType="1"/>
            </p:cNvSpPr>
            <p:nvPr/>
          </p:nvSpPr>
          <p:spPr bwMode="auto">
            <a:xfrm>
              <a:off x="0" y="4272"/>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7">
              <a:extLst>
                <a:ext uri="{FF2B5EF4-FFF2-40B4-BE49-F238E27FC236}">
                  <a16:creationId xmlns:a16="http://schemas.microsoft.com/office/drawing/2014/main" id="{2227FA70-F369-4968-9011-B95C03D93722}"/>
                </a:ext>
              </a:extLst>
            </p:cNvPr>
            <p:cNvSpPr>
              <a:spLocks noChangeShapeType="1"/>
            </p:cNvSpPr>
            <p:nvPr/>
          </p:nvSpPr>
          <p:spPr bwMode="auto">
            <a:xfrm>
              <a:off x="0" y="4113"/>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8">
              <a:extLst>
                <a:ext uri="{FF2B5EF4-FFF2-40B4-BE49-F238E27FC236}">
                  <a16:creationId xmlns:a16="http://schemas.microsoft.com/office/drawing/2014/main" id="{C75E1A16-F785-41C9-8A22-A56D4FB32A3C}"/>
                </a:ext>
              </a:extLst>
            </p:cNvPr>
            <p:cNvSpPr>
              <a:spLocks noChangeShapeType="1"/>
            </p:cNvSpPr>
            <p:nvPr/>
          </p:nvSpPr>
          <p:spPr bwMode="auto">
            <a:xfrm>
              <a:off x="0" y="4065"/>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Line 9">
              <a:extLst>
                <a:ext uri="{FF2B5EF4-FFF2-40B4-BE49-F238E27FC236}">
                  <a16:creationId xmlns:a16="http://schemas.microsoft.com/office/drawing/2014/main" id="{5130215D-FC30-40A0-B131-E41B17CC349C}"/>
                </a:ext>
              </a:extLst>
            </p:cNvPr>
            <p:cNvSpPr>
              <a:spLocks noChangeShapeType="1"/>
            </p:cNvSpPr>
            <p:nvPr/>
          </p:nvSpPr>
          <p:spPr bwMode="auto">
            <a:xfrm>
              <a:off x="0" y="4158"/>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Line 10">
              <a:extLst>
                <a:ext uri="{FF2B5EF4-FFF2-40B4-BE49-F238E27FC236}">
                  <a16:creationId xmlns:a16="http://schemas.microsoft.com/office/drawing/2014/main" id="{98A73AC5-D8A2-42EC-95A0-D1283622B4C0}"/>
                </a:ext>
              </a:extLst>
            </p:cNvPr>
            <p:cNvSpPr>
              <a:spLocks noChangeShapeType="1"/>
            </p:cNvSpPr>
            <p:nvPr/>
          </p:nvSpPr>
          <p:spPr bwMode="auto">
            <a:xfrm>
              <a:off x="0" y="3666"/>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11">
              <a:extLst>
                <a:ext uri="{FF2B5EF4-FFF2-40B4-BE49-F238E27FC236}">
                  <a16:creationId xmlns:a16="http://schemas.microsoft.com/office/drawing/2014/main" id="{749E3DDF-A496-4087-9C43-62018699EF3A}"/>
                </a:ext>
              </a:extLst>
            </p:cNvPr>
            <p:cNvSpPr>
              <a:spLocks noChangeShapeType="1"/>
            </p:cNvSpPr>
            <p:nvPr/>
          </p:nvSpPr>
          <p:spPr bwMode="auto">
            <a:xfrm>
              <a:off x="0" y="3639"/>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2">
              <a:extLst>
                <a:ext uri="{FF2B5EF4-FFF2-40B4-BE49-F238E27FC236}">
                  <a16:creationId xmlns:a16="http://schemas.microsoft.com/office/drawing/2014/main" id="{D90FCFE3-EAF2-43DE-B291-3995CD8D760F}"/>
                </a:ext>
              </a:extLst>
            </p:cNvPr>
            <p:cNvSpPr>
              <a:spLocks noChangeShapeType="1"/>
            </p:cNvSpPr>
            <p:nvPr/>
          </p:nvSpPr>
          <p:spPr bwMode="auto">
            <a:xfrm>
              <a:off x="0" y="4020"/>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13">
              <a:extLst>
                <a:ext uri="{FF2B5EF4-FFF2-40B4-BE49-F238E27FC236}">
                  <a16:creationId xmlns:a16="http://schemas.microsoft.com/office/drawing/2014/main" id="{BCE90B05-1C52-4AE0-A29E-FEF1F7778CAD}"/>
                </a:ext>
              </a:extLst>
            </p:cNvPr>
            <p:cNvSpPr>
              <a:spLocks noChangeShapeType="1"/>
            </p:cNvSpPr>
            <p:nvPr/>
          </p:nvSpPr>
          <p:spPr bwMode="auto">
            <a:xfrm>
              <a:off x="0" y="3894"/>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 name="Line 14">
              <a:extLst>
                <a:ext uri="{FF2B5EF4-FFF2-40B4-BE49-F238E27FC236}">
                  <a16:creationId xmlns:a16="http://schemas.microsoft.com/office/drawing/2014/main" id="{94F05238-73F5-4100-BE07-631BEC17E3B8}"/>
                </a:ext>
              </a:extLst>
            </p:cNvPr>
            <p:cNvSpPr>
              <a:spLocks noChangeShapeType="1"/>
            </p:cNvSpPr>
            <p:nvPr/>
          </p:nvSpPr>
          <p:spPr bwMode="auto">
            <a:xfrm>
              <a:off x="0" y="3813"/>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Line 15">
              <a:extLst>
                <a:ext uri="{FF2B5EF4-FFF2-40B4-BE49-F238E27FC236}">
                  <a16:creationId xmlns:a16="http://schemas.microsoft.com/office/drawing/2014/main" id="{C81382F6-DAC0-4949-A92C-FCB9822A9947}"/>
                </a:ext>
              </a:extLst>
            </p:cNvPr>
            <p:cNvSpPr>
              <a:spLocks noChangeShapeType="1"/>
            </p:cNvSpPr>
            <p:nvPr/>
          </p:nvSpPr>
          <p:spPr bwMode="auto">
            <a:xfrm>
              <a:off x="0" y="3999"/>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Line 16">
              <a:extLst>
                <a:ext uri="{FF2B5EF4-FFF2-40B4-BE49-F238E27FC236}">
                  <a16:creationId xmlns:a16="http://schemas.microsoft.com/office/drawing/2014/main" id="{EC946943-2EBE-4B71-8DC4-5A2A15679672}"/>
                </a:ext>
              </a:extLst>
            </p:cNvPr>
            <p:cNvSpPr>
              <a:spLocks noChangeShapeType="1"/>
            </p:cNvSpPr>
            <p:nvPr/>
          </p:nvSpPr>
          <p:spPr bwMode="auto">
            <a:xfrm>
              <a:off x="0" y="3687"/>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 name="Line 17">
              <a:extLst>
                <a:ext uri="{FF2B5EF4-FFF2-40B4-BE49-F238E27FC236}">
                  <a16:creationId xmlns:a16="http://schemas.microsoft.com/office/drawing/2014/main" id="{EA736B66-B5A5-442E-AC70-E8D03E780792}"/>
                </a:ext>
              </a:extLst>
            </p:cNvPr>
            <p:cNvSpPr>
              <a:spLocks noChangeShapeType="1"/>
            </p:cNvSpPr>
            <p:nvPr/>
          </p:nvSpPr>
          <p:spPr bwMode="auto">
            <a:xfrm>
              <a:off x="0" y="3741"/>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18">
              <a:extLst>
                <a:ext uri="{FF2B5EF4-FFF2-40B4-BE49-F238E27FC236}">
                  <a16:creationId xmlns:a16="http://schemas.microsoft.com/office/drawing/2014/main" id="{270F82A9-F354-421A-BF6D-7444E4EA5715}"/>
                </a:ext>
              </a:extLst>
            </p:cNvPr>
            <p:cNvSpPr>
              <a:spLocks noChangeShapeType="1"/>
            </p:cNvSpPr>
            <p:nvPr/>
          </p:nvSpPr>
          <p:spPr bwMode="auto">
            <a:xfrm>
              <a:off x="0" y="3939"/>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19">
              <a:extLst>
                <a:ext uri="{FF2B5EF4-FFF2-40B4-BE49-F238E27FC236}">
                  <a16:creationId xmlns:a16="http://schemas.microsoft.com/office/drawing/2014/main" id="{3DD6CB4D-8D03-42A1-9A21-FEBD8730C328}"/>
                </a:ext>
              </a:extLst>
            </p:cNvPr>
            <p:cNvSpPr>
              <a:spLocks noChangeShapeType="1"/>
            </p:cNvSpPr>
            <p:nvPr/>
          </p:nvSpPr>
          <p:spPr bwMode="auto">
            <a:xfrm>
              <a:off x="0" y="3918"/>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20">
              <a:extLst>
                <a:ext uri="{FF2B5EF4-FFF2-40B4-BE49-F238E27FC236}">
                  <a16:creationId xmlns:a16="http://schemas.microsoft.com/office/drawing/2014/main" id="{221C8BAB-5B3D-4E2B-9E38-1E6E13C575DF}"/>
                </a:ext>
              </a:extLst>
            </p:cNvPr>
            <p:cNvSpPr>
              <a:spLocks noChangeShapeType="1"/>
            </p:cNvSpPr>
            <p:nvPr/>
          </p:nvSpPr>
          <p:spPr bwMode="auto">
            <a:xfrm>
              <a:off x="0" y="3510"/>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21">
              <a:extLst>
                <a:ext uri="{FF2B5EF4-FFF2-40B4-BE49-F238E27FC236}">
                  <a16:creationId xmlns:a16="http://schemas.microsoft.com/office/drawing/2014/main" id="{AE2F6DFB-35EF-44DC-B9A8-12F2023EA81F}"/>
                </a:ext>
              </a:extLst>
            </p:cNvPr>
            <p:cNvSpPr>
              <a:spLocks noChangeShapeType="1"/>
            </p:cNvSpPr>
            <p:nvPr/>
          </p:nvSpPr>
          <p:spPr bwMode="auto">
            <a:xfrm>
              <a:off x="0" y="3546"/>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22">
              <a:extLst>
                <a:ext uri="{FF2B5EF4-FFF2-40B4-BE49-F238E27FC236}">
                  <a16:creationId xmlns:a16="http://schemas.microsoft.com/office/drawing/2014/main" id="{5CCCBB8A-9E67-433B-8C4A-94D5563419DD}"/>
                </a:ext>
              </a:extLst>
            </p:cNvPr>
            <p:cNvSpPr>
              <a:spLocks noChangeShapeType="1"/>
            </p:cNvSpPr>
            <p:nvPr/>
          </p:nvSpPr>
          <p:spPr bwMode="auto">
            <a:xfrm>
              <a:off x="0" y="3579"/>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23">
              <a:extLst>
                <a:ext uri="{FF2B5EF4-FFF2-40B4-BE49-F238E27FC236}">
                  <a16:creationId xmlns:a16="http://schemas.microsoft.com/office/drawing/2014/main" id="{D4F3B4EF-BA86-4ECA-ADB8-372776DC8FC9}"/>
                </a:ext>
              </a:extLst>
            </p:cNvPr>
            <p:cNvSpPr>
              <a:spLocks noChangeShapeType="1"/>
            </p:cNvSpPr>
            <p:nvPr/>
          </p:nvSpPr>
          <p:spPr bwMode="auto">
            <a:xfrm>
              <a:off x="0" y="3420"/>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Line 24">
              <a:extLst>
                <a:ext uri="{FF2B5EF4-FFF2-40B4-BE49-F238E27FC236}">
                  <a16:creationId xmlns:a16="http://schemas.microsoft.com/office/drawing/2014/main" id="{53C079E9-0723-427B-ADD7-0FBB1F8DB285}"/>
                </a:ext>
              </a:extLst>
            </p:cNvPr>
            <p:cNvSpPr>
              <a:spLocks noChangeShapeType="1"/>
            </p:cNvSpPr>
            <p:nvPr/>
          </p:nvSpPr>
          <p:spPr bwMode="auto">
            <a:xfrm>
              <a:off x="0" y="3372"/>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 name="Line 25">
              <a:extLst>
                <a:ext uri="{FF2B5EF4-FFF2-40B4-BE49-F238E27FC236}">
                  <a16:creationId xmlns:a16="http://schemas.microsoft.com/office/drawing/2014/main" id="{24A6A2D7-A1C6-447D-8D0E-50FFDBCFEA7D}"/>
                </a:ext>
              </a:extLst>
            </p:cNvPr>
            <p:cNvSpPr>
              <a:spLocks noChangeShapeType="1"/>
            </p:cNvSpPr>
            <p:nvPr/>
          </p:nvSpPr>
          <p:spPr bwMode="auto">
            <a:xfrm>
              <a:off x="0" y="3465"/>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 name="Line 26">
              <a:extLst>
                <a:ext uri="{FF2B5EF4-FFF2-40B4-BE49-F238E27FC236}">
                  <a16:creationId xmlns:a16="http://schemas.microsoft.com/office/drawing/2014/main" id="{6197B60B-1A4C-4115-B17F-EA298CA0080F}"/>
                </a:ext>
              </a:extLst>
            </p:cNvPr>
            <p:cNvSpPr>
              <a:spLocks noChangeShapeType="1"/>
            </p:cNvSpPr>
            <p:nvPr/>
          </p:nvSpPr>
          <p:spPr bwMode="auto">
            <a:xfrm>
              <a:off x="0" y="2973"/>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27">
              <a:extLst>
                <a:ext uri="{FF2B5EF4-FFF2-40B4-BE49-F238E27FC236}">
                  <a16:creationId xmlns:a16="http://schemas.microsoft.com/office/drawing/2014/main" id="{8AA49400-D52F-4BF2-8307-D4BE36A585D2}"/>
                </a:ext>
              </a:extLst>
            </p:cNvPr>
            <p:cNvSpPr>
              <a:spLocks noChangeShapeType="1"/>
            </p:cNvSpPr>
            <p:nvPr/>
          </p:nvSpPr>
          <p:spPr bwMode="auto">
            <a:xfrm>
              <a:off x="0" y="2946"/>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 name="Line 28">
              <a:extLst>
                <a:ext uri="{FF2B5EF4-FFF2-40B4-BE49-F238E27FC236}">
                  <a16:creationId xmlns:a16="http://schemas.microsoft.com/office/drawing/2014/main" id="{EC197494-059F-46D9-8B15-2978CD44704E}"/>
                </a:ext>
              </a:extLst>
            </p:cNvPr>
            <p:cNvSpPr>
              <a:spLocks noChangeShapeType="1"/>
            </p:cNvSpPr>
            <p:nvPr/>
          </p:nvSpPr>
          <p:spPr bwMode="auto">
            <a:xfrm>
              <a:off x="0" y="3327"/>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29">
              <a:extLst>
                <a:ext uri="{FF2B5EF4-FFF2-40B4-BE49-F238E27FC236}">
                  <a16:creationId xmlns:a16="http://schemas.microsoft.com/office/drawing/2014/main" id="{E0C025DD-1309-4EB9-944A-D89B8C9E4615}"/>
                </a:ext>
              </a:extLst>
            </p:cNvPr>
            <p:cNvSpPr>
              <a:spLocks noChangeShapeType="1"/>
            </p:cNvSpPr>
            <p:nvPr/>
          </p:nvSpPr>
          <p:spPr bwMode="auto">
            <a:xfrm>
              <a:off x="0" y="3201"/>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Line 30">
              <a:extLst>
                <a:ext uri="{FF2B5EF4-FFF2-40B4-BE49-F238E27FC236}">
                  <a16:creationId xmlns:a16="http://schemas.microsoft.com/office/drawing/2014/main" id="{921574D9-E921-4415-92BF-654F95289655}"/>
                </a:ext>
              </a:extLst>
            </p:cNvPr>
            <p:cNvSpPr>
              <a:spLocks noChangeShapeType="1"/>
            </p:cNvSpPr>
            <p:nvPr/>
          </p:nvSpPr>
          <p:spPr bwMode="auto">
            <a:xfrm>
              <a:off x="0" y="3120"/>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 name="Line 31">
              <a:extLst>
                <a:ext uri="{FF2B5EF4-FFF2-40B4-BE49-F238E27FC236}">
                  <a16:creationId xmlns:a16="http://schemas.microsoft.com/office/drawing/2014/main" id="{8600C578-5811-48FE-897B-8ED7215F632F}"/>
                </a:ext>
              </a:extLst>
            </p:cNvPr>
            <p:cNvSpPr>
              <a:spLocks noChangeShapeType="1"/>
            </p:cNvSpPr>
            <p:nvPr/>
          </p:nvSpPr>
          <p:spPr bwMode="auto">
            <a:xfrm>
              <a:off x="0" y="3306"/>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Line 32">
              <a:extLst>
                <a:ext uri="{FF2B5EF4-FFF2-40B4-BE49-F238E27FC236}">
                  <a16:creationId xmlns:a16="http://schemas.microsoft.com/office/drawing/2014/main" id="{3095700F-BD6C-40E8-AE7A-B42ED87C552F}"/>
                </a:ext>
              </a:extLst>
            </p:cNvPr>
            <p:cNvSpPr>
              <a:spLocks noChangeShapeType="1"/>
            </p:cNvSpPr>
            <p:nvPr/>
          </p:nvSpPr>
          <p:spPr bwMode="auto">
            <a:xfrm>
              <a:off x="0" y="2994"/>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Line 33">
              <a:extLst>
                <a:ext uri="{FF2B5EF4-FFF2-40B4-BE49-F238E27FC236}">
                  <a16:creationId xmlns:a16="http://schemas.microsoft.com/office/drawing/2014/main" id="{29DC25E3-F9A2-471F-98D5-488C8FBC4F21}"/>
                </a:ext>
              </a:extLst>
            </p:cNvPr>
            <p:cNvSpPr>
              <a:spLocks noChangeShapeType="1"/>
            </p:cNvSpPr>
            <p:nvPr/>
          </p:nvSpPr>
          <p:spPr bwMode="auto">
            <a:xfrm>
              <a:off x="0" y="3048"/>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Line 34">
              <a:extLst>
                <a:ext uri="{FF2B5EF4-FFF2-40B4-BE49-F238E27FC236}">
                  <a16:creationId xmlns:a16="http://schemas.microsoft.com/office/drawing/2014/main" id="{A1163B60-B6EA-4D2A-9F39-65307B9B6D47}"/>
                </a:ext>
              </a:extLst>
            </p:cNvPr>
            <p:cNvSpPr>
              <a:spLocks noChangeShapeType="1"/>
            </p:cNvSpPr>
            <p:nvPr/>
          </p:nvSpPr>
          <p:spPr bwMode="auto">
            <a:xfrm>
              <a:off x="0" y="3246"/>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Line 35">
              <a:extLst>
                <a:ext uri="{FF2B5EF4-FFF2-40B4-BE49-F238E27FC236}">
                  <a16:creationId xmlns:a16="http://schemas.microsoft.com/office/drawing/2014/main" id="{6799A544-864B-46D2-B0B0-4EA52C390919}"/>
                </a:ext>
              </a:extLst>
            </p:cNvPr>
            <p:cNvSpPr>
              <a:spLocks noChangeShapeType="1"/>
            </p:cNvSpPr>
            <p:nvPr/>
          </p:nvSpPr>
          <p:spPr bwMode="auto">
            <a:xfrm>
              <a:off x="0" y="3225"/>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36">
              <a:extLst>
                <a:ext uri="{FF2B5EF4-FFF2-40B4-BE49-F238E27FC236}">
                  <a16:creationId xmlns:a16="http://schemas.microsoft.com/office/drawing/2014/main" id="{64DC77AF-1941-4D41-8788-B6202F98BBA0}"/>
                </a:ext>
              </a:extLst>
            </p:cNvPr>
            <p:cNvSpPr>
              <a:spLocks noChangeShapeType="1"/>
            </p:cNvSpPr>
            <p:nvPr/>
          </p:nvSpPr>
          <p:spPr bwMode="auto">
            <a:xfrm>
              <a:off x="0" y="2831"/>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37">
              <a:extLst>
                <a:ext uri="{FF2B5EF4-FFF2-40B4-BE49-F238E27FC236}">
                  <a16:creationId xmlns:a16="http://schemas.microsoft.com/office/drawing/2014/main" id="{D4D81EDF-A6C4-4920-B3DC-2ECEFCEEF8FC}"/>
                </a:ext>
              </a:extLst>
            </p:cNvPr>
            <p:cNvSpPr>
              <a:spLocks noChangeShapeType="1"/>
            </p:cNvSpPr>
            <p:nvPr/>
          </p:nvSpPr>
          <p:spPr bwMode="auto">
            <a:xfrm>
              <a:off x="0" y="2750"/>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38">
              <a:extLst>
                <a:ext uri="{FF2B5EF4-FFF2-40B4-BE49-F238E27FC236}">
                  <a16:creationId xmlns:a16="http://schemas.microsoft.com/office/drawing/2014/main" id="{364C43F5-9D29-4FFC-A276-814D75E271AB}"/>
                </a:ext>
              </a:extLst>
            </p:cNvPr>
            <p:cNvSpPr>
              <a:spLocks noChangeShapeType="1"/>
            </p:cNvSpPr>
            <p:nvPr/>
          </p:nvSpPr>
          <p:spPr bwMode="auto">
            <a:xfrm>
              <a:off x="0" y="2678"/>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39">
              <a:extLst>
                <a:ext uri="{FF2B5EF4-FFF2-40B4-BE49-F238E27FC236}">
                  <a16:creationId xmlns:a16="http://schemas.microsoft.com/office/drawing/2014/main" id="{9D63C9BA-C1F9-4B0D-8538-3FFAF207ECDE}"/>
                </a:ext>
              </a:extLst>
            </p:cNvPr>
            <p:cNvSpPr>
              <a:spLocks noChangeShapeType="1"/>
            </p:cNvSpPr>
            <p:nvPr/>
          </p:nvSpPr>
          <p:spPr bwMode="auto">
            <a:xfrm>
              <a:off x="0" y="2876"/>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40">
              <a:extLst>
                <a:ext uri="{FF2B5EF4-FFF2-40B4-BE49-F238E27FC236}">
                  <a16:creationId xmlns:a16="http://schemas.microsoft.com/office/drawing/2014/main" id="{6CFB0157-AA4C-429E-85FD-91D8FA6E99BC}"/>
                </a:ext>
              </a:extLst>
            </p:cNvPr>
            <p:cNvSpPr>
              <a:spLocks noChangeShapeType="1"/>
            </p:cNvSpPr>
            <p:nvPr/>
          </p:nvSpPr>
          <p:spPr bwMode="auto">
            <a:xfrm>
              <a:off x="0" y="2855"/>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Line 41">
              <a:extLst>
                <a:ext uri="{FF2B5EF4-FFF2-40B4-BE49-F238E27FC236}">
                  <a16:creationId xmlns:a16="http://schemas.microsoft.com/office/drawing/2014/main" id="{D1940EFC-F4C8-413A-B70E-B5427AFF4B63}"/>
                </a:ext>
              </a:extLst>
            </p:cNvPr>
            <p:cNvSpPr>
              <a:spLocks noChangeShapeType="1"/>
            </p:cNvSpPr>
            <p:nvPr/>
          </p:nvSpPr>
          <p:spPr bwMode="auto">
            <a:xfrm>
              <a:off x="0" y="2554"/>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Line 42">
              <a:extLst>
                <a:ext uri="{FF2B5EF4-FFF2-40B4-BE49-F238E27FC236}">
                  <a16:creationId xmlns:a16="http://schemas.microsoft.com/office/drawing/2014/main" id="{80B73034-93AE-470D-9D10-5C12ECF74A2B}"/>
                </a:ext>
              </a:extLst>
            </p:cNvPr>
            <p:cNvSpPr>
              <a:spLocks noChangeShapeType="1"/>
            </p:cNvSpPr>
            <p:nvPr/>
          </p:nvSpPr>
          <p:spPr bwMode="auto">
            <a:xfrm>
              <a:off x="0" y="2590"/>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 name="Line 43">
              <a:extLst>
                <a:ext uri="{FF2B5EF4-FFF2-40B4-BE49-F238E27FC236}">
                  <a16:creationId xmlns:a16="http://schemas.microsoft.com/office/drawing/2014/main" id="{9A26BFC9-D6BC-4EDB-9835-681890DD9143}"/>
                </a:ext>
              </a:extLst>
            </p:cNvPr>
            <p:cNvSpPr>
              <a:spLocks noChangeShapeType="1"/>
            </p:cNvSpPr>
            <p:nvPr/>
          </p:nvSpPr>
          <p:spPr bwMode="auto">
            <a:xfrm>
              <a:off x="0" y="2623"/>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 name="Line 44">
              <a:extLst>
                <a:ext uri="{FF2B5EF4-FFF2-40B4-BE49-F238E27FC236}">
                  <a16:creationId xmlns:a16="http://schemas.microsoft.com/office/drawing/2014/main" id="{0CFFBA4A-D0D7-4C50-A646-60F9758B2594}"/>
                </a:ext>
              </a:extLst>
            </p:cNvPr>
            <p:cNvSpPr>
              <a:spLocks noChangeShapeType="1"/>
            </p:cNvSpPr>
            <p:nvPr/>
          </p:nvSpPr>
          <p:spPr bwMode="auto">
            <a:xfrm>
              <a:off x="0" y="2464"/>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 name="Line 45">
              <a:extLst>
                <a:ext uri="{FF2B5EF4-FFF2-40B4-BE49-F238E27FC236}">
                  <a16:creationId xmlns:a16="http://schemas.microsoft.com/office/drawing/2014/main" id="{D3576D09-F8E9-4B51-9D07-D40FED4F0AA8}"/>
                </a:ext>
              </a:extLst>
            </p:cNvPr>
            <p:cNvSpPr>
              <a:spLocks noChangeShapeType="1"/>
            </p:cNvSpPr>
            <p:nvPr/>
          </p:nvSpPr>
          <p:spPr bwMode="auto">
            <a:xfrm>
              <a:off x="0" y="2416"/>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 name="Line 46">
              <a:extLst>
                <a:ext uri="{FF2B5EF4-FFF2-40B4-BE49-F238E27FC236}">
                  <a16:creationId xmlns:a16="http://schemas.microsoft.com/office/drawing/2014/main" id="{636D77A6-228B-4D04-BC57-2C80EFF26564}"/>
                </a:ext>
              </a:extLst>
            </p:cNvPr>
            <p:cNvSpPr>
              <a:spLocks noChangeShapeType="1"/>
            </p:cNvSpPr>
            <p:nvPr/>
          </p:nvSpPr>
          <p:spPr bwMode="auto">
            <a:xfrm>
              <a:off x="0" y="2509"/>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 name="Line 47">
              <a:extLst>
                <a:ext uri="{FF2B5EF4-FFF2-40B4-BE49-F238E27FC236}">
                  <a16:creationId xmlns:a16="http://schemas.microsoft.com/office/drawing/2014/main" id="{3FFCF799-D99D-442F-835F-B103FA02E5E9}"/>
                </a:ext>
              </a:extLst>
            </p:cNvPr>
            <p:cNvSpPr>
              <a:spLocks noChangeShapeType="1"/>
            </p:cNvSpPr>
            <p:nvPr/>
          </p:nvSpPr>
          <p:spPr bwMode="auto">
            <a:xfrm>
              <a:off x="0" y="2371"/>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48">
              <a:extLst>
                <a:ext uri="{FF2B5EF4-FFF2-40B4-BE49-F238E27FC236}">
                  <a16:creationId xmlns:a16="http://schemas.microsoft.com/office/drawing/2014/main" id="{CB4642CE-A1B8-4972-B7BA-942DE554DFFD}"/>
                </a:ext>
              </a:extLst>
            </p:cNvPr>
            <p:cNvSpPr>
              <a:spLocks noChangeShapeType="1"/>
            </p:cNvSpPr>
            <p:nvPr/>
          </p:nvSpPr>
          <p:spPr bwMode="auto">
            <a:xfrm>
              <a:off x="0" y="2245"/>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49">
              <a:extLst>
                <a:ext uri="{FF2B5EF4-FFF2-40B4-BE49-F238E27FC236}">
                  <a16:creationId xmlns:a16="http://schemas.microsoft.com/office/drawing/2014/main" id="{D33874F0-FBD0-4C70-B524-D41E66E34A1F}"/>
                </a:ext>
              </a:extLst>
            </p:cNvPr>
            <p:cNvSpPr>
              <a:spLocks noChangeShapeType="1"/>
            </p:cNvSpPr>
            <p:nvPr/>
          </p:nvSpPr>
          <p:spPr bwMode="auto">
            <a:xfrm>
              <a:off x="0" y="2350"/>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 name="Line 50">
              <a:extLst>
                <a:ext uri="{FF2B5EF4-FFF2-40B4-BE49-F238E27FC236}">
                  <a16:creationId xmlns:a16="http://schemas.microsoft.com/office/drawing/2014/main" id="{4F7A670F-E68B-44B2-99EE-8F1ADEB48CA8}"/>
                </a:ext>
              </a:extLst>
            </p:cNvPr>
            <p:cNvSpPr>
              <a:spLocks noChangeShapeType="1"/>
            </p:cNvSpPr>
            <p:nvPr/>
          </p:nvSpPr>
          <p:spPr bwMode="auto">
            <a:xfrm>
              <a:off x="0" y="2290"/>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 name="Line 51">
              <a:extLst>
                <a:ext uri="{FF2B5EF4-FFF2-40B4-BE49-F238E27FC236}">
                  <a16:creationId xmlns:a16="http://schemas.microsoft.com/office/drawing/2014/main" id="{B5746F2B-890A-4FDF-B60F-6CA905883719}"/>
                </a:ext>
              </a:extLst>
            </p:cNvPr>
            <p:cNvSpPr>
              <a:spLocks noChangeShapeType="1"/>
            </p:cNvSpPr>
            <p:nvPr/>
          </p:nvSpPr>
          <p:spPr bwMode="auto">
            <a:xfrm>
              <a:off x="0" y="2269"/>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 name="Line 52">
              <a:extLst>
                <a:ext uri="{FF2B5EF4-FFF2-40B4-BE49-F238E27FC236}">
                  <a16:creationId xmlns:a16="http://schemas.microsoft.com/office/drawing/2014/main" id="{92E4BFCA-DA11-4CDC-BBC8-37E212577136}"/>
                </a:ext>
              </a:extLst>
            </p:cNvPr>
            <p:cNvSpPr>
              <a:spLocks noChangeShapeType="1"/>
            </p:cNvSpPr>
            <p:nvPr/>
          </p:nvSpPr>
          <p:spPr bwMode="auto">
            <a:xfrm>
              <a:off x="0" y="2130"/>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 name="Line 53">
              <a:extLst>
                <a:ext uri="{FF2B5EF4-FFF2-40B4-BE49-F238E27FC236}">
                  <a16:creationId xmlns:a16="http://schemas.microsoft.com/office/drawing/2014/main" id="{0EF7C579-9B7F-4FBF-8BE9-B1FE3A867937}"/>
                </a:ext>
              </a:extLst>
            </p:cNvPr>
            <p:cNvSpPr>
              <a:spLocks noChangeShapeType="1"/>
            </p:cNvSpPr>
            <p:nvPr/>
          </p:nvSpPr>
          <p:spPr bwMode="auto">
            <a:xfrm>
              <a:off x="0" y="2166"/>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 name="Line 54">
              <a:extLst>
                <a:ext uri="{FF2B5EF4-FFF2-40B4-BE49-F238E27FC236}">
                  <a16:creationId xmlns:a16="http://schemas.microsoft.com/office/drawing/2014/main" id="{94C7DB4B-64FE-4E11-A351-217B207F3B15}"/>
                </a:ext>
              </a:extLst>
            </p:cNvPr>
            <p:cNvSpPr>
              <a:spLocks noChangeShapeType="1"/>
            </p:cNvSpPr>
            <p:nvPr/>
          </p:nvSpPr>
          <p:spPr bwMode="auto">
            <a:xfrm>
              <a:off x="0" y="2199"/>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 name="Line 55">
              <a:extLst>
                <a:ext uri="{FF2B5EF4-FFF2-40B4-BE49-F238E27FC236}">
                  <a16:creationId xmlns:a16="http://schemas.microsoft.com/office/drawing/2014/main" id="{519954EC-A21B-4CF6-8705-FC695FE4AD69}"/>
                </a:ext>
              </a:extLst>
            </p:cNvPr>
            <p:cNvSpPr>
              <a:spLocks noChangeShapeType="1"/>
            </p:cNvSpPr>
            <p:nvPr/>
          </p:nvSpPr>
          <p:spPr bwMode="auto">
            <a:xfrm>
              <a:off x="0" y="2040"/>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56">
              <a:extLst>
                <a:ext uri="{FF2B5EF4-FFF2-40B4-BE49-F238E27FC236}">
                  <a16:creationId xmlns:a16="http://schemas.microsoft.com/office/drawing/2014/main" id="{0D6D717F-8329-4674-AA5E-4E54D1B4FCE6}"/>
                </a:ext>
              </a:extLst>
            </p:cNvPr>
            <p:cNvSpPr>
              <a:spLocks noChangeShapeType="1"/>
            </p:cNvSpPr>
            <p:nvPr/>
          </p:nvSpPr>
          <p:spPr bwMode="auto">
            <a:xfrm>
              <a:off x="0" y="1992"/>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57">
              <a:extLst>
                <a:ext uri="{FF2B5EF4-FFF2-40B4-BE49-F238E27FC236}">
                  <a16:creationId xmlns:a16="http://schemas.microsoft.com/office/drawing/2014/main" id="{CC0B0F5E-1A74-4201-A358-265E36D06EA3}"/>
                </a:ext>
              </a:extLst>
            </p:cNvPr>
            <p:cNvSpPr>
              <a:spLocks noChangeShapeType="1"/>
            </p:cNvSpPr>
            <p:nvPr/>
          </p:nvSpPr>
          <p:spPr bwMode="auto">
            <a:xfrm>
              <a:off x="0" y="2085"/>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58">
              <a:extLst>
                <a:ext uri="{FF2B5EF4-FFF2-40B4-BE49-F238E27FC236}">
                  <a16:creationId xmlns:a16="http://schemas.microsoft.com/office/drawing/2014/main" id="{53FA374E-F273-4B11-97DB-734A1ACA07DC}"/>
                </a:ext>
              </a:extLst>
            </p:cNvPr>
            <p:cNvSpPr>
              <a:spLocks noChangeShapeType="1"/>
            </p:cNvSpPr>
            <p:nvPr/>
          </p:nvSpPr>
          <p:spPr bwMode="auto">
            <a:xfrm>
              <a:off x="0" y="1593"/>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 name="Line 59">
              <a:extLst>
                <a:ext uri="{FF2B5EF4-FFF2-40B4-BE49-F238E27FC236}">
                  <a16:creationId xmlns:a16="http://schemas.microsoft.com/office/drawing/2014/main" id="{EF1CE7D2-CE8C-4BCB-80F1-6E26E98C28D3}"/>
                </a:ext>
              </a:extLst>
            </p:cNvPr>
            <p:cNvSpPr>
              <a:spLocks noChangeShapeType="1"/>
            </p:cNvSpPr>
            <p:nvPr/>
          </p:nvSpPr>
          <p:spPr bwMode="auto">
            <a:xfrm>
              <a:off x="0" y="1566"/>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 name="Line 60">
              <a:extLst>
                <a:ext uri="{FF2B5EF4-FFF2-40B4-BE49-F238E27FC236}">
                  <a16:creationId xmlns:a16="http://schemas.microsoft.com/office/drawing/2014/main" id="{B69886EC-064C-4781-9300-E998F97341E3}"/>
                </a:ext>
              </a:extLst>
            </p:cNvPr>
            <p:cNvSpPr>
              <a:spLocks noChangeShapeType="1"/>
            </p:cNvSpPr>
            <p:nvPr/>
          </p:nvSpPr>
          <p:spPr bwMode="auto">
            <a:xfrm>
              <a:off x="0" y="1947"/>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 name="Line 61">
              <a:extLst>
                <a:ext uri="{FF2B5EF4-FFF2-40B4-BE49-F238E27FC236}">
                  <a16:creationId xmlns:a16="http://schemas.microsoft.com/office/drawing/2014/main" id="{0B863F24-7318-489C-AE8B-D177061D7AB9}"/>
                </a:ext>
              </a:extLst>
            </p:cNvPr>
            <p:cNvSpPr>
              <a:spLocks noChangeShapeType="1"/>
            </p:cNvSpPr>
            <p:nvPr/>
          </p:nvSpPr>
          <p:spPr bwMode="auto">
            <a:xfrm>
              <a:off x="0" y="1821"/>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 name="Line 62">
              <a:extLst>
                <a:ext uri="{FF2B5EF4-FFF2-40B4-BE49-F238E27FC236}">
                  <a16:creationId xmlns:a16="http://schemas.microsoft.com/office/drawing/2014/main" id="{31466FAB-ACD8-4B77-9A14-5B39BA23EDB7}"/>
                </a:ext>
              </a:extLst>
            </p:cNvPr>
            <p:cNvSpPr>
              <a:spLocks noChangeShapeType="1"/>
            </p:cNvSpPr>
            <p:nvPr/>
          </p:nvSpPr>
          <p:spPr bwMode="auto">
            <a:xfrm>
              <a:off x="0" y="1740"/>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 name="Line 63">
              <a:extLst>
                <a:ext uri="{FF2B5EF4-FFF2-40B4-BE49-F238E27FC236}">
                  <a16:creationId xmlns:a16="http://schemas.microsoft.com/office/drawing/2014/main" id="{2DDA1023-8FE2-42AF-B21B-CA7D86F536A1}"/>
                </a:ext>
              </a:extLst>
            </p:cNvPr>
            <p:cNvSpPr>
              <a:spLocks noChangeShapeType="1"/>
            </p:cNvSpPr>
            <p:nvPr/>
          </p:nvSpPr>
          <p:spPr bwMode="auto">
            <a:xfrm>
              <a:off x="0" y="1926"/>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 name="Line 64">
              <a:extLst>
                <a:ext uri="{FF2B5EF4-FFF2-40B4-BE49-F238E27FC236}">
                  <a16:creationId xmlns:a16="http://schemas.microsoft.com/office/drawing/2014/main" id="{2DA914F2-4F24-47DC-8873-57A1B700CD31}"/>
                </a:ext>
              </a:extLst>
            </p:cNvPr>
            <p:cNvSpPr>
              <a:spLocks noChangeShapeType="1"/>
            </p:cNvSpPr>
            <p:nvPr/>
          </p:nvSpPr>
          <p:spPr bwMode="auto">
            <a:xfrm>
              <a:off x="0" y="1614"/>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 name="Line 65">
              <a:extLst>
                <a:ext uri="{FF2B5EF4-FFF2-40B4-BE49-F238E27FC236}">
                  <a16:creationId xmlns:a16="http://schemas.microsoft.com/office/drawing/2014/main" id="{0D04A2DC-8881-443C-A7AB-642984B639A8}"/>
                </a:ext>
              </a:extLst>
            </p:cNvPr>
            <p:cNvSpPr>
              <a:spLocks noChangeShapeType="1"/>
            </p:cNvSpPr>
            <p:nvPr/>
          </p:nvSpPr>
          <p:spPr bwMode="auto">
            <a:xfrm>
              <a:off x="0" y="1668"/>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 name="Line 66">
              <a:extLst>
                <a:ext uri="{FF2B5EF4-FFF2-40B4-BE49-F238E27FC236}">
                  <a16:creationId xmlns:a16="http://schemas.microsoft.com/office/drawing/2014/main" id="{CAEA62FD-6CB9-4C2B-9BA8-47613D8AC80F}"/>
                </a:ext>
              </a:extLst>
            </p:cNvPr>
            <p:cNvSpPr>
              <a:spLocks noChangeShapeType="1"/>
            </p:cNvSpPr>
            <p:nvPr/>
          </p:nvSpPr>
          <p:spPr bwMode="auto">
            <a:xfrm>
              <a:off x="0" y="1866"/>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 name="Line 67">
              <a:extLst>
                <a:ext uri="{FF2B5EF4-FFF2-40B4-BE49-F238E27FC236}">
                  <a16:creationId xmlns:a16="http://schemas.microsoft.com/office/drawing/2014/main" id="{DEBA1394-7CA2-4FA7-924F-298E57E51412}"/>
                </a:ext>
              </a:extLst>
            </p:cNvPr>
            <p:cNvSpPr>
              <a:spLocks noChangeShapeType="1"/>
            </p:cNvSpPr>
            <p:nvPr/>
          </p:nvSpPr>
          <p:spPr bwMode="auto">
            <a:xfrm>
              <a:off x="0" y="1845"/>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 name="Line 68">
              <a:extLst>
                <a:ext uri="{FF2B5EF4-FFF2-40B4-BE49-F238E27FC236}">
                  <a16:creationId xmlns:a16="http://schemas.microsoft.com/office/drawing/2014/main" id="{DB46F9A8-E681-4681-9671-D954DE82C5D4}"/>
                </a:ext>
              </a:extLst>
            </p:cNvPr>
            <p:cNvSpPr>
              <a:spLocks noChangeShapeType="1"/>
            </p:cNvSpPr>
            <p:nvPr/>
          </p:nvSpPr>
          <p:spPr bwMode="auto">
            <a:xfrm>
              <a:off x="0" y="1437"/>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 name="Line 69">
              <a:extLst>
                <a:ext uri="{FF2B5EF4-FFF2-40B4-BE49-F238E27FC236}">
                  <a16:creationId xmlns:a16="http://schemas.microsoft.com/office/drawing/2014/main" id="{02725E40-9C22-4B27-924E-DB7A36963DCF}"/>
                </a:ext>
              </a:extLst>
            </p:cNvPr>
            <p:cNvSpPr>
              <a:spLocks noChangeShapeType="1"/>
            </p:cNvSpPr>
            <p:nvPr/>
          </p:nvSpPr>
          <p:spPr bwMode="auto">
            <a:xfrm>
              <a:off x="0" y="1473"/>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 name="Line 70">
              <a:extLst>
                <a:ext uri="{FF2B5EF4-FFF2-40B4-BE49-F238E27FC236}">
                  <a16:creationId xmlns:a16="http://schemas.microsoft.com/office/drawing/2014/main" id="{DC90B3EA-7887-4247-B2D2-5ADD33D79A7B}"/>
                </a:ext>
              </a:extLst>
            </p:cNvPr>
            <p:cNvSpPr>
              <a:spLocks noChangeShapeType="1"/>
            </p:cNvSpPr>
            <p:nvPr/>
          </p:nvSpPr>
          <p:spPr bwMode="auto">
            <a:xfrm>
              <a:off x="0" y="1506"/>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 name="Line 71">
              <a:extLst>
                <a:ext uri="{FF2B5EF4-FFF2-40B4-BE49-F238E27FC236}">
                  <a16:creationId xmlns:a16="http://schemas.microsoft.com/office/drawing/2014/main" id="{260BA16A-8515-42DE-9648-45A90397EF04}"/>
                </a:ext>
              </a:extLst>
            </p:cNvPr>
            <p:cNvSpPr>
              <a:spLocks noChangeShapeType="1"/>
            </p:cNvSpPr>
            <p:nvPr/>
          </p:nvSpPr>
          <p:spPr bwMode="auto">
            <a:xfrm>
              <a:off x="0" y="1347"/>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 name="Line 72">
              <a:extLst>
                <a:ext uri="{FF2B5EF4-FFF2-40B4-BE49-F238E27FC236}">
                  <a16:creationId xmlns:a16="http://schemas.microsoft.com/office/drawing/2014/main" id="{60D43198-FA3A-46D9-9C46-4B84DDFDD24B}"/>
                </a:ext>
              </a:extLst>
            </p:cNvPr>
            <p:cNvSpPr>
              <a:spLocks noChangeShapeType="1"/>
            </p:cNvSpPr>
            <p:nvPr/>
          </p:nvSpPr>
          <p:spPr bwMode="auto">
            <a:xfrm>
              <a:off x="0" y="1392"/>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 name="Line 73">
              <a:extLst>
                <a:ext uri="{FF2B5EF4-FFF2-40B4-BE49-F238E27FC236}">
                  <a16:creationId xmlns:a16="http://schemas.microsoft.com/office/drawing/2014/main" id="{9B83BACB-153F-42E5-BD3E-45B72993BCB5}"/>
                </a:ext>
              </a:extLst>
            </p:cNvPr>
            <p:cNvSpPr>
              <a:spLocks noChangeShapeType="1"/>
            </p:cNvSpPr>
            <p:nvPr/>
          </p:nvSpPr>
          <p:spPr bwMode="auto">
            <a:xfrm>
              <a:off x="0" y="1016"/>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 name="Line 74">
              <a:extLst>
                <a:ext uri="{FF2B5EF4-FFF2-40B4-BE49-F238E27FC236}">
                  <a16:creationId xmlns:a16="http://schemas.microsoft.com/office/drawing/2014/main" id="{C7E2EC0D-0880-4B15-BF6C-9F94B5691B8A}"/>
                </a:ext>
              </a:extLst>
            </p:cNvPr>
            <p:cNvSpPr>
              <a:spLocks noChangeShapeType="1"/>
            </p:cNvSpPr>
            <p:nvPr/>
          </p:nvSpPr>
          <p:spPr bwMode="auto">
            <a:xfrm>
              <a:off x="0" y="989"/>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 name="Line 75">
              <a:extLst>
                <a:ext uri="{FF2B5EF4-FFF2-40B4-BE49-F238E27FC236}">
                  <a16:creationId xmlns:a16="http://schemas.microsoft.com/office/drawing/2014/main" id="{3A4D9B44-E071-46C8-8BD2-BC5449BAE329}"/>
                </a:ext>
              </a:extLst>
            </p:cNvPr>
            <p:cNvSpPr>
              <a:spLocks noChangeShapeType="1"/>
            </p:cNvSpPr>
            <p:nvPr/>
          </p:nvSpPr>
          <p:spPr bwMode="auto">
            <a:xfrm>
              <a:off x="0" y="1244"/>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 name="Line 76">
              <a:extLst>
                <a:ext uri="{FF2B5EF4-FFF2-40B4-BE49-F238E27FC236}">
                  <a16:creationId xmlns:a16="http://schemas.microsoft.com/office/drawing/2014/main" id="{EA4E970C-4B9E-4CD3-827C-6CB3520E1C05}"/>
                </a:ext>
              </a:extLst>
            </p:cNvPr>
            <p:cNvSpPr>
              <a:spLocks noChangeShapeType="1"/>
            </p:cNvSpPr>
            <p:nvPr/>
          </p:nvSpPr>
          <p:spPr bwMode="auto">
            <a:xfrm>
              <a:off x="0" y="1163"/>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 name="Line 77">
              <a:extLst>
                <a:ext uri="{FF2B5EF4-FFF2-40B4-BE49-F238E27FC236}">
                  <a16:creationId xmlns:a16="http://schemas.microsoft.com/office/drawing/2014/main" id="{996FA1D8-9374-4814-B854-44CEA194580D}"/>
                </a:ext>
              </a:extLst>
            </p:cNvPr>
            <p:cNvSpPr>
              <a:spLocks noChangeShapeType="1"/>
            </p:cNvSpPr>
            <p:nvPr/>
          </p:nvSpPr>
          <p:spPr bwMode="auto">
            <a:xfrm>
              <a:off x="0" y="1037"/>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 name="Line 78">
              <a:extLst>
                <a:ext uri="{FF2B5EF4-FFF2-40B4-BE49-F238E27FC236}">
                  <a16:creationId xmlns:a16="http://schemas.microsoft.com/office/drawing/2014/main" id="{40E17BA6-A81B-4534-93FC-3D1CAB25DC1A}"/>
                </a:ext>
              </a:extLst>
            </p:cNvPr>
            <p:cNvSpPr>
              <a:spLocks noChangeShapeType="1"/>
            </p:cNvSpPr>
            <p:nvPr/>
          </p:nvSpPr>
          <p:spPr bwMode="auto">
            <a:xfrm>
              <a:off x="0" y="1091"/>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 name="Line 79">
              <a:extLst>
                <a:ext uri="{FF2B5EF4-FFF2-40B4-BE49-F238E27FC236}">
                  <a16:creationId xmlns:a16="http://schemas.microsoft.com/office/drawing/2014/main" id="{4C5D2225-23CB-4535-8E2D-BBAE0720195C}"/>
                </a:ext>
              </a:extLst>
            </p:cNvPr>
            <p:cNvSpPr>
              <a:spLocks noChangeShapeType="1"/>
            </p:cNvSpPr>
            <p:nvPr/>
          </p:nvSpPr>
          <p:spPr bwMode="auto">
            <a:xfrm>
              <a:off x="0" y="1289"/>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 name="Line 80">
              <a:extLst>
                <a:ext uri="{FF2B5EF4-FFF2-40B4-BE49-F238E27FC236}">
                  <a16:creationId xmlns:a16="http://schemas.microsoft.com/office/drawing/2014/main" id="{59D11B12-2451-4675-857B-0EB2997A4498}"/>
                </a:ext>
              </a:extLst>
            </p:cNvPr>
            <p:cNvSpPr>
              <a:spLocks noChangeShapeType="1"/>
            </p:cNvSpPr>
            <p:nvPr/>
          </p:nvSpPr>
          <p:spPr bwMode="auto">
            <a:xfrm>
              <a:off x="0" y="1268"/>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 name="Line 81">
              <a:extLst>
                <a:ext uri="{FF2B5EF4-FFF2-40B4-BE49-F238E27FC236}">
                  <a16:creationId xmlns:a16="http://schemas.microsoft.com/office/drawing/2014/main" id="{31E33374-44AC-4D85-89D7-C95C624A2B10}"/>
                </a:ext>
              </a:extLst>
            </p:cNvPr>
            <p:cNvSpPr>
              <a:spLocks noChangeShapeType="1"/>
            </p:cNvSpPr>
            <p:nvPr/>
          </p:nvSpPr>
          <p:spPr bwMode="auto">
            <a:xfrm>
              <a:off x="0" y="860"/>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 name="Line 82">
              <a:extLst>
                <a:ext uri="{FF2B5EF4-FFF2-40B4-BE49-F238E27FC236}">
                  <a16:creationId xmlns:a16="http://schemas.microsoft.com/office/drawing/2014/main" id="{2E7F5CDD-C03B-4E1F-A9C5-C61CC6C05280}"/>
                </a:ext>
              </a:extLst>
            </p:cNvPr>
            <p:cNvSpPr>
              <a:spLocks noChangeShapeType="1"/>
            </p:cNvSpPr>
            <p:nvPr/>
          </p:nvSpPr>
          <p:spPr bwMode="auto">
            <a:xfrm>
              <a:off x="0" y="896"/>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 name="Line 83">
              <a:extLst>
                <a:ext uri="{FF2B5EF4-FFF2-40B4-BE49-F238E27FC236}">
                  <a16:creationId xmlns:a16="http://schemas.microsoft.com/office/drawing/2014/main" id="{C4D65F28-8FFF-446B-9B52-995F34733398}"/>
                </a:ext>
              </a:extLst>
            </p:cNvPr>
            <p:cNvSpPr>
              <a:spLocks noChangeShapeType="1"/>
            </p:cNvSpPr>
            <p:nvPr/>
          </p:nvSpPr>
          <p:spPr bwMode="auto">
            <a:xfrm>
              <a:off x="0" y="929"/>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 name="Line 84">
              <a:extLst>
                <a:ext uri="{FF2B5EF4-FFF2-40B4-BE49-F238E27FC236}">
                  <a16:creationId xmlns:a16="http://schemas.microsoft.com/office/drawing/2014/main" id="{A7D7E96D-4782-42E2-A088-558B1DF2669D}"/>
                </a:ext>
              </a:extLst>
            </p:cNvPr>
            <p:cNvSpPr>
              <a:spLocks noChangeShapeType="1"/>
            </p:cNvSpPr>
            <p:nvPr/>
          </p:nvSpPr>
          <p:spPr bwMode="auto">
            <a:xfrm>
              <a:off x="0" y="770"/>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 name="Line 85">
              <a:extLst>
                <a:ext uri="{FF2B5EF4-FFF2-40B4-BE49-F238E27FC236}">
                  <a16:creationId xmlns:a16="http://schemas.microsoft.com/office/drawing/2014/main" id="{62D6596D-AFDD-425B-98D2-A68374CB4706}"/>
                </a:ext>
              </a:extLst>
            </p:cNvPr>
            <p:cNvSpPr>
              <a:spLocks noChangeShapeType="1"/>
            </p:cNvSpPr>
            <p:nvPr/>
          </p:nvSpPr>
          <p:spPr bwMode="auto">
            <a:xfrm>
              <a:off x="0" y="815"/>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 name="Line 86">
              <a:extLst>
                <a:ext uri="{FF2B5EF4-FFF2-40B4-BE49-F238E27FC236}">
                  <a16:creationId xmlns:a16="http://schemas.microsoft.com/office/drawing/2014/main" id="{9FF1DA01-5865-4AA3-8756-D05027D03781}"/>
                </a:ext>
              </a:extLst>
            </p:cNvPr>
            <p:cNvSpPr>
              <a:spLocks noChangeShapeType="1"/>
            </p:cNvSpPr>
            <p:nvPr/>
          </p:nvSpPr>
          <p:spPr bwMode="auto">
            <a:xfrm>
              <a:off x="0" y="718"/>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 name="Line 87">
              <a:extLst>
                <a:ext uri="{FF2B5EF4-FFF2-40B4-BE49-F238E27FC236}">
                  <a16:creationId xmlns:a16="http://schemas.microsoft.com/office/drawing/2014/main" id="{32BA3D65-3B04-480D-B58D-3D98A2752E83}"/>
                </a:ext>
              </a:extLst>
            </p:cNvPr>
            <p:cNvSpPr>
              <a:spLocks noChangeShapeType="1"/>
            </p:cNvSpPr>
            <p:nvPr/>
          </p:nvSpPr>
          <p:spPr bwMode="auto">
            <a:xfrm>
              <a:off x="0" y="646"/>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 name="Line 88">
              <a:extLst>
                <a:ext uri="{FF2B5EF4-FFF2-40B4-BE49-F238E27FC236}">
                  <a16:creationId xmlns:a16="http://schemas.microsoft.com/office/drawing/2014/main" id="{7AC9812C-801B-461B-B7FE-CCB507EF55BA}"/>
                </a:ext>
              </a:extLst>
            </p:cNvPr>
            <p:cNvSpPr>
              <a:spLocks noChangeShapeType="1"/>
            </p:cNvSpPr>
            <p:nvPr/>
          </p:nvSpPr>
          <p:spPr bwMode="auto">
            <a:xfrm>
              <a:off x="0" y="522"/>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 name="Line 89">
              <a:extLst>
                <a:ext uri="{FF2B5EF4-FFF2-40B4-BE49-F238E27FC236}">
                  <a16:creationId xmlns:a16="http://schemas.microsoft.com/office/drawing/2014/main" id="{2C791EF3-B0CA-4A38-A7E5-1B790F5EB4BF}"/>
                </a:ext>
              </a:extLst>
            </p:cNvPr>
            <p:cNvSpPr>
              <a:spLocks noChangeShapeType="1"/>
            </p:cNvSpPr>
            <p:nvPr/>
          </p:nvSpPr>
          <p:spPr bwMode="auto">
            <a:xfrm>
              <a:off x="0" y="558"/>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 name="Line 90">
              <a:extLst>
                <a:ext uri="{FF2B5EF4-FFF2-40B4-BE49-F238E27FC236}">
                  <a16:creationId xmlns:a16="http://schemas.microsoft.com/office/drawing/2014/main" id="{A9D68428-9DD3-4E9B-8CCE-4F41BA9600C8}"/>
                </a:ext>
              </a:extLst>
            </p:cNvPr>
            <p:cNvSpPr>
              <a:spLocks noChangeShapeType="1"/>
            </p:cNvSpPr>
            <p:nvPr/>
          </p:nvSpPr>
          <p:spPr bwMode="auto">
            <a:xfrm>
              <a:off x="0" y="591"/>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 name="Line 91">
              <a:extLst>
                <a:ext uri="{FF2B5EF4-FFF2-40B4-BE49-F238E27FC236}">
                  <a16:creationId xmlns:a16="http://schemas.microsoft.com/office/drawing/2014/main" id="{7A1CEFAD-B731-4382-A3EE-CE5DB20E9DED}"/>
                </a:ext>
              </a:extLst>
            </p:cNvPr>
            <p:cNvSpPr>
              <a:spLocks noChangeShapeType="1"/>
            </p:cNvSpPr>
            <p:nvPr/>
          </p:nvSpPr>
          <p:spPr bwMode="auto">
            <a:xfrm>
              <a:off x="0" y="432"/>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 name="Line 92">
              <a:extLst>
                <a:ext uri="{FF2B5EF4-FFF2-40B4-BE49-F238E27FC236}">
                  <a16:creationId xmlns:a16="http://schemas.microsoft.com/office/drawing/2014/main" id="{060181B1-2598-4E1A-B514-4BC3A03C69DC}"/>
                </a:ext>
              </a:extLst>
            </p:cNvPr>
            <p:cNvSpPr>
              <a:spLocks noChangeShapeType="1"/>
            </p:cNvSpPr>
            <p:nvPr/>
          </p:nvSpPr>
          <p:spPr bwMode="auto">
            <a:xfrm>
              <a:off x="0" y="384"/>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 name="Line 93">
              <a:extLst>
                <a:ext uri="{FF2B5EF4-FFF2-40B4-BE49-F238E27FC236}">
                  <a16:creationId xmlns:a16="http://schemas.microsoft.com/office/drawing/2014/main" id="{2F561A53-958D-49BC-B44E-B2EB0F301DD8}"/>
                </a:ext>
              </a:extLst>
            </p:cNvPr>
            <p:cNvSpPr>
              <a:spLocks noChangeShapeType="1"/>
            </p:cNvSpPr>
            <p:nvPr/>
          </p:nvSpPr>
          <p:spPr bwMode="auto">
            <a:xfrm>
              <a:off x="0" y="477"/>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 name="Line 94">
              <a:extLst>
                <a:ext uri="{FF2B5EF4-FFF2-40B4-BE49-F238E27FC236}">
                  <a16:creationId xmlns:a16="http://schemas.microsoft.com/office/drawing/2014/main" id="{4F74A2ED-E747-4098-9D1C-010F1731D3A9}"/>
                </a:ext>
              </a:extLst>
            </p:cNvPr>
            <p:cNvSpPr>
              <a:spLocks noChangeShapeType="1"/>
            </p:cNvSpPr>
            <p:nvPr/>
          </p:nvSpPr>
          <p:spPr bwMode="auto">
            <a:xfrm>
              <a:off x="0" y="339"/>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 name="Line 95">
              <a:extLst>
                <a:ext uri="{FF2B5EF4-FFF2-40B4-BE49-F238E27FC236}">
                  <a16:creationId xmlns:a16="http://schemas.microsoft.com/office/drawing/2014/main" id="{D850158F-8DFF-45CA-811C-CBAD9371655D}"/>
                </a:ext>
              </a:extLst>
            </p:cNvPr>
            <p:cNvSpPr>
              <a:spLocks noChangeShapeType="1"/>
            </p:cNvSpPr>
            <p:nvPr/>
          </p:nvSpPr>
          <p:spPr bwMode="auto">
            <a:xfrm>
              <a:off x="0" y="318"/>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 name="Line 96">
              <a:extLst>
                <a:ext uri="{FF2B5EF4-FFF2-40B4-BE49-F238E27FC236}">
                  <a16:creationId xmlns:a16="http://schemas.microsoft.com/office/drawing/2014/main" id="{9319E989-C562-4AFF-8279-9A5CF535D26C}"/>
                </a:ext>
              </a:extLst>
            </p:cNvPr>
            <p:cNvSpPr>
              <a:spLocks noChangeShapeType="1"/>
            </p:cNvSpPr>
            <p:nvPr/>
          </p:nvSpPr>
          <p:spPr bwMode="auto">
            <a:xfrm>
              <a:off x="0" y="258"/>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 name="Line 97">
              <a:extLst>
                <a:ext uri="{FF2B5EF4-FFF2-40B4-BE49-F238E27FC236}">
                  <a16:creationId xmlns:a16="http://schemas.microsoft.com/office/drawing/2014/main" id="{E4E18C4E-AA4A-4AD2-A1EE-A7477F7989A0}"/>
                </a:ext>
              </a:extLst>
            </p:cNvPr>
            <p:cNvSpPr>
              <a:spLocks noChangeShapeType="1"/>
            </p:cNvSpPr>
            <p:nvPr/>
          </p:nvSpPr>
          <p:spPr bwMode="auto">
            <a:xfrm>
              <a:off x="0" y="70"/>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 name="Line 98">
              <a:extLst>
                <a:ext uri="{FF2B5EF4-FFF2-40B4-BE49-F238E27FC236}">
                  <a16:creationId xmlns:a16="http://schemas.microsoft.com/office/drawing/2014/main" id="{314BB304-9811-425F-8B87-1F4251D2BDFB}"/>
                </a:ext>
              </a:extLst>
            </p:cNvPr>
            <p:cNvSpPr>
              <a:spLocks noChangeShapeType="1"/>
            </p:cNvSpPr>
            <p:nvPr/>
          </p:nvSpPr>
          <p:spPr bwMode="auto">
            <a:xfrm>
              <a:off x="0" y="43"/>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 name="Line 99">
              <a:extLst>
                <a:ext uri="{FF2B5EF4-FFF2-40B4-BE49-F238E27FC236}">
                  <a16:creationId xmlns:a16="http://schemas.microsoft.com/office/drawing/2014/main" id="{88DCDD0B-CD23-402A-B968-5EEFB161FC7F}"/>
                </a:ext>
              </a:extLst>
            </p:cNvPr>
            <p:cNvSpPr>
              <a:spLocks noChangeShapeType="1"/>
            </p:cNvSpPr>
            <p:nvPr/>
          </p:nvSpPr>
          <p:spPr bwMode="auto">
            <a:xfrm>
              <a:off x="0" y="91"/>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 name="Line 100">
              <a:extLst>
                <a:ext uri="{FF2B5EF4-FFF2-40B4-BE49-F238E27FC236}">
                  <a16:creationId xmlns:a16="http://schemas.microsoft.com/office/drawing/2014/main" id="{2E273082-76E8-46B9-B6EB-9D246463CD40}"/>
                </a:ext>
              </a:extLst>
            </p:cNvPr>
            <p:cNvSpPr>
              <a:spLocks noChangeShapeType="1"/>
            </p:cNvSpPr>
            <p:nvPr/>
          </p:nvSpPr>
          <p:spPr bwMode="auto">
            <a:xfrm>
              <a:off x="0" y="145"/>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 name="Line 101">
              <a:extLst>
                <a:ext uri="{FF2B5EF4-FFF2-40B4-BE49-F238E27FC236}">
                  <a16:creationId xmlns:a16="http://schemas.microsoft.com/office/drawing/2014/main" id="{C2044765-8B9B-4AEB-A1CD-8223C15B63CC}"/>
                </a:ext>
              </a:extLst>
            </p:cNvPr>
            <p:cNvSpPr>
              <a:spLocks noChangeShapeType="1"/>
            </p:cNvSpPr>
            <p:nvPr/>
          </p:nvSpPr>
          <p:spPr bwMode="auto">
            <a:xfrm>
              <a:off x="0" y="202"/>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3" name="Rectangle 3">
            <a:extLst>
              <a:ext uri="{FF2B5EF4-FFF2-40B4-BE49-F238E27FC236}">
                <a16:creationId xmlns:a16="http://schemas.microsoft.com/office/drawing/2014/main" id="{95FD6796-4E99-4761-9929-8993D662F5E2}"/>
              </a:ext>
            </a:extLst>
          </p:cNvPr>
          <p:cNvSpPr>
            <a:spLocks noChangeArrowheads="1"/>
          </p:cNvSpPr>
          <p:nvPr/>
        </p:nvSpPr>
        <p:spPr bwMode="auto">
          <a:xfrm>
            <a:off x="1143000" y="1752600"/>
            <a:ext cx="7580313" cy="14859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en-US" altLang="en-US">
              <a:latin typeface="Times New Roman" charset="0"/>
            </a:endParaRPr>
          </a:p>
        </p:txBody>
      </p:sp>
      <p:sp>
        <p:nvSpPr>
          <p:cNvPr id="104" name="Rectangle 108">
            <a:extLst>
              <a:ext uri="{FF2B5EF4-FFF2-40B4-BE49-F238E27FC236}">
                <a16:creationId xmlns:a16="http://schemas.microsoft.com/office/drawing/2014/main" id="{2AD66954-A53D-4186-BB7E-930B8CF6633B}"/>
              </a:ext>
            </a:extLst>
          </p:cNvPr>
          <p:cNvSpPr>
            <a:spLocks noChangeArrowheads="1"/>
          </p:cNvSpPr>
          <p:nvPr/>
        </p:nvSpPr>
        <p:spPr bwMode="auto">
          <a:xfrm>
            <a:off x="3017838" y="3122613"/>
            <a:ext cx="5662612" cy="777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kumimoji="1" lang="en-US" altLang="en-US"/>
          </a:p>
        </p:txBody>
      </p:sp>
      <p:sp>
        <p:nvSpPr>
          <p:cNvPr id="105" name="Rectangle 109">
            <a:extLst>
              <a:ext uri="{FF2B5EF4-FFF2-40B4-BE49-F238E27FC236}">
                <a16:creationId xmlns:a16="http://schemas.microsoft.com/office/drawing/2014/main" id="{B8A20CA1-7102-408B-8CDC-61412592C3A8}"/>
              </a:ext>
            </a:extLst>
          </p:cNvPr>
          <p:cNvSpPr>
            <a:spLocks noChangeArrowheads="1"/>
          </p:cNvSpPr>
          <p:nvPr/>
        </p:nvSpPr>
        <p:spPr bwMode="auto">
          <a:xfrm>
            <a:off x="1098550" y="1863725"/>
            <a:ext cx="5662613" cy="7778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kumimoji="1" lang="en-US" altLang="en-US"/>
          </a:p>
        </p:txBody>
      </p:sp>
      <p:grpSp>
        <p:nvGrpSpPr>
          <p:cNvPr id="106" name="Group 125">
            <a:extLst>
              <a:ext uri="{FF2B5EF4-FFF2-40B4-BE49-F238E27FC236}">
                <a16:creationId xmlns:a16="http://schemas.microsoft.com/office/drawing/2014/main" id="{FEA5B8F7-CF98-402C-A973-E2A47B091852}"/>
              </a:ext>
            </a:extLst>
          </p:cNvPr>
          <p:cNvGrpSpPr>
            <a:grpSpLocks/>
          </p:cNvGrpSpPr>
          <p:nvPr/>
        </p:nvGrpSpPr>
        <p:grpSpPr bwMode="auto">
          <a:xfrm>
            <a:off x="1295400" y="2133600"/>
            <a:ext cx="1066800" cy="838200"/>
            <a:chOff x="912" y="1344"/>
            <a:chExt cx="672" cy="528"/>
          </a:xfrm>
        </p:grpSpPr>
        <p:sp>
          <p:nvSpPr>
            <p:cNvPr id="107" name="Rectangle 123">
              <a:extLst>
                <a:ext uri="{FF2B5EF4-FFF2-40B4-BE49-F238E27FC236}">
                  <a16:creationId xmlns:a16="http://schemas.microsoft.com/office/drawing/2014/main" id="{4F123355-F643-402B-A9D5-47D0BF76692C}"/>
                </a:ext>
              </a:extLst>
            </p:cNvPr>
            <p:cNvSpPr>
              <a:spLocks noChangeArrowheads="1"/>
            </p:cNvSpPr>
            <p:nvPr/>
          </p:nvSpPr>
          <p:spPr bwMode="auto">
            <a:xfrm>
              <a:off x="912" y="1344"/>
              <a:ext cx="672" cy="528"/>
            </a:xfrm>
            <a:prstGeom prst="rect">
              <a:avLst/>
            </a:prstGeom>
            <a:solidFill>
              <a:schemeClr val="bg1"/>
            </a:solidFill>
            <a:ln w="2857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08" name="Rectangle 111">
              <a:extLst>
                <a:ext uri="{FF2B5EF4-FFF2-40B4-BE49-F238E27FC236}">
                  <a16:creationId xmlns:a16="http://schemas.microsoft.com/office/drawing/2014/main" id="{EBCBB6BE-BB07-49E8-8F06-F6BB39C41188}"/>
                </a:ext>
              </a:extLst>
            </p:cNvPr>
            <p:cNvSpPr>
              <a:spLocks noChangeArrowheads="1"/>
            </p:cNvSpPr>
            <p:nvPr/>
          </p:nvSpPr>
          <p:spPr bwMode="auto">
            <a:xfrm>
              <a:off x="1478" y="1721"/>
              <a:ext cx="71" cy="7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grpSp>
          <p:nvGrpSpPr>
            <p:cNvPr id="109" name="Group 112">
              <a:extLst>
                <a:ext uri="{FF2B5EF4-FFF2-40B4-BE49-F238E27FC236}">
                  <a16:creationId xmlns:a16="http://schemas.microsoft.com/office/drawing/2014/main" id="{F4784CA5-9489-49CA-8ABF-F186E845033A}"/>
                </a:ext>
              </a:extLst>
            </p:cNvPr>
            <p:cNvGrpSpPr>
              <a:grpSpLocks/>
            </p:cNvGrpSpPr>
            <p:nvPr userDrawn="1"/>
          </p:nvGrpSpPr>
          <p:grpSpPr bwMode="auto">
            <a:xfrm>
              <a:off x="949" y="1420"/>
              <a:ext cx="567" cy="379"/>
              <a:chOff x="1920" y="96"/>
              <a:chExt cx="768" cy="480"/>
            </a:xfrm>
          </p:grpSpPr>
          <p:sp>
            <p:nvSpPr>
              <p:cNvPr id="114" name="Oval 113">
                <a:extLst>
                  <a:ext uri="{FF2B5EF4-FFF2-40B4-BE49-F238E27FC236}">
                    <a16:creationId xmlns:a16="http://schemas.microsoft.com/office/drawing/2014/main" id="{1423B331-EA1B-4637-8C6F-7C9E4C5EF9C6}"/>
                  </a:ext>
                </a:extLst>
              </p:cNvPr>
              <p:cNvSpPr>
                <a:spLocks noChangeArrowheads="1"/>
              </p:cNvSpPr>
              <p:nvPr/>
            </p:nvSpPr>
            <p:spPr bwMode="auto">
              <a:xfrm>
                <a:off x="1920" y="192"/>
                <a:ext cx="576" cy="239"/>
              </a:xfrm>
              <a:prstGeom prst="ellipse">
                <a:avLst/>
              </a:prstGeom>
              <a:solidFill>
                <a:srgbClr val="6F6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15" name="Oval 114">
                <a:extLst>
                  <a:ext uri="{FF2B5EF4-FFF2-40B4-BE49-F238E27FC236}">
                    <a16:creationId xmlns:a16="http://schemas.microsoft.com/office/drawing/2014/main" id="{3BEBCE17-7348-46AE-A531-382CE173550B}"/>
                  </a:ext>
                </a:extLst>
              </p:cNvPr>
              <p:cNvSpPr>
                <a:spLocks noChangeArrowheads="1"/>
              </p:cNvSpPr>
              <p:nvPr/>
            </p:nvSpPr>
            <p:spPr bwMode="auto">
              <a:xfrm>
                <a:off x="2016" y="96"/>
                <a:ext cx="576" cy="241"/>
              </a:xfrm>
              <a:prstGeom prst="ellipse">
                <a:avLst/>
              </a:prstGeom>
              <a:solidFill>
                <a:srgbClr val="6F6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16" name="Oval 115">
                <a:extLst>
                  <a:ext uri="{FF2B5EF4-FFF2-40B4-BE49-F238E27FC236}">
                    <a16:creationId xmlns:a16="http://schemas.microsoft.com/office/drawing/2014/main" id="{7700D430-472C-423F-8161-41D6AD6AB9D0}"/>
                  </a:ext>
                </a:extLst>
              </p:cNvPr>
              <p:cNvSpPr>
                <a:spLocks noChangeArrowheads="1"/>
              </p:cNvSpPr>
              <p:nvPr/>
            </p:nvSpPr>
            <p:spPr bwMode="auto">
              <a:xfrm>
                <a:off x="2016" y="337"/>
                <a:ext cx="336" cy="239"/>
              </a:xfrm>
              <a:prstGeom prst="ellipse">
                <a:avLst/>
              </a:prstGeom>
              <a:solidFill>
                <a:srgbClr val="6F6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17" name="Oval 116">
                <a:extLst>
                  <a:ext uri="{FF2B5EF4-FFF2-40B4-BE49-F238E27FC236}">
                    <a16:creationId xmlns:a16="http://schemas.microsoft.com/office/drawing/2014/main" id="{6B91251B-492A-4234-B32D-BE477F3C3115}"/>
                  </a:ext>
                </a:extLst>
              </p:cNvPr>
              <p:cNvSpPr>
                <a:spLocks noChangeArrowheads="1"/>
              </p:cNvSpPr>
              <p:nvPr/>
            </p:nvSpPr>
            <p:spPr bwMode="auto">
              <a:xfrm>
                <a:off x="2256" y="337"/>
                <a:ext cx="336" cy="239"/>
              </a:xfrm>
              <a:prstGeom prst="ellipse">
                <a:avLst/>
              </a:prstGeom>
              <a:solidFill>
                <a:srgbClr val="6F6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18" name="Oval 117">
                <a:extLst>
                  <a:ext uri="{FF2B5EF4-FFF2-40B4-BE49-F238E27FC236}">
                    <a16:creationId xmlns:a16="http://schemas.microsoft.com/office/drawing/2014/main" id="{0BE0BEA2-2CE3-4E79-B8E2-8D852C653496}"/>
                  </a:ext>
                </a:extLst>
              </p:cNvPr>
              <p:cNvSpPr>
                <a:spLocks noChangeArrowheads="1"/>
              </p:cNvSpPr>
              <p:nvPr/>
            </p:nvSpPr>
            <p:spPr bwMode="auto">
              <a:xfrm>
                <a:off x="2256" y="240"/>
                <a:ext cx="336" cy="238"/>
              </a:xfrm>
              <a:prstGeom prst="ellipse">
                <a:avLst/>
              </a:prstGeom>
              <a:solidFill>
                <a:srgbClr val="6F6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19" name="Oval 118">
                <a:extLst>
                  <a:ext uri="{FF2B5EF4-FFF2-40B4-BE49-F238E27FC236}">
                    <a16:creationId xmlns:a16="http://schemas.microsoft.com/office/drawing/2014/main" id="{3B898DFC-72C9-47A0-9A24-A037FD44C04B}"/>
                  </a:ext>
                </a:extLst>
              </p:cNvPr>
              <p:cNvSpPr>
                <a:spLocks noChangeArrowheads="1"/>
              </p:cNvSpPr>
              <p:nvPr/>
            </p:nvSpPr>
            <p:spPr bwMode="auto">
              <a:xfrm>
                <a:off x="2352" y="240"/>
                <a:ext cx="336" cy="238"/>
              </a:xfrm>
              <a:prstGeom prst="ellipse">
                <a:avLst/>
              </a:prstGeom>
              <a:solidFill>
                <a:srgbClr val="6F6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grpSp>
        <p:sp>
          <p:nvSpPr>
            <p:cNvPr id="110" name="Rectangle 119">
              <a:extLst>
                <a:ext uri="{FF2B5EF4-FFF2-40B4-BE49-F238E27FC236}">
                  <a16:creationId xmlns:a16="http://schemas.microsoft.com/office/drawing/2014/main" id="{CFABF10D-631D-4B07-9C95-BAE59F356A22}"/>
                </a:ext>
              </a:extLst>
            </p:cNvPr>
            <p:cNvSpPr>
              <a:spLocks noChangeArrowheads="1"/>
            </p:cNvSpPr>
            <p:nvPr/>
          </p:nvSpPr>
          <p:spPr bwMode="auto">
            <a:xfrm>
              <a:off x="947" y="1382"/>
              <a:ext cx="71" cy="7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11" name="Rectangle 120">
              <a:extLst>
                <a:ext uri="{FF2B5EF4-FFF2-40B4-BE49-F238E27FC236}">
                  <a16:creationId xmlns:a16="http://schemas.microsoft.com/office/drawing/2014/main" id="{097E3971-9221-4728-BE8D-AB44C29B91C5}"/>
                </a:ext>
              </a:extLst>
            </p:cNvPr>
            <p:cNvSpPr>
              <a:spLocks noChangeArrowheads="1"/>
            </p:cNvSpPr>
            <p:nvPr/>
          </p:nvSpPr>
          <p:spPr bwMode="auto">
            <a:xfrm>
              <a:off x="983" y="1419"/>
              <a:ext cx="70" cy="7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12" name="Rectangle 121">
              <a:extLst>
                <a:ext uri="{FF2B5EF4-FFF2-40B4-BE49-F238E27FC236}">
                  <a16:creationId xmlns:a16="http://schemas.microsoft.com/office/drawing/2014/main" id="{81B2FEB0-5C83-431C-B3AB-66EE10F61C6F}"/>
                </a:ext>
              </a:extLst>
            </p:cNvPr>
            <p:cNvSpPr>
              <a:spLocks noChangeArrowheads="1"/>
            </p:cNvSpPr>
            <p:nvPr/>
          </p:nvSpPr>
          <p:spPr bwMode="auto">
            <a:xfrm>
              <a:off x="1443" y="1683"/>
              <a:ext cx="70" cy="7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cxnSp>
          <p:nvCxnSpPr>
            <p:cNvPr id="113" name="AutoShape 122">
              <a:extLst>
                <a:ext uri="{FF2B5EF4-FFF2-40B4-BE49-F238E27FC236}">
                  <a16:creationId xmlns:a16="http://schemas.microsoft.com/office/drawing/2014/main" id="{F47B11EF-ED1D-45E0-9586-018F799BC370}"/>
                </a:ext>
              </a:extLst>
            </p:cNvPr>
            <p:cNvCxnSpPr>
              <a:cxnSpLocks noChangeShapeType="1"/>
            </p:cNvCxnSpPr>
            <p:nvPr/>
          </p:nvCxnSpPr>
          <p:spPr bwMode="auto">
            <a:xfrm>
              <a:off x="1053" y="1457"/>
              <a:ext cx="390" cy="264"/>
            </a:xfrm>
            <a:prstGeom prst="curvedConnector3">
              <a:avLst>
                <a:gd name="adj1" fmla="val 50000"/>
              </a:avLst>
            </a:prstGeom>
            <a:noFill/>
            <a:ln w="38100">
              <a:solidFill>
                <a:srgbClr val="FFFF00"/>
              </a:solidFill>
              <a:round/>
              <a:headEnd/>
              <a:tailEnd/>
            </a:ln>
            <a:extLst>
              <a:ext uri="{909E8E84-426E-40DD-AFC4-6F175D3DCCD1}">
                <a14:hiddenFill xmlns:a14="http://schemas.microsoft.com/office/drawing/2010/main">
                  <a:noFill/>
                </a14:hiddenFill>
              </a:ext>
            </a:extLst>
          </p:spPr>
        </p:cxnSp>
      </p:grpSp>
      <p:sp>
        <p:nvSpPr>
          <p:cNvPr id="118885" name="Rectangle 107"/>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18889" name="Rectangle 111"/>
          <p:cNvSpPr>
            <a:spLocks noGrp="1" noChangeArrowheads="1"/>
          </p:cNvSpPr>
          <p:nvPr>
            <p:ph type="ctrTitle"/>
          </p:nvPr>
        </p:nvSpPr>
        <p:spPr>
          <a:xfrm>
            <a:off x="2362200" y="1981200"/>
            <a:ext cx="6324600" cy="1143000"/>
          </a:xfrm>
        </p:spPr>
        <p:txBody>
          <a:bodyPr/>
          <a:lstStyle>
            <a:lvl1pPr>
              <a:defRPr/>
            </a:lvl1pPr>
          </a:lstStyle>
          <a:p>
            <a:pPr lvl="0"/>
            <a:r>
              <a:rPr lang="en-US" noProof="0"/>
              <a:t>Click to edit Master title style</a:t>
            </a:r>
          </a:p>
        </p:txBody>
      </p:sp>
      <p:sp>
        <p:nvSpPr>
          <p:cNvPr id="120" name="Rectangle 108">
            <a:extLst>
              <a:ext uri="{FF2B5EF4-FFF2-40B4-BE49-F238E27FC236}">
                <a16:creationId xmlns:a16="http://schemas.microsoft.com/office/drawing/2014/main" id="{6AB7A029-03F4-4F0E-853B-F70DC00AB03B}"/>
              </a:ext>
            </a:extLst>
          </p:cNvPr>
          <p:cNvSpPr>
            <a:spLocks noGrp="1" noChangeArrowheads="1"/>
          </p:cNvSpPr>
          <p:nvPr>
            <p:ph type="dt" sz="half" idx="10"/>
          </p:nvPr>
        </p:nvSpPr>
        <p:spPr>
          <a:xfrm>
            <a:off x="685800" y="6248400"/>
            <a:ext cx="1905000" cy="457200"/>
          </a:xfrm>
        </p:spPr>
        <p:txBody>
          <a:bodyPr/>
          <a:lstStyle>
            <a:lvl1pPr>
              <a:defRPr/>
            </a:lvl1pPr>
          </a:lstStyle>
          <a:p>
            <a:r>
              <a:rPr lang="en-US"/>
              <a:t>L -13; 2-26-01</a:t>
            </a:r>
          </a:p>
        </p:txBody>
      </p:sp>
      <p:sp>
        <p:nvSpPr>
          <p:cNvPr id="121" name="Rectangle 109">
            <a:extLst>
              <a:ext uri="{FF2B5EF4-FFF2-40B4-BE49-F238E27FC236}">
                <a16:creationId xmlns:a16="http://schemas.microsoft.com/office/drawing/2014/main" id="{3B6E9C6E-3F24-4C12-89FB-2D32037B4F77}"/>
              </a:ext>
            </a:extLst>
          </p:cNvPr>
          <p:cNvSpPr>
            <a:spLocks noGrp="1" noChangeArrowheads="1"/>
          </p:cNvSpPr>
          <p:nvPr>
            <p:ph type="ftr" sz="quarter" idx="11"/>
          </p:nvPr>
        </p:nvSpPr>
        <p:spPr>
          <a:xfrm>
            <a:off x="3124200" y="6248400"/>
            <a:ext cx="2895600" cy="457200"/>
          </a:xfrm>
        </p:spPr>
        <p:txBody>
          <a:bodyPr/>
          <a:lstStyle>
            <a:lvl1pPr>
              <a:defRPr/>
            </a:lvl1pPr>
          </a:lstStyle>
          <a:p>
            <a:r>
              <a:rPr lang="en-US"/>
              <a:t>© Srinivasan Seshan, 2001</a:t>
            </a:r>
          </a:p>
        </p:txBody>
      </p:sp>
      <p:sp>
        <p:nvSpPr>
          <p:cNvPr id="122" name="Rectangle 110">
            <a:extLst>
              <a:ext uri="{FF2B5EF4-FFF2-40B4-BE49-F238E27FC236}">
                <a16:creationId xmlns:a16="http://schemas.microsoft.com/office/drawing/2014/main" id="{B25DEC85-EFD6-4818-A8D5-45B6B6C00FEF}"/>
              </a:ext>
            </a:extLst>
          </p:cNvPr>
          <p:cNvSpPr>
            <a:spLocks noGrp="1" noChangeArrowheads="1"/>
          </p:cNvSpPr>
          <p:nvPr>
            <p:ph type="sldNum" sz="quarter" idx="12"/>
          </p:nvPr>
        </p:nvSpPr>
        <p:spPr>
          <a:xfrm>
            <a:off x="6553200" y="6248400"/>
            <a:ext cx="1905000" cy="457200"/>
          </a:xfrm>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5072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slide(fromLeft)">
                                      <p:cBhvr>
                                        <p:cTn id="7" dur="500"/>
                                        <p:tgtEl>
                                          <p:spTgt spid="105"/>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slide(fromRight)">
                                      <p:cBhvr>
                                        <p:cTn id="11"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autoUpdateAnimBg="0"/>
      <p:bldP spid="105" grpId="0" animBg="1"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
            <a:extLst>
              <a:ext uri="{FF2B5EF4-FFF2-40B4-BE49-F238E27FC236}">
                <a16:creationId xmlns:a16="http://schemas.microsoft.com/office/drawing/2014/main" id="{42692340-01B2-42CC-9C37-646132824993}"/>
              </a:ext>
            </a:extLst>
          </p:cNvPr>
          <p:cNvSpPr>
            <a:spLocks noGrp="1" noChangeArrowheads="1"/>
          </p:cNvSpPr>
          <p:nvPr>
            <p:ph type="dt" sz="half" idx="10"/>
          </p:nvPr>
        </p:nvSpPr>
        <p:spPr>
          <a:ln/>
        </p:spPr>
        <p:txBody>
          <a:bodyPr/>
          <a:lstStyle>
            <a:lvl1pPr>
              <a:defRPr/>
            </a:lvl1pPr>
          </a:lstStyle>
          <a:p>
            <a:r>
              <a:rPr lang="en-US"/>
              <a:t>L -13; 2-26-01</a:t>
            </a:r>
          </a:p>
        </p:txBody>
      </p:sp>
      <p:sp>
        <p:nvSpPr>
          <p:cNvPr id="5" name="Rectangle 109">
            <a:extLst>
              <a:ext uri="{FF2B5EF4-FFF2-40B4-BE49-F238E27FC236}">
                <a16:creationId xmlns:a16="http://schemas.microsoft.com/office/drawing/2014/main" id="{5EB0AE50-8606-4E42-A039-792B8592C2B0}"/>
              </a:ext>
            </a:extLst>
          </p:cNvPr>
          <p:cNvSpPr>
            <a:spLocks noGrp="1" noChangeArrowheads="1"/>
          </p:cNvSpPr>
          <p:nvPr>
            <p:ph type="ftr" sz="quarter" idx="11"/>
          </p:nvPr>
        </p:nvSpPr>
        <p:spPr>
          <a:ln/>
        </p:spPr>
        <p:txBody>
          <a:bodyPr/>
          <a:lstStyle>
            <a:lvl1pPr>
              <a:defRPr/>
            </a:lvl1pPr>
          </a:lstStyle>
          <a:p>
            <a:r>
              <a:rPr lang="en-US"/>
              <a:t>© Srinivasan Seshan, 2001</a:t>
            </a:r>
          </a:p>
        </p:txBody>
      </p:sp>
      <p:sp>
        <p:nvSpPr>
          <p:cNvPr id="6" name="Rectangle 110">
            <a:extLst>
              <a:ext uri="{FF2B5EF4-FFF2-40B4-BE49-F238E27FC236}">
                <a16:creationId xmlns:a16="http://schemas.microsoft.com/office/drawing/2014/main" id="{E16CCE6A-29A1-4788-BC55-30D36AFAA792}"/>
              </a:ext>
            </a:extLst>
          </p:cNvPr>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42315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5138" y="152400"/>
            <a:ext cx="2117725"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205538" cy="6096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
            <a:extLst>
              <a:ext uri="{FF2B5EF4-FFF2-40B4-BE49-F238E27FC236}">
                <a16:creationId xmlns:a16="http://schemas.microsoft.com/office/drawing/2014/main" id="{5D3FBC0B-036C-4B97-86DB-6D0938FA7E77}"/>
              </a:ext>
            </a:extLst>
          </p:cNvPr>
          <p:cNvSpPr>
            <a:spLocks noGrp="1" noChangeArrowheads="1"/>
          </p:cNvSpPr>
          <p:nvPr>
            <p:ph type="dt" sz="half" idx="10"/>
          </p:nvPr>
        </p:nvSpPr>
        <p:spPr>
          <a:ln/>
        </p:spPr>
        <p:txBody>
          <a:bodyPr/>
          <a:lstStyle>
            <a:lvl1pPr>
              <a:defRPr/>
            </a:lvl1pPr>
          </a:lstStyle>
          <a:p>
            <a:r>
              <a:rPr lang="en-US"/>
              <a:t>L -13; 2-26-01</a:t>
            </a:r>
          </a:p>
        </p:txBody>
      </p:sp>
      <p:sp>
        <p:nvSpPr>
          <p:cNvPr id="5" name="Rectangle 109">
            <a:extLst>
              <a:ext uri="{FF2B5EF4-FFF2-40B4-BE49-F238E27FC236}">
                <a16:creationId xmlns:a16="http://schemas.microsoft.com/office/drawing/2014/main" id="{E8E6D605-895C-4B99-BDC0-D1BD8AB6DDC3}"/>
              </a:ext>
            </a:extLst>
          </p:cNvPr>
          <p:cNvSpPr>
            <a:spLocks noGrp="1" noChangeArrowheads="1"/>
          </p:cNvSpPr>
          <p:nvPr>
            <p:ph type="ftr" sz="quarter" idx="11"/>
          </p:nvPr>
        </p:nvSpPr>
        <p:spPr>
          <a:ln/>
        </p:spPr>
        <p:txBody>
          <a:bodyPr/>
          <a:lstStyle>
            <a:lvl1pPr>
              <a:defRPr/>
            </a:lvl1pPr>
          </a:lstStyle>
          <a:p>
            <a:r>
              <a:rPr lang="en-US"/>
              <a:t>© Srinivasan Seshan, 2001</a:t>
            </a:r>
          </a:p>
        </p:txBody>
      </p:sp>
      <p:sp>
        <p:nvSpPr>
          <p:cNvPr id="6" name="Rectangle 110">
            <a:extLst>
              <a:ext uri="{FF2B5EF4-FFF2-40B4-BE49-F238E27FC236}">
                <a16:creationId xmlns:a16="http://schemas.microsoft.com/office/drawing/2014/main" id="{E6899CF3-842E-46CC-9A8B-7C6BAA43C40F}"/>
              </a:ext>
            </a:extLst>
          </p:cNvPr>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47649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Default Design copy 3">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lIns="64291" tIns="32146" rIns="64291" bIns="32146"/>
          <a:lstStyle/>
          <a:p>
            <a:pPr lvl="0">
              <a:defRPr sz="1800" b="0">
                <a:solidFill>
                  <a:srgbClr val="000000"/>
                </a:solidFill>
                <a:uFillTx/>
              </a:defRPr>
            </a:pPr>
            <a:r>
              <a:rPr sz="3900" b="1">
                <a:solidFill>
                  <a:srgbClr val="FF2600"/>
                </a:solidFill>
                <a:uFill>
                  <a:solidFill>
                    <a:srgbClr val="FF2600"/>
                  </a:solidFill>
                </a:uFill>
              </a:rPr>
              <a:t>Title Text</a:t>
            </a:r>
          </a:p>
        </p:txBody>
      </p:sp>
      <p:sp>
        <p:nvSpPr>
          <p:cNvPr id="58" name="Shape 58"/>
          <p:cNvSpPr>
            <a:spLocks noGrp="1"/>
          </p:cNvSpPr>
          <p:nvPr>
            <p:ph type="body" idx="1"/>
          </p:nvPr>
        </p:nvSpPr>
        <p:spPr>
          <a:prstGeom prst="rect">
            <a:avLst/>
          </a:prstGeom>
        </p:spPr>
        <p:txBody>
          <a:bodyPr tIns="32146" bIns="32146"/>
          <a:lstStyle>
            <a:lvl2pPr marL="550942" indent="-200911">
              <a:spcBef>
                <a:spcPts val="492"/>
              </a:spcBef>
              <a:buChar char="–"/>
              <a:defRPr sz="2400"/>
            </a:lvl2pPr>
            <a:lvl3pPr marL="832217" indent="-160729">
              <a:spcBef>
                <a:spcPts val="492"/>
              </a:spcBef>
              <a:defRPr sz="2400"/>
            </a:lvl3pPr>
            <a:lvl4pPr marL="1153674" indent="-160729">
              <a:spcBef>
                <a:spcPts val="422"/>
              </a:spcBef>
              <a:buChar char="–"/>
              <a:defRPr sz="2000"/>
            </a:lvl4pPr>
            <a:lvl5pPr marL="1475131" indent="-160729">
              <a:spcBef>
                <a:spcPts val="422"/>
              </a:spcBef>
              <a:buChar char="»"/>
              <a:defRPr sz="2000"/>
            </a:lvl5pPr>
          </a:lstStyle>
          <a:p>
            <a:pPr lvl="0">
              <a:defRPr sz="1800">
                <a:uFillTx/>
              </a:defRPr>
            </a:pPr>
            <a:r>
              <a:rPr sz="2700">
                <a:uFill>
                  <a:solidFill/>
                </a:uFill>
              </a:rPr>
              <a:t>Body Level One</a:t>
            </a:r>
          </a:p>
          <a:p>
            <a:pPr lvl="1">
              <a:defRPr sz="1800">
                <a:uFillTx/>
              </a:defRPr>
            </a:pPr>
            <a:r>
              <a:rPr sz="24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59" name="Shape 59"/>
          <p:cNvSpPr>
            <a:spLocks noGrp="1"/>
          </p:cNvSpPr>
          <p:nvPr>
            <p:ph type="sldNum" sz="quarter" idx="2"/>
          </p:nvPr>
        </p:nvSpPr>
        <p:spPr>
          <a:prstGeom prst="rect">
            <a:avLst/>
          </a:prstGeom>
        </p:spPr>
        <p:txBody>
          <a:bodyPr lIns="64291" tIns="32146" rIns="64291" bIns="32146"/>
          <a:lstStyle/>
          <a:p>
            <a:pPr lvl="0"/>
            <a:fld id="{86CB4B4D-7CA3-9044-876B-883B54F8677D}" type="slidenum">
              <a:t>‹#›</a:t>
            </a:fld>
            <a:endParaRPr/>
          </a:p>
        </p:txBody>
      </p:sp>
    </p:spTree>
    <p:extLst>
      <p:ext uri="{BB962C8B-B14F-4D97-AF65-F5344CB8AC3E}">
        <p14:creationId xmlns:p14="http://schemas.microsoft.com/office/powerpoint/2010/main" val="133618034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3638"/>
            <a:ext cx="2133600" cy="457200"/>
          </a:xfrm>
        </p:spPr>
        <p:txBody>
          <a:bodyPr/>
          <a:lstStyle>
            <a:lvl1pPr>
              <a:defRPr/>
            </a:lvl1pPr>
          </a:lstStyle>
          <a:p>
            <a:r>
              <a:rPr lang="en-US"/>
              <a:t>L -13; 2-26-01</a:t>
            </a: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a:t>© Srinivasan Seshan, 2001</a:t>
            </a:r>
          </a:p>
        </p:txBody>
      </p:sp>
      <p:sp>
        <p:nvSpPr>
          <p:cNvPr id="8" name="Slide Number Placeholder 7"/>
          <p:cNvSpPr>
            <a:spLocks noGrp="1"/>
          </p:cNvSpPr>
          <p:nvPr>
            <p:ph type="sldNum" sz="quarter" idx="12"/>
          </p:nvPr>
        </p:nvSpPr>
        <p:spPr>
          <a:xfrm>
            <a:off x="6553200" y="6243638"/>
            <a:ext cx="2133600" cy="457200"/>
          </a:xfrm>
        </p:spPr>
        <p:txBody>
          <a:bodyPr/>
          <a:lstStyle>
            <a:lvl1pPr>
              <a:defRPr smtClean="0"/>
            </a:lvl1pPr>
          </a:lstStyle>
          <a:p>
            <a:fld id="{489D29D7-1234-8741-A498-660C22BBBE78}" type="slidenum">
              <a:rPr lang="en-US"/>
              <a:pPr/>
              <a:t>‹#›</a:t>
            </a:fld>
            <a:endParaRPr lang="en-US"/>
          </a:p>
        </p:txBody>
      </p:sp>
    </p:spTree>
    <p:extLst>
      <p:ext uri="{BB962C8B-B14F-4D97-AF65-F5344CB8AC3E}">
        <p14:creationId xmlns:p14="http://schemas.microsoft.com/office/powerpoint/2010/main" val="4111608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
            <a:extLst>
              <a:ext uri="{FF2B5EF4-FFF2-40B4-BE49-F238E27FC236}">
                <a16:creationId xmlns:a16="http://schemas.microsoft.com/office/drawing/2014/main" id="{5CD99A68-50CB-4771-8B97-0E1DA7477DF7}"/>
              </a:ext>
            </a:extLst>
          </p:cNvPr>
          <p:cNvSpPr>
            <a:spLocks noGrp="1" noChangeArrowheads="1"/>
          </p:cNvSpPr>
          <p:nvPr>
            <p:ph type="dt" sz="half" idx="10"/>
          </p:nvPr>
        </p:nvSpPr>
        <p:spPr>
          <a:ln/>
        </p:spPr>
        <p:txBody>
          <a:bodyPr/>
          <a:lstStyle>
            <a:lvl1pPr>
              <a:defRPr/>
            </a:lvl1pPr>
          </a:lstStyle>
          <a:p>
            <a:r>
              <a:rPr lang="en-US"/>
              <a:t>L -13; 2-26-01</a:t>
            </a:r>
          </a:p>
        </p:txBody>
      </p:sp>
      <p:sp>
        <p:nvSpPr>
          <p:cNvPr id="5" name="Rectangle 109">
            <a:extLst>
              <a:ext uri="{FF2B5EF4-FFF2-40B4-BE49-F238E27FC236}">
                <a16:creationId xmlns:a16="http://schemas.microsoft.com/office/drawing/2014/main" id="{73759B0A-864D-4190-A616-D91C363AFEB0}"/>
              </a:ext>
            </a:extLst>
          </p:cNvPr>
          <p:cNvSpPr>
            <a:spLocks noGrp="1" noChangeArrowheads="1"/>
          </p:cNvSpPr>
          <p:nvPr>
            <p:ph type="ftr" sz="quarter" idx="11"/>
          </p:nvPr>
        </p:nvSpPr>
        <p:spPr>
          <a:ln/>
        </p:spPr>
        <p:txBody>
          <a:bodyPr/>
          <a:lstStyle>
            <a:lvl1pPr>
              <a:defRPr/>
            </a:lvl1pPr>
          </a:lstStyle>
          <a:p>
            <a:r>
              <a:rPr lang="en-US"/>
              <a:t>© Srinivasan Seshan, 2001</a:t>
            </a:r>
          </a:p>
        </p:txBody>
      </p:sp>
      <p:sp>
        <p:nvSpPr>
          <p:cNvPr id="6" name="Rectangle 110">
            <a:extLst>
              <a:ext uri="{FF2B5EF4-FFF2-40B4-BE49-F238E27FC236}">
                <a16:creationId xmlns:a16="http://schemas.microsoft.com/office/drawing/2014/main" id="{D8AAF42F-9247-46F8-819B-195CA3113560}"/>
              </a:ext>
            </a:extLst>
          </p:cNvPr>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13266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108">
            <a:extLst>
              <a:ext uri="{FF2B5EF4-FFF2-40B4-BE49-F238E27FC236}">
                <a16:creationId xmlns:a16="http://schemas.microsoft.com/office/drawing/2014/main" id="{CC8BC873-FC79-4A4E-A388-8D312F0EC874}"/>
              </a:ext>
            </a:extLst>
          </p:cNvPr>
          <p:cNvSpPr>
            <a:spLocks noGrp="1" noChangeArrowheads="1"/>
          </p:cNvSpPr>
          <p:nvPr>
            <p:ph type="dt" sz="half" idx="10"/>
          </p:nvPr>
        </p:nvSpPr>
        <p:spPr>
          <a:ln/>
        </p:spPr>
        <p:txBody>
          <a:bodyPr/>
          <a:lstStyle>
            <a:lvl1pPr>
              <a:defRPr/>
            </a:lvl1pPr>
          </a:lstStyle>
          <a:p>
            <a:r>
              <a:rPr lang="en-US"/>
              <a:t>L -13; 2-26-01</a:t>
            </a:r>
          </a:p>
        </p:txBody>
      </p:sp>
      <p:sp>
        <p:nvSpPr>
          <p:cNvPr id="5" name="Rectangle 109">
            <a:extLst>
              <a:ext uri="{FF2B5EF4-FFF2-40B4-BE49-F238E27FC236}">
                <a16:creationId xmlns:a16="http://schemas.microsoft.com/office/drawing/2014/main" id="{C36624E8-0ED1-47E2-A422-E1012AA10C31}"/>
              </a:ext>
            </a:extLst>
          </p:cNvPr>
          <p:cNvSpPr>
            <a:spLocks noGrp="1" noChangeArrowheads="1"/>
          </p:cNvSpPr>
          <p:nvPr>
            <p:ph type="ftr" sz="quarter" idx="11"/>
          </p:nvPr>
        </p:nvSpPr>
        <p:spPr>
          <a:ln/>
        </p:spPr>
        <p:txBody>
          <a:bodyPr/>
          <a:lstStyle>
            <a:lvl1pPr>
              <a:defRPr/>
            </a:lvl1pPr>
          </a:lstStyle>
          <a:p>
            <a:r>
              <a:rPr lang="en-US"/>
              <a:t>© Srinivasan Seshan, 2001</a:t>
            </a:r>
          </a:p>
        </p:txBody>
      </p:sp>
      <p:sp>
        <p:nvSpPr>
          <p:cNvPr id="6" name="Rectangle 110">
            <a:extLst>
              <a:ext uri="{FF2B5EF4-FFF2-40B4-BE49-F238E27FC236}">
                <a16:creationId xmlns:a16="http://schemas.microsoft.com/office/drawing/2014/main" id="{5AFF36BF-FE46-44DF-91AF-5E6EC9EA6EE0}"/>
              </a:ext>
            </a:extLst>
          </p:cNvPr>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72084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160838"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70438" y="1524000"/>
            <a:ext cx="4162425"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8">
            <a:extLst>
              <a:ext uri="{FF2B5EF4-FFF2-40B4-BE49-F238E27FC236}">
                <a16:creationId xmlns:a16="http://schemas.microsoft.com/office/drawing/2014/main" id="{71D8630A-3D06-4E45-AD3F-1653F3605F54}"/>
              </a:ext>
            </a:extLst>
          </p:cNvPr>
          <p:cNvSpPr>
            <a:spLocks noGrp="1" noChangeArrowheads="1"/>
          </p:cNvSpPr>
          <p:nvPr>
            <p:ph type="dt" sz="half" idx="10"/>
          </p:nvPr>
        </p:nvSpPr>
        <p:spPr>
          <a:ln/>
        </p:spPr>
        <p:txBody>
          <a:bodyPr/>
          <a:lstStyle>
            <a:lvl1pPr>
              <a:defRPr/>
            </a:lvl1pPr>
          </a:lstStyle>
          <a:p>
            <a:r>
              <a:rPr lang="en-US"/>
              <a:t>L -13; 2-26-01</a:t>
            </a:r>
          </a:p>
        </p:txBody>
      </p:sp>
      <p:sp>
        <p:nvSpPr>
          <p:cNvPr id="6" name="Rectangle 109">
            <a:extLst>
              <a:ext uri="{FF2B5EF4-FFF2-40B4-BE49-F238E27FC236}">
                <a16:creationId xmlns:a16="http://schemas.microsoft.com/office/drawing/2014/main" id="{673BF424-F0AE-4C42-903D-3161F43BA94F}"/>
              </a:ext>
            </a:extLst>
          </p:cNvPr>
          <p:cNvSpPr>
            <a:spLocks noGrp="1" noChangeArrowheads="1"/>
          </p:cNvSpPr>
          <p:nvPr>
            <p:ph type="ftr" sz="quarter" idx="11"/>
          </p:nvPr>
        </p:nvSpPr>
        <p:spPr>
          <a:ln/>
        </p:spPr>
        <p:txBody>
          <a:bodyPr/>
          <a:lstStyle>
            <a:lvl1pPr>
              <a:defRPr/>
            </a:lvl1pPr>
          </a:lstStyle>
          <a:p>
            <a:r>
              <a:rPr lang="en-US"/>
              <a:t>© Srinivasan Seshan, 2001</a:t>
            </a:r>
          </a:p>
        </p:txBody>
      </p:sp>
      <p:sp>
        <p:nvSpPr>
          <p:cNvPr id="7" name="Rectangle 110">
            <a:extLst>
              <a:ext uri="{FF2B5EF4-FFF2-40B4-BE49-F238E27FC236}">
                <a16:creationId xmlns:a16="http://schemas.microsoft.com/office/drawing/2014/main" id="{9829A99A-B2DB-40FD-B1D0-27C6237F51E6}"/>
              </a:ext>
            </a:extLst>
          </p:cNvPr>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44436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8">
            <a:extLst>
              <a:ext uri="{FF2B5EF4-FFF2-40B4-BE49-F238E27FC236}">
                <a16:creationId xmlns:a16="http://schemas.microsoft.com/office/drawing/2014/main" id="{63D302E9-484E-41F8-99CB-3E4815DC921B}"/>
              </a:ext>
            </a:extLst>
          </p:cNvPr>
          <p:cNvSpPr>
            <a:spLocks noGrp="1" noChangeArrowheads="1"/>
          </p:cNvSpPr>
          <p:nvPr>
            <p:ph type="dt" sz="half" idx="10"/>
          </p:nvPr>
        </p:nvSpPr>
        <p:spPr>
          <a:ln/>
        </p:spPr>
        <p:txBody>
          <a:bodyPr/>
          <a:lstStyle>
            <a:lvl1pPr>
              <a:defRPr/>
            </a:lvl1pPr>
          </a:lstStyle>
          <a:p>
            <a:r>
              <a:rPr lang="en-US"/>
              <a:t>L -13; 2-26-01</a:t>
            </a:r>
          </a:p>
        </p:txBody>
      </p:sp>
      <p:sp>
        <p:nvSpPr>
          <p:cNvPr id="8" name="Rectangle 109">
            <a:extLst>
              <a:ext uri="{FF2B5EF4-FFF2-40B4-BE49-F238E27FC236}">
                <a16:creationId xmlns:a16="http://schemas.microsoft.com/office/drawing/2014/main" id="{8ED964BE-31A7-4733-AEA4-75041C62DBA9}"/>
              </a:ext>
            </a:extLst>
          </p:cNvPr>
          <p:cNvSpPr>
            <a:spLocks noGrp="1" noChangeArrowheads="1"/>
          </p:cNvSpPr>
          <p:nvPr>
            <p:ph type="ftr" sz="quarter" idx="11"/>
          </p:nvPr>
        </p:nvSpPr>
        <p:spPr>
          <a:ln/>
        </p:spPr>
        <p:txBody>
          <a:bodyPr/>
          <a:lstStyle>
            <a:lvl1pPr>
              <a:defRPr/>
            </a:lvl1pPr>
          </a:lstStyle>
          <a:p>
            <a:r>
              <a:rPr lang="en-US"/>
              <a:t>© Srinivasan Seshan, 2001</a:t>
            </a:r>
          </a:p>
        </p:txBody>
      </p:sp>
      <p:sp>
        <p:nvSpPr>
          <p:cNvPr id="9" name="Rectangle 110">
            <a:extLst>
              <a:ext uri="{FF2B5EF4-FFF2-40B4-BE49-F238E27FC236}">
                <a16:creationId xmlns:a16="http://schemas.microsoft.com/office/drawing/2014/main" id="{FCE3B037-E451-42F6-8DBB-BDC188CA8662}"/>
              </a:ext>
            </a:extLst>
          </p:cNvPr>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47601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8">
            <a:extLst>
              <a:ext uri="{FF2B5EF4-FFF2-40B4-BE49-F238E27FC236}">
                <a16:creationId xmlns:a16="http://schemas.microsoft.com/office/drawing/2014/main" id="{3AD6C340-116F-410B-9C34-6BDC499B8116}"/>
              </a:ext>
            </a:extLst>
          </p:cNvPr>
          <p:cNvSpPr>
            <a:spLocks noGrp="1" noChangeArrowheads="1"/>
          </p:cNvSpPr>
          <p:nvPr>
            <p:ph type="dt" sz="half" idx="10"/>
          </p:nvPr>
        </p:nvSpPr>
        <p:spPr>
          <a:ln/>
        </p:spPr>
        <p:txBody>
          <a:bodyPr/>
          <a:lstStyle>
            <a:lvl1pPr>
              <a:defRPr/>
            </a:lvl1pPr>
          </a:lstStyle>
          <a:p>
            <a:r>
              <a:rPr lang="en-US"/>
              <a:t>L -13; 2-26-01</a:t>
            </a:r>
          </a:p>
        </p:txBody>
      </p:sp>
      <p:sp>
        <p:nvSpPr>
          <p:cNvPr id="4" name="Rectangle 109">
            <a:extLst>
              <a:ext uri="{FF2B5EF4-FFF2-40B4-BE49-F238E27FC236}">
                <a16:creationId xmlns:a16="http://schemas.microsoft.com/office/drawing/2014/main" id="{89DC4155-C790-4863-825E-BC46773AC6F5}"/>
              </a:ext>
            </a:extLst>
          </p:cNvPr>
          <p:cNvSpPr>
            <a:spLocks noGrp="1" noChangeArrowheads="1"/>
          </p:cNvSpPr>
          <p:nvPr>
            <p:ph type="ftr" sz="quarter" idx="11"/>
          </p:nvPr>
        </p:nvSpPr>
        <p:spPr>
          <a:ln/>
        </p:spPr>
        <p:txBody>
          <a:bodyPr/>
          <a:lstStyle>
            <a:lvl1pPr>
              <a:defRPr/>
            </a:lvl1pPr>
          </a:lstStyle>
          <a:p>
            <a:r>
              <a:rPr lang="en-US"/>
              <a:t>© Srinivasan Seshan, 2001</a:t>
            </a:r>
          </a:p>
        </p:txBody>
      </p:sp>
      <p:sp>
        <p:nvSpPr>
          <p:cNvPr id="5" name="Rectangle 110">
            <a:extLst>
              <a:ext uri="{FF2B5EF4-FFF2-40B4-BE49-F238E27FC236}">
                <a16:creationId xmlns:a16="http://schemas.microsoft.com/office/drawing/2014/main" id="{4EE287E0-7D23-415C-8CD9-D0E4CB9219DA}"/>
              </a:ext>
            </a:extLst>
          </p:cNvPr>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54299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
            <a:extLst>
              <a:ext uri="{FF2B5EF4-FFF2-40B4-BE49-F238E27FC236}">
                <a16:creationId xmlns:a16="http://schemas.microsoft.com/office/drawing/2014/main" id="{73A3312B-DA71-49FE-B75F-FF1AEE3D56B8}"/>
              </a:ext>
            </a:extLst>
          </p:cNvPr>
          <p:cNvSpPr>
            <a:spLocks noGrp="1" noChangeArrowheads="1"/>
          </p:cNvSpPr>
          <p:nvPr>
            <p:ph type="dt" sz="half" idx="10"/>
          </p:nvPr>
        </p:nvSpPr>
        <p:spPr>
          <a:ln/>
        </p:spPr>
        <p:txBody>
          <a:bodyPr/>
          <a:lstStyle>
            <a:lvl1pPr>
              <a:defRPr/>
            </a:lvl1pPr>
          </a:lstStyle>
          <a:p>
            <a:r>
              <a:rPr lang="en-US"/>
              <a:t>L -13; 2-26-01</a:t>
            </a:r>
          </a:p>
        </p:txBody>
      </p:sp>
      <p:sp>
        <p:nvSpPr>
          <p:cNvPr id="3" name="Rectangle 109">
            <a:extLst>
              <a:ext uri="{FF2B5EF4-FFF2-40B4-BE49-F238E27FC236}">
                <a16:creationId xmlns:a16="http://schemas.microsoft.com/office/drawing/2014/main" id="{44722E92-3DF9-48C6-ABA3-067A75842736}"/>
              </a:ext>
            </a:extLst>
          </p:cNvPr>
          <p:cNvSpPr>
            <a:spLocks noGrp="1" noChangeArrowheads="1"/>
          </p:cNvSpPr>
          <p:nvPr>
            <p:ph type="ftr" sz="quarter" idx="11"/>
          </p:nvPr>
        </p:nvSpPr>
        <p:spPr>
          <a:ln/>
        </p:spPr>
        <p:txBody>
          <a:bodyPr/>
          <a:lstStyle>
            <a:lvl1pPr>
              <a:defRPr/>
            </a:lvl1pPr>
          </a:lstStyle>
          <a:p>
            <a:r>
              <a:rPr lang="en-US"/>
              <a:t>© Srinivasan Seshan, 2001</a:t>
            </a:r>
          </a:p>
        </p:txBody>
      </p:sp>
      <p:sp>
        <p:nvSpPr>
          <p:cNvPr id="4" name="Rectangle 110">
            <a:extLst>
              <a:ext uri="{FF2B5EF4-FFF2-40B4-BE49-F238E27FC236}">
                <a16:creationId xmlns:a16="http://schemas.microsoft.com/office/drawing/2014/main" id="{714E4A64-EA4D-4B6C-9265-323C10EC4336}"/>
              </a:ext>
            </a:extLst>
          </p:cNvPr>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18414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108">
            <a:extLst>
              <a:ext uri="{FF2B5EF4-FFF2-40B4-BE49-F238E27FC236}">
                <a16:creationId xmlns:a16="http://schemas.microsoft.com/office/drawing/2014/main" id="{E87F70FF-4B74-4A49-BFFC-335065841590}"/>
              </a:ext>
            </a:extLst>
          </p:cNvPr>
          <p:cNvSpPr>
            <a:spLocks noGrp="1" noChangeArrowheads="1"/>
          </p:cNvSpPr>
          <p:nvPr>
            <p:ph type="dt" sz="half" idx="10"/>
          </p:nvPr>
        </p:nvSpPr>
        <p:spPr>
          <a:ln/>
        </p:spPr>
        <p:txBody>
          <a:bodyPr/>
          <a:lstStyle>
            <a:lvl1pPr>
              <a:defRPr/>
            </a:lvl1pPr>
          </a:lstStyle>
          <a:p>
            <a:r>
              <a:rPr lang="en-US"/>
              <a:t>L -13; 2-26-01</a:t>
            </a:r>
          </a:p>
        </p:txBody>
      </p:sp>
      <p:sp>
        <p:nvSpPr>
          <p:cNvPr id="6" name="Rectangle 109">
            <a:extLst>
              <a:ext uri="{FF2B5EF4-FFF2-40B4-BE49-F238E27FC236}">
                <a16:creationId xmlns:a16="http://schemas.microsoft.com/office/drawing/2014/main" id="{19EA7180-81C1-46DC-AB3E-ED112CF0F773}"/>
              </a:ext>
            </a:extLst>
          </p:cNvPr>
          <p:cNvSpPr>
            <a:spLocks noGrp="1" noChangeArrowheads="1"/>
          </p:cNvSpPr>
          <p:nvPr>
            <p:ph type="ftr" sz="quarter" idx="11"/>
          </p:nvPr>
        </p:nvSpPr>
        <p:spPr>
          <a:ln/>
        </p:spPr>
        <p:txBody>
          <a:bodyPr/>
          <a:lstStyle>
            <a:lvl1pPr>
              <a:defRPr/>
            </a:lvl1pPr>
          </a:lstStyle>
          <a:p>
            <a:r>
              <a:rPr lang="en-US"/>
              <a:t>© Srinivasan Seshan, 2001</a:t>
            </a:r>
          </a:p>
        </p:txBody>
      </p:sp>
      <p:sp>
        <p:nvSpPr>
          <p:cNvPr id="7" name="Rectangle 110">
            <a:extLst>
              <a:ext uri="{FF2B5EF4-FFF2-40B4-BE49-F238E27FC236}">
                <a16:creationId xmlns:a16="http://schemas.microsoft.com/office/drawing/2014/main" id="{41B12AA8-3C04-4ABA-859B-B9648DB9895D}"/>
              </a:ext>
            </a:extLst>
          </p:cNvPr>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0874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108">
            <a:extLst>
              <a:ext uri="{FF2B5EF4-FFF2-40B4-BE49-F238E27FC236}">
                <a16:creationId xmlns:a16="http://schemas.microsoft.com/office/drawing/2014/main" id="{D575E09C-30A9-41AA-9338-41AFB1D9202C}"/>
              </a:ext>
            </a:extLst>
          </p:cNvPr>
          <p:cNvSpPr>
            <a:spLocks noGrp="1" noChangeArrowheads="1"/>
          </p:cNvSpPr>
          <p:nvPr>
            <p:ph type="dt" sz="half" idx="10"/>
          </p:nvPr>
        </p:nvSpPr>
        <p:spPr>
          <a:ln/>
        </p:spPr>
        <p:txBody>
          <a:bodyPr/>
          <a:lstStyle>
            <a:lvl1pPr>
              <a:defRPr/>
            </a:lvl1pPr>
          </a:lstStyle>
          <a:p>
            <a:r>
              <a:rPr lang="en-US"/>
              <a:t>L -13; 2-26-01</a:t>
            </a:r>
          </a:p>
        </p:txBody>
      </p:sp>
      <p:sp>
        <p:nvSpPr>
          <p:cNvPr id="6" name="Rectangle 109">
            <a:extLst>
              <a:ext uri="{FF2B5EF4-FFF2-40B4-BE49-F238E27FC236}">
                <a16:creationId xmlns:a16="http://schemas.microsoft.com/office/drawing/2014/main" id="{E385E0CE-EE31-41EF-84AA-A73AE1A52537}"/>
              </a:ext>
            </a:extLst>
          </p:cNvPr>
          <p:cNvSpPr>
            <a:spLocks noGrp="1" noChangeArrowheads="1"/>
          </p:cNvSpPr>
          <p:nvPr>
            <p:ph type="ftr" sz="quarter" idx="11"/>
          </p:nvPr>
        </p:nvSpPr>
        <p:spPr>
          <a:ln/>
        </p:spPr>
        <p:txBody>
          <a:bodyPr/>
          <a:lstStyle>
            <a:lvl1pPr>
              <a:defRPr/>
            </a:lvl1pPr>
          </a:lstStyle>
          <a:p>
            <a:r>
              <a:rPr lang="en-US"/>
              <a:t>© Srinivasan Seshan, 2001</a:t>
            </a:r>
          </a:p>
        </p:txBody>
      </p:sp>
      <p:sp>
        <p:nvSpPr>
          <p:cNvPr id="7" name="Rectangle 110">
            <a:extLst>
              <a:ext uri="{FF2B5EF4-FFF2-40B4-BE49-F238E27FC236}">
                <a16:creationId xmlns:a16="http://schemas.microsoft.com/office/drawing/2014/main" id="{1D00753C-8ECB-496F-8316-E96F0AE6D275}"/>
              </a:ext>
            </a:extLst>
          </p:cNvPr>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16445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
            <a:extLst>
              <a:ext uri="{FF2B5EF4-FFF2-40B4-BE49-F238E27FC236}">
                <a16:creationId xmlns:a16="http://schemas.microsoft.com/office/drawing/2014/main" id="{2011414F-5A74-48BA-A5BE-E6C6259A5207}"/>
              </a:ext>
            </a:extLst>
          </p:cNvPr>
          <p:cNvGrpSpPr>
            <a:grpSpLocks/>
          </p:cNvGrpSpPr>
          <p:nvPr/>
        </p:nvGrpSpPr>
        <p:grpSpPr bwMode="auto">
          <a:xfrm>
            <a:off x="0" y="68263"/>
            <a:ext cx="457200" cy="6713537"/>
            <a:chOff x="0" y="43"/>
            <a:chExt cx="5760" cy="4229"/>
          </a:xfrm>
        </p:grpSpPr>
        <p:sp>
          <p:nvSpPr>
            <p:cNvPr id="1050" name="Line 4">
              <a:extLst>
                <a:ext uri="{FF2B5EF4-FFF2-40B4-BE49-F238E27FC236}">
                  <a16:creationId xmlns:a16="http://schemas.microsoft.com/office/drawing/2014/main" id="{C4834431-6992-4DF8-A6F6-C78E6385080D}"/>
                </a:ext>
              </a:extLst>
            </p:cNvPr>
            <p:cNvSpPr>
              <a:spLocks noChangeShapeType="1"/>
            </p:cNvSpPr>
            <p:nvPr/>
          </p:nvSpPr>
          <p:spPr bwMode="auto">
            <a:xfrm>
              <a:off x="0" y="4203"/>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1" name="Line 5">
              <a:extLst>
                <a:ext uri="{FF2B5EF4-FFF2-40B4-BE49-F238E27FC236}">
                  <a16:creationId xmlns:a16="http://schemas.microsoft.com/office/drawing/2014/main" id="{BD8AC990-C153-4B4D-9C69-174EDF6A527D}"/>
                </a:ext>
              </a:extLst>
            </p:cNvPr>
            <p:cNvSpPr>
              <a:spLocks noChangeShapeType="1"/>
            </p:cNvSpPr>
            <p:nvPr/>
          </p:nvSpPr>
          <p:spPr bwMode="auto">
            <a:xfrm>
              <a:off x="0" y="4239"/>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2" name="Line 6">
              <a:extLst>
                <a:ext uri="{FF2B5EF4-FFF2-40B4-BE49-F238E27FC236}">
                  <a16:creationId xmlns:a16="http://schemas.microsoft.com/office/drawing/2014/main" id="{57B51927-3C2A-47B7-90E9-87987FC80FF6}"/>
                </a:ext>
              </a:extLst>
            </p:cNvPr>
            <p:cNvSpPr>
              <a:spLocks noChangeShapeType="1"/>
            </p:cNvSpPr>
            <p:nvPr/>
          </p:nvSpPr>
          <p:spPr bwMode="auto">
            <a:xfrm>
              <a:off x="0" y="4272"/>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3" name="Line 7">
              <a:extLst>
                <a:ext uri="{FF2B5EF4-FFF2-40B4-BE49-F238E27FC236}">
                  <a16:creationId xmlns:a16="http://schemas.microsoft.com/office/drawing/2014/main" id="{4B2BCBD5-11F2-45AD-992F-F46A3D334AA7}"/>
                </a:ext>
              </a:extLst>
            </p:cNvPr>
            <p:cNvSpPr>
              <a:spLocks noChangeShapeType="1"/>
            </p:cNvSpPr>
            <p:nvPr/>
          </p:nvSpPr>
          <p:spPr bwMode="auto">
            <a:xfrm>
              <a:off x="0" y="4113"/>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 name="Line 8">
              <a:extLst>
                <a:ext uri="{FF2B5EF4-FFF2-40B4-BE49-F238E27FC236}">
                  <a16:creationId xmlns:a16="http://schemas.microsoft.com/office/drawing/2014/main" id="{9EB64871-155B-4438-9271-A7771D86890B}"/>
                </a:ext>
              </a:extLst>
            </p:cNvPr>
            <p:cNvSpPr>
              <a:spLocks noChangeShapeType="1"/>
            </p:cNvSpPr>
            <p:nvPr/>
          </p:nvSpPr>
          <p:spPr bwMode="auto">
            <a:xfrm>
              <a:off x="0" y="4065"/>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 name="Line 9">
              <a:extLst>
                <a:ext uri="{FF2B5EF4-FFF2-40B4-BE49-F238E27FC236}">
                  <a16:creationId xmlns:a16="http://schemas.microsoft.com/office/drawing/2014/main" id="{E114AA87-E46D-43DB-93BB-49AAA2C534D9}"/>
                </a:ext>
              </a:extLst>
            </p:cNvPr>
            <p:cNvSpPr>
              <a:spLocks noChangeShapeType="1"/>
            </p:cNvSpPr>
            <p:nvPr/>
          </p:nvSpPr>
          <p:spPr bwMode="auto">
            <a:xfrm>
              <a:off x="0" y="4158"/>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6" name="Line 10">
              <a:extLst>
                <a:ext uri="{FF2B5EF4-FFF2-40B4-BE49-F238E27FC236}">
                  <a16:creationId xmlns:a16="http://schemas.microsoft.com/office/drawing/2014/main" id="{B950E8C3-2E15-4AB6-BE7A-283C3FBAC25C}"/>
                </a:ext>
              </a:extLst>
            </p:cNvPr>
            <p:cNvSpPr>
              <a:spLocks noChangeShapeType="1"/>
            </p:cNvSpPr>
            <p:nvPr/>
          </p:nvSpPr>
          <p:spPr bwMode="auto">
            <a:xfrm>
              <a:off x="0" y="3666"/>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7" name="Line 11">
              <a:extLst>
                <a:ext uri="{FF2B5EF4-FFF2-40B4-BE49-F238E27FC236}">
                  <a16:creationId xmlns:a16="http://schemas.microsoft.com/office/drawing/2014/main" id="{594C4702-6C2E-4CA0-9848-B648F984DEE4}"/>
                </a:ext>
              </a:extLst>
            </p:cNvPr>
            <p:cNvSpPr>
              <a:spLocks noChangeShapeType="1"/>
            </p:cNvSpPr>
            <p:nvPr/>
          </p:nvSpPr>
          <p:spPr bwMode="auto">
            <a:xfrm>
              <a:off x="0" y="3639"/>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8" name="Line 12">
              <a:extLst>
                <a:ext uri="{FF2B5EF4-FFF2-40B4-BE49-F238E27FC236}">
                  <a16:creationId xmlns:a16="http://schemas.microsoft.com/office/drawing/2014/main" id="{3E9B468E-26B6-415E-A3D0-52B7C801F606}"/>
                </a:ext>
              </a:extLst>
            </p:cNvPr>
            <p:cNvSpPr>
              <a:spLocks noChangeShapeType="1"/>
            </p:cNvSpPr>
            <p:nvPr/>
          </p:nvSpPr>
          <p:spPr bwMode="auto">
            <a:xfrm>
              <a:off x="0" y="4020"/>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9" name="Line 13">
              <a:extLst>
                <a:ext uri="{FF2B5EF4-FFF2-40B4-BE49-F238E27FC236}">
                  <a16:creationId xmlns:a16="http://schemas.microsoft.com/office/drawing/2014/main" id="{5CCE49E9-DB74-4740-8A94-440F8BF6B5AD}"/>
                </a:ext>
              </a:extLst>
            </p:cNvPr>
            <p:cNvSpPr>
              <a:spLocks noChangeShapeType="1"/>
            </p:cNvSpPr>
            <p:nvPr/>
          </p:nvSpPr>
          <p:spPr bwMode="auto">
            <a:xfrm>
              <a:off x="0" y="3894"/>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0" name="Line 14">
              <a:extLst>
                <a:ext uri="{FF2B5EF4-FFF2-40B4-BE49-F238E27FC236}">
                  <a16:creationId xmlns:a16="http://schemas.microsoft.com/office/drawing/2014/main" id="{CA27ECFF-47A9-4420-83AD-079907C2D4E4}"/>
                </a:ext>
              </a:extLst>
            </p:cNvPr>
            <p:cNvSpPr>
              <a:spLocks noChangeShapeType="1"/>
            </p:cNvSpPr>
            <p:nvPr/>
          </p:nvSpPr>
          <p:spPr bwMode="auto">
            <a:xfrm>
              <a:off x="0" y="3813"/>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1" name="Line 15">
              <a:extLst>
                <a:ext uri="{FF2B5EF4-FFF2-40B4-BE49-F238E27FC236}">
                  <a16:creationId xmlns:a16="http://schemas.microsoft.com/office/drawing/2014/main" id="{BB3AC354-7C06-4369-8B81-4F43175F0570}"/>
                </a:ext>
              </a:extLst>
            </p:cNvPr>
            <p:cNvSpPr>
              <a:spLocks noChangeShapeType="1"/>
            </p:cNvSpPr>
            <p:nvPr/>
          </p:nvSpPr>
          <p:spPr bwMode="auto">
            <a:xfrm>
              <a:off x="0" y="3999"/>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2" name="Line 16">
              <a:extLst>
                <a:ext uri="{FF2B5EF4-FFF2-40B4-BE49-F238E27FC236}">
                  <a16:creationId xmlns:a16="http://schemas.microsoft.com/office/drawing/2014/main" id="{55D58E6D-B092-4C81-9694-F2D7FACFE4EC}"/>
                </a:ext>
              </a:extLst>
            </p:cNvPr>
            <p:cNvSpPr>
              <a:spLocks noChangeShapeType="1"/>
            </p:cNvSpPr>
            <p:nvPr/>
          </p:nvSpPr>
          <p:spPr bwMode="auto">
            <a:xfrm>
              <a:off x="0" y="3687"/>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3" name="Line 17">
              <a:extLst>
                <a:ext uri="{FF2B5EF4-FFF2-40B4-BE49-F238E27FC236}">
                  <a16:creationId xmlns:a16="http://schemas.microsoft.com/office/drawing/2014/main" id="{642FEEB9-8CB3-4421-B74A-8D8303253B30}"/>
                </a:ext>
              </a:extLst>
            </p:cNvPr>
            <p:cNvSpPr>
              <a:spLocks noChangeShapeType="1"/>
            </p:cNvSpPr>
            <p:nvPr/>
          </p:nvSpPr>
          <p:spPr bwMode="auto">
            <a:xfrm>
              <a:off x="0" y="3741"/>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4" name="Line 18">
              <a:extLst>
                <a:ext uri="{FF2B5EF4-FFF2-40B4-BE49-F238E27FC236}">
                  <a16:creationId xmlns:a16="http://schemas.microsoft.com/office/drawing/2014/main" id="{E8C02BE8-DBAD-4A80-A39A-DD088E4FFB27}"/>
                </a:ext>
              </a:extLst>
            </p:cNvPr>
            <p:cNvSpPr>
              <a:spLocks noChangeShapeType="1"/>
            </p:cNvSpPr>
            <p:nvPr/>
          </p:nvSpPr>
          <p:spPr bwMode="auto">
            <a:xfrm>
              <a:off x="0" y="3939"/>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 name="Line 19">
              <a:extLst>
                <a:ext uri="{FF2B5EF4-FFF2-40B4-BE49-F238E27FC236}">
                  <a16:creationId xmlns:a16="http://schemas.microsoft.com/office/drawing/2014/main" id="{993452B3-3C34-4A96-98BC-DA0463BCAE91}"/>
                </a:ext>
              </a:extLst>
            </p:cNvPr>
            <p:cNvSpPr>
              <a:spLocks noChangeShapeType="1"/>
            </p:cNvSpPr>
            <p:nvPr/>
          </p:nvSpPr>
          <p:spPr bwMode="auto">
            <a:xfrm>
              <a:off x="0" y="3918"/>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6" name="Line 20">
              <a:extLst>
                <a:ext uri="{FF2B5EF4-FFF2-40B4-BE49-F238E27FC236}">
                  <a16:creationId xmlns:a16="http://schemas.microsoft.com/office/drawing/2014/main" id="{6153B9BE-D8DC-4707-804B-23690A9988EA}"/>
                </a:ext>
              </a:extLst>
            </p:cNvPr>
            <p:cNvSpPr>
              <a:spLocks noChangeShapeType="1"/>
            </p:cNvSpPr>
            <p:nvPr/>
          </p:nvSpPr>
          <p:spPr bwMode="auto">
            <a:xfrm>
              <a:off x="0" y="3510"/>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7" name="Line 21">
              <a:extLst>
                <a:ext uri="{FF2B5EF4-FFF2-40B4-BE49-F238E27FC236}">
                  <a16:creationId xmlns:a16="http://schemas.microsoft.com/office/drawing/2014/main" id="{5E6D4EE4-D127-4A91-BE61-DBBF8524016B}"/>
                </a:ext>
              </a:extLst>
            </p:cNvPr>
            <p:cNvSpPr>
              <a:spLocks noChangeShapeType="1"/>
            </p:cNvSpPr>
            <p:nvPr/>
          </p:nvSpPr>
          <p:spPr bwMode="auto">
            <a:xfrm>
              <a:off x="0" y="3546"/>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8" name="Line 22">
              <a:extLst>
                <a:ext uri="{FF2B5EF4-FFF2-40B4-BE49-F238E27FC236}">
                  <a16:creationId xmlns:a16="http://schemas.microsoft.com/office/drawing/2014/main" id="{E32C313F-6FB9-4118-9CAC-D7E375FACBC0}"/>
                </a:ext>
              </a:extLst>
            </p:cNvPr>
            <p:cNvSpPr>
              <a:spLocks noChangeShapeType="1"/>
            </p:cNvSpPr>
            <p:nvPr/>
          </p:nvSpPr>
          <p:spPr bwMode="auto">
            <a:xfrm>
              <a:off x="0" y="3579"/>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9" name="Line 23">
              <a:extLst>
                <a:ext uri="{FF2B5EF4-FFF2-40B4-BE49-F238E27FC236}">
                  <a16:creationId xmlns:a16="http://schemas.microsoft.com/office/drawing/2014/main" id="{C5EC91E3-8F28-4EB5-8DB3-6B2DDDD89F24}"/>
                </a:ext>
              </a:extLst>
            </p:cNvPr>
            <p:cNvSpPr>
              <a:spLocks noChangeShapeType="1"/>
            </p:cNvSpPr>
            <p:nvPr/>
          </p:nvSpPr>
          <p:spPr bwMode="auto">
            <a:xfrm>
              <a:off x="0" y="3420"/>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0" name="Line 24">
              <a:extLst>
                <a:ext uri="{FF2B5EF4-FFF2-40B4-BE49-F238E27FC236}">
                  <a16:creationId xmlns:a16="http://schemas.microsoft.com/office/drawing/2014/main" id="{33EB08AE-421F-4EED-BEA9-FC97C963F52F}"/>
                </a:ext>
              </a:extLst>
            </p:cNvPr>
            <p:cNvSpPr>
              <a:spLocks noChangeShapeType="1"/>
            </p:cNvSpPr>
            <p:nvPr/>
          </p:nvSpPr>
          <p:spPr bwMode="auto">
            <a:xfrm>
              <a:off x="0" y="3372"/>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1" name="Line 25">
              <a:extLst>
                <a:ext uri="{FF2B5EF4-FFF2-40B4-BE49-F238E27FC236}">
                  <a16:creationId xmlns:a16="http://schemas.microsoft.com/office/drawing/2014/main" id="{29744653-00FB-405E-826E-BBFC797BE4E2}"/>
                </a:ext>
              </a:extLst>
            </p:cNvPr>
            <p:cNvSpPr>
              <a:spLocks noChangeShapeType="1"/>
            </p:cNvSpPr>
            <p:nvPr/>
          </p:nvSpPr>
          <p:spPr bwMode="auto">
            <a:xfrm>
              <a:off x="0" y="3465"/>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2" name="Line 26">
              <a:extLst>
                <a:ext uri="{FF2B5EF4-FFF2-40B4-BE49-F238E27FC236}">
                  <a16:creationId xmlns:a16="http://schemas.microsoft.com/office/drawing/2014/main" id="{D0B82D03-113D-4D6E-9FC1-E824C7B731AF}"/>
                </a:ext>
              </a:extLst>
            </p:cNvPr>
            <p:cNvSpPr>
              <a:spLocks noChangeShapeType="1"/>
            </p:cNvSpPr>
            <p:nvPr/>
          </p:nvSpPr>
          <p:spPr bwMode="auto">
            <a:xfrm>
              <a:off x="0" y="2973"/>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3" name="Line 27">
              <a:extLst>
                <a:ext uri="{FF2B5EF4-FFF2-40B4-BE49-F238E27FC236}">
                  <a16:creationId xmlns:a16="http://schemas.microsoft.com/office/drawing/2014/main" id="{CA821D7E-0549-401F-B1C5-FFD5FFF69CFF}"/>
                </a:ext>
              </a:extLst>
            </p:cNvPr>
            <p:cNvSpPr>
              <a:spLocks noChangeShapeType="1"/>
            </p:cNvSpPr>
            <p:nvPr/>
          </p:nvSpPr>
          <p:spPr bwMode="auto">
            <a:xfrm>
              <a:off x="0" y="2946"/>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4" name="Line 28">
              <a:extLst>
                <a:ext uri="{FF2B5EF4-FFF2-40B4-BE49-F238E27FC236}">
                  <a16:creationId xmlns:a16="http://schemas.microsoft.com/office/drawing/2014/main" id="{9D223929-2924-481A-B224-F3DC2357578B}"/>
                </a:ext>
              </a:extLst>
            </p:cNvPr>
            <p:cNvSpPr>
              <a:spLocks noChangeShapeType="1"/>
            </p:cNvSpPr>
            <p:nvPr/>
          </p:nvSpPr>
          <p:spPr bwMode="auto">
            <a:xfrm>
              <a:off x="0" y="3327"/>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 name="Line 29">
              <a:extLst>
                <a:ext uri="{FF2B5EF4-FFF2-40B4-BE49-F238E27FC236}">
                  <a16:creationId xmlns:a16="http://schemas.microsoft.com/office/drawing/2014/main" id="{A107189C-BF04-430E-9938-B87B7E30213B}"/>
                </a:ext>
              </a:extLst>
            </p:cNvPr>
            <p:cNvSpPr>
              <a:spLocks noChangeShapeType="1"/>
            </p:cNvSpPr>
            <p:nvPr/>
          </p:nvSpPr>
          <p:spPr bwMode="auto">
            <a:xfrm>
              <a:off x="0" y="3201"/>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 name="Line 30">
              <a:extLst>
                <a:ext uri="{FF2B5EF4-FFF2-40B4-BE49-F238E27FC236}">
                  <a16:creationId xmlns:a16="http://schemas.microsoft.com/office/drawing/2014/main" id="{ABFB6B31-97EC-490F-BD40-294C2F6325CB}"/>
                </a:ext>
              </a:extLst>
            </p:cNvPr>
            <p:cNvSpPr>
              <a:spLocks noChangeShapeType="1"/>
            </p:cNvSpPr>
            <p:nvPr/>
          </p:nvSpPr>
          <p:spPr bwMode="auto">
            <a:xfrm>
              <a:off x="0" y="3120"/>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7" name="Line 31">
              <a:extLst>
                <a:ext uri="{FF2B5EF4-FFF2-40B4-BE49-F238E27FC236}">
                  <a16:creationId xmlns:a16="http://schemas.microsoft.com/office/drawing/2014/main" id="{CF74412C-D460-4F55-9AC7-0FD8DEEEED86}"/>
                </a:ext>
              </a:extLst>
            </p:cNvPr>
            <p:cNvSpPr>
              <a:spLocks noChangeShapeType="1"/>
            </p:cNvSpPr>
            <p:nvPr/>
          </p:nvSpPr>
          <p:spPr bwMode="auto">
            <a:xfrm>
              <a:off x="0" y="3306"/>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8" name="Line 32">
              <a:extLst>
                <a:ext uri="{FF2B5EF4-FFF2-40B4-BE49-F238E27FC236}">
                  <a16:creationId xmlns:a16="http://schemas.microsoft.com/office/drawing/2014/main" id="{25E0EC6E-6409-46C9-A8A8-ECA0BA30F2EF}"/>
                </a:ext>
              </a:extLst>
            </p:cNvPr>
            <p:cNvSpPr>
              <a:spLocks noChangeShapeType="1"/>
            </p:cNvSpPr>
            <p:nvPr/>
          </p:nvSpPr>
          <p:spPr bwMode="auto">
            <a:xfrm>
              <a:off x="0" y="2994"/>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9" name="Line 33">
              <a:extLst>
                <a:ext uri="{FF2B5EF4-FFF2-40B4-BE49-F238E27FC236}">
                  <a16:creationId xmlns:a16="http://schemas.microsoft.com/office/drawing/2014/main" id="{0ED97B4F-7B64-4522-ADD2-498298A5C2F3}"/>
                </a:ext>
              </a:extLst>
            </p:cNvPr>
            <p:cNvSpPr>
              <a:spLocks noChangeShapeType="1"/>
            </p:cNvSpPr>
            <p:nvPr/>
          </p:nvSpPr>
          <p:spPr bwMode="auto">
            <a:xfrm>
              <a:off x="0" y="3048"/>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0" name="Line 34">
              <a:extLst>
                <a:ext uri="{FF2B5EF4-FFF2-40B4-BE49-F238E27FC236}">
                  <a16:creationId xmlns:a16="http://schemas.microsoft.com/office/drawing/2014/main" id="{F611C42C-BA20-4FCE-B938-56587B3DD5FE}"/>
                </a:ext>
              </a:extLst>
            </p:cNvPr>
            <p:cNvSpPr>
              <a:spLocks noChangeShapeType="1"/>
            </p:cNvSpPr>
            <p:nvPr/>
          </p:nvSpPr>
          <p:spPr bwMode="auto">
            <a:xfrm>
              <a:off x="0" y="3246"/>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1" name="Line 35">
              <a:extLst>
                <a:ext uri="{FF2B5EF4-FFF2-40B4-BE49-F238E27FC236}">
                  <a16:creationId xmlns:a16="http://schemas.microsoft.com/office/drawing/2014/main" id="{03802652-E85D-4800-8EC6-CEA33B944B63}"/>
                </a:ext>
              </a:extLst>
            </p:cNvPr>
            <p:cNvSpPr>
              <a:spLocks noChangeShapeType="1"/>
            </p:cNvSpPr>
            <p:nvPr/>
          </p:nvSpPr>
          <p:spPr bwMode="auto">
            <a:xfrm>
              <a:off x="0" y="3225"/>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2" name="Line 36">
              <a:extLst>
                <a:ext uri="{FF2B5EF4-FFF2-40B4-BE49-F238E27FC236}">
                  <a16:creationId xmlns:a16="http://schemas.microsoft.com/office/drawing/2014/main" id="{6DAF58F4-39B2-46E6-95B3-495C5AA8B256}"/>
                </a:ext>
              </a:extLst>
            </p:cNvPr>
            <p:cNvSpPr>
              <a:spLocks noChangeShapeType="1"/>
            </p:cNvSpPr>
            <p:nvPr/>
          </p:nvSpPr>
          <p:spPr bwMode="auto">
            <a:xfrm>
              <a:off x="0" y="2831"/>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3" name="Line 37">
              <a:extLst>
                <a:ext uri="{FF2B5EF4-FFF2-40B4-BE49-F238E27FC236}">
                  <a16:creationId xmlns:a16="http://schemas.microsoft.com/office/drawing/2014/main" id="{166FC838-9CBE-4483-8A33-D3F620D6BCBB}"/>
                </a:ext>
              </a:extLst>
            </p:cNvPr>
            <p:cNvSpPr>
              <a:spLocks noChangeShapeType="1"/>
            </p:cNvSpPr>
            <p:nvPr/>
          </p:nvSpPr>
          <p:spPr bwMode="auto">
            <a:xfrm>
              <a:off x="0" y="2750"/>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4" name="Line 38">
              <a:extLst>
                <a:ext uri="{FF2B5EF4-FFF2-40B4-BE49-F238E27FC236}">
                  <a16:creationId xmlns:a16="http://schemas.microsoft.com/office/drawing/2014/main" id="{40A7C192-0240-44CD-8B56-D04D673474FE}"/>
                </a:ext>
              </a:extLst>
            </p:cNvPr>
            <p:cNvSpPr>
              <a:spLocks noChangeShapeType="1"/>
            </p:cNvSpPr>
            <p:nvPr/>
          </p:nvSpPr>
          <p:spPr bwMode="auto">
            <a:xfrm>
              <a:off x="0" y="2678"/>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 name="Line 39">
              <a:extLst>
                <a:ext uri="{FF2B5EF4-FFF2-40B4-BE49-F238E27FC236}">
                  <a16:creationId xmlns:a16="http://schemas.microsoft.com/office/drawing/2014/main" id="{A0D7FEA8-E930-4539-96EB-B75C6D1115C3}"/>
                </a:ext>
              </a:extLst>
            </p:cNvPr>
            <p:cNvSpPr>
              <a:spLocks noChangeShapeType="1"/>
            </p:cNvSpPr>
            <p:nvPr/>
          </p:nvSpPr>
          <p:spPr bwMode="auto">
            <a:xfrm>
              <a:off x="0" y="2876"/>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 name="Line 40">
              <a:extLst>
                <a:ext uri="{FF2B5EF4-FFF2-40B4-BE49-F238E27FC236}">
                  <a16:creationId xmlns:a16="http://schemas.microsoft.com/office/drawing/2014/main" id="{F142C75A-83DB-4A73-9E69-234923BFBE99}"/>
                </a:ext>
              </a:extLst>
            </p:cNvPr>
            <p:cNvSpPr>
              <a:spLocks noChangeShapeType="1"/>
            </p:cNvSpPr>
            <p:nvPr/>
          </p:nvSpPr>
          <p:spPr bwMode="auto">
            <a:xfrm>
              <a:off x="0" y="2855"/>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7" name="Line 41">
              <a:extLst>
                <a:ext uri="{FF2B5EF4-FFF2-40B4-BE49-F238E27FC236}">
                  <a16:creationId xmlns:a16="http://schemas.microsoft.com/office/drawing/2014/main" id="{614A3DC5-F2C2-41E2-92E8-0F97D5CAD322}"/>
                </a:ext>
              </a:extLst>
            </p:cNvPr>
            <p:cNvSpPr>
              <a:spLocks noChangeShapeType="1"/>
            </p:cNvSpPr>
            <p:nvPr/>
          </p:nvSpPr>
          <p:spPr bwMode="auto">
            <a:xfrm>
              <a:off x="0" y="2554"/>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8" name="Line 42">
              <a:extLst>
                <a:ext uri="{FF2B5EF4-FFF2-40B4-BE49-F238E27FC236}">
                  <a16:creationId xmlns:a16="http://schemas.microsoft.com/office/drawing/2014/main" id="{F1FB3C1F-47B9-4F44-AE19-7061B413F9F4}"/>
                </a:ext>
              </a:extLst>
            </p:cNvPr>
            <p:cNvSpPr>
              <a:spLocks noChangeShapeType="1"/>
            </p:cNvSpPr>
            <p:nvPr/>
          </p:nvSpPr>
          <p:spPr bwMode="auto">
            <a:xfrm>
              <a:off x="0" y="2590"/>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9" name="Line 43">
              <a:extLst>
                <a:ext uri="{FF2B5EF4-FFF2-40B4-BE49-F238E27FC236}">
                  <a16:creationId xmlns:a16="http://schemas.microsoft.com/office/drawing/2014/main" id="{DD73562E-9755-49F5-9066-EE35EE10BAA8}"/>
                </a:ext>
              </a:extLst>
            </p:cNvPr>
            <p:cNvSpPr>
              <a:spLocks noChangeShapeType="1"/>
            </p:cNvSpPr>
            <p:nvPr/>
          </p:nvSpPr>
          <p:spPr bwMode="auto">
            <a:xfrm>
              <a:off x="0" y="2623"/>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0" name="Line 44">
              <a:extLst>
                <a:ext uri="{FF2B5EF4-FFF2-40B4-BE49-F238E27FC236}">
                  <a16:creationId xmlns:a16="http://schemas.microsoft.com/office/drawing/2014/main" id="{393F8A3A-F470-4D85-BE77-5D4B65195204}"/>
                </a:ext>
              </a:extLst>
            </p:cNvPr>
            <p:cNvSpPr>
              <a:spLocks noChangeShapeType="1"/>
            </p:cNvSpPr>
            <p:nvPr/>
          </p:nvSpPr>
          <p:spPr bwMode="auto">
            <a:xfrm>
              <a:off x="0" y="2464"/>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1" name="Line 45">
              <a:extLst>
                <a:ext uri="{FF2B5EF4-FFF2-40B4-BE49-F238E27FC236}">
                  <a16:creationId xmlns:a16="http://schemas.microsoft.com/office/drawing/2014/main" id="{9A0DF1B2-AE05-4C02-8100-45E9822F91FD}"/>
                </a:ext>
              </a:extLst>
            </p:cNvPr>
            <p:cNvSpPr>
              <a:spLocks noChangeShapeType="1"/>
            </p:cNvSpPr>
            <p:nvPr/>
          </p:nvSpPr>
          <p:spPr bwMode="auto">
            <a:xfrm>
              <a:off x="0" y="2416"/>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2" name="Line 46">
              <a:extLst>
                <a:ext uri="{FF2B5EF4-FFF2-40B4-BE49-F238E27FC236}">
                  <a16:creationId xmlns:a16="http://schemas.microsoft.com/office/drawing/2014/main" id="{89CD70DD-6A3B-4083-B08C-28ECD6D3DD1C}"/>
                </a:ext>
              </a:extLst>
            </p:cNvPr>
            <p:cNvSpPr>
              <a:spLocks noChangeShapeType="1"/>
            </p:cNvSpPr>
            <p:nvPr/>
          </p:nvSpPr>
          <p:spPr bwMode="auto">
            <a:xfrm>
              <a:off x="0" y="2509"/>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3" name="Line 47">
              <a:extLst>
                <a:ext uri="{FF2B5EF4-FFF2-40B4-BE49-F238E27FC236}">
                  <a16:creationId xmlns:a16="http://schemas.microsoft.com/office/drawing/2014/main" id="{58C39EFF-2756-4E04-8023-F75F92E668E6}"/>
                </a:ext>
              </a:extLst>
            </p:cNvPr>
            <p:cNvSpPr>
              <a:spLocks noChangeShapeType="1"/>
            </p:cNvSpPr>
            <p:nvPr/>
          </p:nvSpPr>
          <p:spPr bwMode="auto">
            <a:xfrm>
              <a:off x="0" y="2371"/>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4" name="Line 48">
              <a:extLst>
                <a:ext uri="{FF2B5EF4-FFF2-40B4-BE49-F238E27FC236}">
                  <a16:creationId xmlns:a16="http://schemas.microsoft.com/office/drawing/2014/main" id="{AFF46D9F-ECC9-4797-B0DE-6585DABE7CB9}"/>
                </a:ext>
              </a:extLst>
            </p:cNvPr>
            <p:cNvSpPr>
              <a:spLocks noChangeShapeType="1"/>
            </p:cNvSpPr>
            <p:nvPr/>
          </p:nvSpPr>
          <p:spPr bwMode="auto">
            <a:xfrm>
              <a:off x="0" y="2245"/>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 name="Line 49">
              <a:extLst>
                <a:ext uri="{FF2B5EF4-FFF2-40B4-BE49-F238E27FC236}">
                  <a16:creationId xmlns:a16="http://schemas.microsoft.com/office/drawing/2014/main" id="{01D4EE0E-00DC-4980-80AF-81363ED45BB5}"/>
                </a:ext>
              </a:extLst>
            </p:cNvPr>
            <p:cNvSpPr>
              <a:spLocks noChangeShapeType="1"/>
            </p:cNvSpPr>
            <p:nvPr/>
          </p:nvSpPr>
          <p:spPr bwMode="auto">
            <a:xfrm>
              <a:off x="0" y="2350"/>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6" name="Line 50">
              <a:extLst>
                <a:ext uri="{FF2B5EF4-FFF2-40B4-BE49-F238E27FC236}">
                  <a16:creationId xmlns:a16="http://schemas.microsoft.com/office/drawing/2014/main" id="{D1327FAD-E38B-49FE-978F-AF86F7573BB2}"/>
                </a:ext>
              </a:extLst>
            </p:cNvPr>
            <p:cNvSpPr>
              <a:spLocks noChangeShapeType="1"/>
            </p:cNvSpPr>
            <p:nvPr/>
          </p:nvSpPr>
          <p:spPr bwMode="auto">
            <a:xfrm>
              <a:off x="0" y="2290"/>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7" name="Line 51">
              <a:extLst>
                <a:ext uri="{FF2B5EF4-FFF2-40B4-BE49-F238E27FC236}">
                  <a16:creationId xmlns:a16="http://schemas.microsoft.com/office/drawing/2014/main" id="{4F6A97F7-F21E-48C9-81BB-72DC06EEBC3D}"/>
                </a:ext>
              </a:extLst>
            </p:cNvPr>
            <p:cNvSpPr>
              <a:spLocks noChangeShapeType="1"/>
            </p:cNvSpPr>
            <p:nvPr/>
          </p:nvSpPr>
          <p:spPr bwMode="auto">
            <a:xfrm>
              <a:off x="0" y="2269"/>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8" name="Line 52">
              <a:extLst>
                <a:ext uri="{FF2B5EF4-FFF2-40B4-BE49-F238E27FC236}">
                  <a16:creationId xmlns:a16="http://schemas.microsoft.com/office/drawing/2014/main" id="{00CE5E14-1EE2-4E30-AF3E-65D4661B2E16}"/>
                </a:ext>
              </a:extLst>
            </p:cNvPr>
            <p:cNvSpPr>
              <a:spLocks noChangeShapeType="1"/>
            </p:cNvSpPr>
            <p:nvPr/>
          </p:nvSpPr>
          <p:spPr bwMode="auto">
            <a:xfrm>
              <a:off x="0" y="2130"/>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9" name="Line 53">
              <a:extLst>
                <a:ext uri="{FF2B5EF4-FFF2-40B4-BE49-F238E27FC236}">
                  <a16:creationId xmlns:a16="http://schemas.microsoft.com/office/drawing/2014/main" id="{9DEA587F-EE2C-437B-89C9-1F1ACA87A0B7}"/>
                </a:ext>
              </a:extLst>
            </p:cNvPr>
            <p:cNvSpPr>
              <a:spLocks noChangeShapeType="1"/>
            </p:cNvSpPr>
            <p:nvPr/>
          </p:nvSpPr>
          <p:spPr bwMode="auto">
            <a:xfrm>
              <a:off x="0" y="2166"/>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0" name="Line 54">
              <a:extLst>
                <a:ext uri="{FF2B5EF4-FFF2-40B4-BE49-F238E27FC236}">
                  <a16:creationId xmlns:a16="http://schemas.microsoft.com/office/drawing/2014/main" id="{05D0FB83-0D2C-4609-A6D1-A008775C957B}"/>
                </a:ext>
              </a:extLst>
            </p:cNvPr>
            <p:cNvSpPr>
              <a:spLocks noChangeShapeType="1"/>
            </p:cNvSpPr>
            <p:nvPr/>
          </p:nvSpPr>
          <p:spPr bwMode="auto">
            <a:xfrm>
              <a:off x="0" y="2199"/>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1" name="Line 55">
              <a:extLst>
                <a:ext uri="{FF2B5EF4-FFF2-40B4-BE49-F238E27FC236}">
                  <a16:creationId xmlns:a16="http://schemas.microsoft.com/office/drawing/2014/main" id="{67710561-4B1E-4A27-9F8A-66284363CF84}"/>
                </a:ext>
              </a:extLst>
            </p:cNvPr>
            <p:cNvSpPr>
              <a:spLocks noChangeShapeType="1"/>
            </p:cNvSpPr>
            <p:nvPr/>
          </p:nvSpPr>
          <p:spPr bwMode="auto">
            <a:xfrm>
              <a:off x="0" y="2040"/>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2" name="Line 56">
              <a:extLst>
                <a:ext uri="{FF2B5EF4-FFF2-40B4-BE49-F238E27FC236}">
                  <a16:creationId xmlns:a16="http://schemas.microsoft.com/office/drawing/2014/main" id="{C1EBC2C5-C172-4179-A0BE-4837B0C13838}"/>
                </a:ext>
              </a:extLst>
            </p:cNvPr>
            <p:cNvSpPr>
              <a:spLocks noChangeShapeType="1"/>
            </p:cNvSpPr>
            <p:nvPr/>
          </p:nvSpPr>
          <p:spPr bwMode="auto">
            <a:xfrm>
              <a:off x="0" y="1992"/>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3" name="Line 57">
              <a:extLst>
                <a:ext uri="{FF2B5EF4-FFF2-40B4-BE49-F238E27FC236}">
                  <a16:creationId xmlns:a16="http://schemas.microsoft.com/office/drawing/2014/main" id="{E893C3C0-6062-4E81-BF59-7CF0E2B1147A}"/>
                </a:ext>
              </a:extLst>
            </p:cNvPr>
            <p:cNvSpPr>
              <a:spLocks noChangeShapeType="1"/>
            </p:cNvSpPr>
            <p:nvPr/>
          </p:nvSpPr>
          <p:spPr bwMode="auto">
            <a:xfrm>
              <a:off x="0" y="2085"/>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4" name="Line 58">
              <a:extLst>
                <a:ext uri="{FF2B5EF4-FFF2-40B4-BE49-F238E27FC236}">
                  <a16:creationId xmlns:a16="http://schemas.microsoft.com/office/drawing/2014/main" id="{AC3CAD4B-74F3-4F75-8FC6-9DF1B08805A0}"/>
                </a:ext>
              </a:extLst>
            </p:cNvPr>
            <p:cNvSpPr>
              <a:spLocks noChangeShapeType="1"/>
            </p:cNvSpPr>
            <p:nvPr/>
          </p:nvSpPr>
          <p:spPr bwMode="auto">
            <a:xfrm>
              <a:off x="0" y="1593"/>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5" name="Line 59">
              <a:extLst>
                <a:ext uri="{FF2B5EF4-FFF2-40B4-BE49-F238E27FC236}">
                  <a16:creationId xmlns:a16="http://schemas.microsoft.com/office/drawing/2014/main" id="{5F1133E0-C3AE-4FA0-832D-C0D2DB8738F7}"/>
                </a:ext>
              </a:extLst>
            </p:cNvPr>
            <p:cNvSpPr>
              <a:spLocks noChangeShapeType="1"/>
            </p:cNvSpPr>
            <p:nvPr/>
          </p:nvSpPr>
          <p:spPr bwMode="auto">
            <a:xfrm>
              <a:off x="0" y="1566"/>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 name="Line 60">
              <a:extLst>
                <a:ext uri="{FF2B5EF4-FFF2-40B4-BE49-F238E27FC236}">
                  <a16:creationId xmlns:a16="http://schemas.microsoft.com/office/drawing/2014/main" id="{917E9E96-1BA9-49B8-9BBB-48CFD46ED522}"/>
                </a:ext>
              </a:extLst>
            </p:cNvPr>
            <p:cNvSpPr>
              <a:spLocks noChangeShapeType="1"/>
            </p:cNvSpPr>
            <p:nvPr/>
          </p:nvSpPr>
          <p:spPr bwMode="auto">
            <a:xfrm>
              <a:off x="0" y="1947"/>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7" name="Line 61">
              <a:extLst>
                <a:ext uri="{FF2B5EF4-FFF2-40B4-BE49-F238E27FC236}">
                  <a16:creationId xmlns:a16="http://schemas.microsoft.com/office/drawing/2014/main" id="{3E978FCB-F40D-4EDE-8BEE-6C96822DEC14}"/>
                </a:ext>
              </a:extLst>
            </p:cNvPr>
            <p:cNvSpPr>
              <a:spLocks noChangeShapeType="1"/>
            </p:cNvSpPr>
            <p:nvPr/>
          </p:nvSpPr>
          <p:spPr bwMode="auto">
            <a:xfrm>
              <a:off x="0" y="1821"/>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8" name="Line 62">
              <a:extLst>
                <a:ext uri="{FF2B5EF4-FFF2-40B4-BE49-F238E27FC236}">
                  <a16:creationId xmlns:a16="http://schemas.microsoft.com/office/drawing/2014/main" id="{0D43BFB3-B27A-412D-8282-E7FCC9BA48AA}"/>
                </a:ext>
              </a:extLst>
            </p:cNvPr>
            <p:cNvSpPr>
              <a:spLocks noChangeShapeType="1"/>
            </p:cNvSpPr>
            <p:nvPr/>
          </p:nvSpPr>
          <p:spPr bwMode="auto">
            <a:xfrm>
              <a:off x="0" y="1740"/>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9" name="Line 63">
              <a:extLst>
                <a:ext uri="{FF2B5EF4-FFF2-40B4-BE49-F238E27FC236}">
                  <a16:creationId xmlns:a16="http://schemas.microsoft.com/office/drawing/2014/main" id="{BD9C0D41-1CE6-4BC9-A5C6-71144F4B6256}"/>
                </a:ext>
              </a:extLst>
            </p:cNvPr>
            <p:cNvSpPr>
              <a:spLocks noChangeShapeType="1"/>
            </p:cNvSpPr>
            <p:nvPr/>
          </p:nvSpPr>
          <p:spPr bwMode="auto">
            <a:xfrm>
              <a:off x="0" y="1926"/>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0" name="Line 64">
              <a:extLst>
                <a:ext uri="{FF2B5EF4-FFF2-40B4-BE49-F238E27FC236}">
                  <a16:creationId xmlns:a16="http://schemas.microsoft.com/office/drawing/2014/main" id="{6C2F8355-A61B-4966-82E9-4AFD5815C85A}"/>
                </a:ext>
              </a:extLst>
            </p:cNvPr>
            <p:cNvSpPr>
              <a:spLocks noChangeShapeType="1"/>
            </p:cNvSpPr>
            <p:nvPr/>
          </p:nvSpPr>
          <p:spPr bwMode="auto">
            <a:xfrm>
              <a:off x="0" y="1614"/>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1" name="Line 65">
              <a:extLst>
                <a:ext uri="{FF2B5EF4-FFF2-40B4-BE49-F238E27FC236}">
                  <a16:creationId xmlns:a16="http://schemas.microsoft.com/office/drawing/2014/main" id="{419C8F32-BFCC-4C58-837F-2CE85A343140}"/>
                </a:ext>
              </a:extLst>
            </p:cNvPr>
            <p:cNvSpPr>
              <a:spLocks noChangeShapeType="1"/>
            </p:cNvSpPr>
            <p:nvPr/>
          </p:nvSpPr>
          <p:spPr bwMode="auto">
            <a:xfrm>
              <a:off x="0" y="1668"/>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2" name="Line 66">
              <a:extLst>
                <a:ext uri="{FF2B5EF4-FFF2-40B4-BE49-F238E27FC236}">
                  <a16:creationId xmlns:a16="http://schemas.microsoft.com/office/drawing/2014/main" id="{D2C0C170-1548-4954-8182-8260EEF7AF55}"/>
                </a:ext>
              </a:extLst>
            </p:cNvPr>
            <p:cNvSpPr>
              <a:spLocks noChangeShapeType="1"/>
            </p:cNvSpPr>
            <p:nvPr/>
          </p:nvSpPr>
          <p:spPr bwMode="auto">
            <a:xfrm>
              <a:off x="0" y="1866"/>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3" name="Line 67">
              <a:extLst>
                <a:ext uri="{FF2B5EF4-FFF2-40B4-BE49-F238E27FC236}">
                  <a16:creationId xmlns:a16="http://schemas.microsoft.com/office/drawing/2014/main" id="{0A1B42F0-E924-4BC7-BBE2-C165D22766BE}"/>
                </a:ext>
              </a:extLst>
            </p:cNvPr>
            <p:cNvSpPr>
              <a:spLocks noChangeShapeType="1"/>
            </p:cNvSpPr>
            <p:nvPr/>
          </p:nvSpPr>
          <p:spPr bwMode="auto">
            <a:xfrm>
              <a:off x="0" y="1845"/>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4" name="Line 68">
              <a:extLst>
                <a:ext uri="{FF2B5EF4-FFF2-40B4-BE49-F238E27FC236}">
                  <a16:creationId xmlns:a16="http://schemas.microsoft.com/office/drawing/2014/main" id="{9D326D13-A4B7-4510-BC4B-7C564C3ABDD3}"/>
                </a:ext>
              </a:extLst>
            </p:cNvPr>
            <p:cNvSpPr>
              <a:spLocks noChangeShapeType="1"/>
            </p:cNvSpPr>
            <p:nvPr/>
          </p:nvSpPr>
          <p:spPr bwMode="auto">
            <a:xfrm>
              <a:off x="0" y="1437"/>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5" name="Line 69">
              <a:extLst>
                <a:ext uri="{FF2B5EF4-FFF2-40B4-BE49-F238E27FC236}">
                  <a16:creationId xmlns:a16="http://schemas.microsoft.com/office/drawing/2014/main" id="{44F8D2C8-E738-4DBE-AAF2-E7128B37C4FE}"/>
                </a:ext>
              </a:extLst>
            </p:cNvPr>
            <p:cNvSpPr>
              <a:spLocks noChangeShapeType="1"/>
            </p:cNvSpPr>
            <p:nvPr/>
          </p:nvSpPr>
          <p:spPr bwMode="auto">
            <a:xfrm>
              <a:off x="0" y="1473"/>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 name="Line 70">
              <a:extLst>
                <a:ext uri="{FF2B5EF4-FFF2-40B4-BE49-F238E27FC236}">
                  <a16:creationId xmlns:a16="http://schemas.microsoft.com/office/drawing/2014/main" id="{4A877515-8C9B-4820-A662-C5AA0928E6E5}"/>
                </a:ext>
              </a:extLst>
            </p:cNvPr>
            <p:cNvSpPr>
              <a:spLocks noChangeShapeType="1"/>
            </p:cNvSpPr>
            <p:nvPr/>
          </p:nvSpPr>
          <p:spPr bwMode="auto">
            <a:xfrm>
              <a:off x="0" y="1506"/>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 name="Line 71">
              <a:extLst>
                <a:ext uri="{FF2B5EF4-FFF2-40B4-BE49-F238E27FC236}">
                  <a16:creationId xmlns:a16="http://schemas.microsoft.com/office/drawing/2014/main" id="{A523E62A-43B8-443B-8BC5-4D474C9D1958}"/>
                </a:ext>
              </a:extLst>
            </p:cNvPr>
            <p:cNvSpPr>
              <a:spLocks noChangeShapeType="1"/>
            </p:cNvSpPr>
            <p:nvPr/>
          </p:nvSpPr>
          <p:spPr bwMode="auto">
            <a:xfrm>
              <a:off x="0" y="1347"/>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8" name="Line 72">
              <a:extLst>
                <a:ext uri="{FF2B5EF4-FFF2-40B4-BE49-F238E27FC236}">
                  <a16:creationId xmlns:a16="http://schemas.microsoft.com/office/drawing/2014/main" id="{CDEAE288-90CE-48B8-A2C1-C9F1BB7CD0C1}"/>
                </a:ext>
              </a:extLst>
            </p:cNvPr>
            <p:cNvSpPr>
              <a:spLocks noChangeShapeType="1"/>
            </p:cNvSpPr>
            <p:nvPr/>
          </p:nvSpPr>
          <p:spPr bwMode="auto">
            <a:xfrm>
              <a:off x="0" y="1392"/>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9" name="Line 73">
              <a:extLst>
                <a:ext uri="{FF2B5EF4-FFF2-40B4-BE49-F238E27FC236}">
                  <a16:creationId xmlns:a16="http://schemas.microsoft.com/office/drawing/2014/main" id="{302643B0-0329-423E-8F2D-41A5E1FB39D6}"/>
                </a:ext>
              </a:extLst>
            </p:cNvPr>
            <p:cNvSpPr>
              <a:spLocks noChangeShapeType="1"/>
            </p:cNvSpPr>
            <p:nvPr/>
          </p:nvSpPr>
          <p:spPr bwMode="auto">
            <a:xfrm>
              <a:off x="0" y="1016"/>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0" name="Line 74">
              <a:extLst>
                <a:ext uri="{FF2B5EF4-FFF2-40B4-BE49-F238E27FC236}">
                  <a16:creationId xmlns:a16="http://schemas.microsoft.com/office/drawing/2014/main" id="{65960755-D407-4920-BEA0-59B829D0501F}"/>
                </a:ext>
              </a:extLst>
            </p:cNvPr>
            <p:cNvSpPr>
              <a:spLocks noChangeShapeType="1"/>
            </p:cNvSpPr>
            <p:nvPr/>
          </p:nvSpPr>
          <p:spPr bwMode="auto">
            <a:xfrm>
              <a:off x="0" y="989"/>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1" name="Line 75">
              <a:extLst>
                <a:ext uri="{FF2B5EF4-FFF2-40B4-BE49-F238E27FC236}">
                  <a16:creationId xmlns:a16="http://schemas.microsoft.com/office/drawing/2014/main" id="{BF91371F-1BE0-4129-8086-7ED479673CED}"/>
                </a:ext>
              </a:extLst>
            </p:cNvPr>
            <p:cNvSpPr>
              <a:spLocks noChangeShapeType="1"/>
            </p:cNvSpPr>
            <p:nvPr/>
          </p:nvSpPr>
          <p:spPr bwMode="auto">
            <a:xfrm>
              <a:off x="0" y="1244"/>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2" name="Line 76">
              <a:extLst>
                <a:ext uri="{FF2B5EF4-FFF2-40B4-BE49-F238E27FC236}">
                  <a16:creationId xmlns:a16="http://schemas.microsoft.com/office/drawing/2014/main" id="{8E9565FD-8BC8-4F5A-884F-B3EC092DCF36}"/>
                </a:ext>
              </a:extLst>
            </p:cNvPr>
            <p:cNvSpPr>
              <a:spLocks noChangeShapeType="1"/>
            </p:cNvSpPr>
            <p:nvPr/>
          </p:nvSpPr>
          <p:spPr bwMode="auto">
            <a:xfrm>
              <a:off x="0" y="1163"/>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3" name="Line 77">
              <a:extLst>
                <a:ext uri="{FF2B5EF4-FFF2-40B4-BE49-F238E27FC236}">
                  <a16:creationId xmlns:a16="http://schemas.microsoft.com/office/drawing/2014/main" id="{252A2019-9B90-4AD0-86C2-1548295A4413}"/>
                </a:ext>
              </a:extLst>
            </p:cNvPr>
            <p:cNvSpPr>
              <a:spLocks noChangeShapeType="1"/>
            </p:cNvSpPr>
            <p:nvPr/>
          </p:nvSpPr>
          <p:spPr bwMode="auto">
            <a:xfrm>
              <a:off x="0" y="1037"/>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4" name="Line 78">
              <a:extLst>
                <a:ext uri="{FF2B5EF4-FFF2-40B4-BE49-F238E27FC236}">
                  <a16:creationId xmlns:a16="http://schemas.microsoft.com/office/drawing/2014/main" id="{A95140D2-419C-47C2-A09E-DB39EE0DA67D}"/>
                </a:ext>
              </a:extLst>
            </p:cNvPr>
            <p:cNvSpPr>
              <a:spLocks noChangeShapeType="1"/>
            </p:cNvSpPr>
            <p:nvPr/>
          </p:nvSpPr>
          <p:spPr bwMode="auto">
            <a:xfrm>
              <a:off x="0" y="1091"/>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5" name="Line 79">
              <a:extLst>
                <a:ext uri="{FF2B5EF4-FFF2-40B4-BE49-F238E27FC236}">
                  <a16:creationId xmlns:a16="http://schemas.microsoft.com/office/drawing/2014/main" id="{CB776FC5-D424-4A16-9B65-CC38D7588BE3}"/>
                </a:ext>
              </a:extLst>
            </p:cNvPr>
            <p:cNvSpPr>
              <a:spLocks noChangeShapeType="1"/>
            </p:cNvSpPr>
            <p:nvPr/>
          </p:nvSpPr>
          <p:spPr bwMode="auto">
            <a:xfrm>
              <a:off x="0" y="1289"/>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 name="Line 80">
              <a:extLst>
                <a:ext uri="{FF2B5EF4-FFF2-40B4-BE49-F238E27FC236}">
                  <a16:creationId xmlns:a16="http://schemas.microsoft.com/office/drawing/2014/main" id="{DB93701B-99A9-4584-B22C-30F4601B735F}"/>
                </a:ext>
              </a:extLst>
            </p:cNvPr>
            <p:cNvSpPr>
              <a:spLocks noChangeShapeType="1"/>
            </p:cNvSpPr>
            <p:nvPr/>
          </p:nvSpPr>
          <p:spPr bwMode="auto">
            <a:xfrm>
              <a:off x="0" y="1268"/>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 name="Line 81">
              <a:extLst>
                <a:ext uri="{FF2B5EF4-FFF2-40B4-BE49-F238E27FC236}">
                  <a16:creationId xmlns:a16="http://schemas.microsoft.com/office/drawing/2014/main" id="{8DCED8FB-52AD-4269-A9FD-1F5AC09B246D}"/>
                </a:ext>
              </a:extLst>
            </p:cNvPr>
            <p:cNvSpPr>
              <a:spLocks noChangeShapeType="1"/>
            </p:cNvSpPr>
            <p:nvPr/>
          </p:nvSpPr>
          <p:spPr bwMode="auto">
            <a:xfrm>
              <a:off x="0" y="860"/>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 name="Line 82">
              <a:extLst>
                <a:ext uri="{FF2B5EF4-FFF2-40B4-BE49-F238E27FC236}">
                  <a16:creationId xmlns:a16="http://schemas.microsoft.com/office/drawing/2014/main" id="{EA9D9781-3050-45EF-828F-B2CA8B1902CA}"/>
                </a:ext>
              </a:extLst>
            </p:cNvPr>
            <p:cNvSpPr>
              <a:spLocks noChangeShapeType="1"/>
            </p:cNvSpPr>
            <p:nvPr/>
          </p:nvSpPr>
          <p:spPr bwMode="auto">
            <a:xfrm>
              <a:off x="0" y="896"/>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 name="Line 83">
              <a:extLst>
                <a:ext uri="{FF2B5EF4-FFF2-40B4-BE49-F238E27FC236}">
                  <a16:creationId xmlns:a16="http://schemas.microsoft.com/office/drawing/2014/main" id="{9F72AE1E-57FE-4DA2-B430-3790BFCC45FE}"/>
                </a:ext>
              </a:extLst>
            </p:cNvPr>
            <p:cNvSpPr>
              <a:spLocks noChangeShapeType="1"/>
            </p:cNvSpPr>
            <p:nvPr/>
          </p:nvSpPr>
          <p:spPr bwMode="auto">
            <a:xfrm>
              <a:off x="0" y="929"/>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0" name="Line 84">
              <a:extLst>
                <a:ext uri="{FF2B5EF4-FFF2-40B4-BE49-F238E27FC236}">
                  <a16:creationId xmlns:a16="http://schemas.microsoft.com/office/drawing/2014/main" id="{AA69FE8A-925B-4130-B58B-C56C642DE518}"/>
                </a:ext>
              </a:extLst>
            </p:cNvPr>
            <p:cNvSpPr>
              <a:spLocks noChangeShapeType="1"/>
            </p:cNvSpPr>
            <p:nvPr/>
          </p:nvSpPr>
          <p:spPr bwMode="auto">
            <a:xfrm>
              <a:off x="0" y="770"/>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1" name="Line 85">
              <a:extLst>
                <a:ext uri="{FF2B5EF4-FFF2-40B4-BE49-F238E27FC236}">
                  <a16:creationId xmlns:a16="http://schemas.microsoft.com/office/drawing/2014/main" id="{7CF20323-D4B1-4661-B19A-9AC5641E4A6F}"/>
                </a:ext>
              </a:extLst>
            </p:cNvPr>
            <p:cNvSpPr>
              <a:spLocks noChangeShapeType="1"/>
            </p:cNvSpPr>
            <p:nvPr/>
          </p:nvSpPr>
          <p:spPr bwMode="auto">
            <a:xfrm>
              <a:off x="0" y="815"/>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2" name="Line 86">
              <a:extLst>
                <a:ext uri="{FF2B5EF4-FFF2-40B4-BE49-F238E27FC236}">
                  <a16:creationId xmlns:a16="http://schemas.microsoft.com/office/drawing/2014/main" id="{1D51336A-31D3-4D9E-AE26-7C1CC842C0CB}"/>
                </a:ext>
              </a:extLst>
            </p:cNvPr>
            <p:cNvSpPr>
              <a:spLocks noChangeShapeType="1"/>
            </p:cNvSpPr>
            <p:nvPr/>
          </p:nvSpPr>
          <p:spPr bwMode="auto">
            <a:xfrm>
              <a:off x="0" y="718"/>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3" name="Line 87">
              <a:extLst>
                <a:ext uri="{FF2B5EF4-FFF2-40B4-BE49-F238E27FC236}">
                  <a16:creationId xmlns:a16="http://schemas.microsoft.com/office/drawing/2014/main" id="{EEF1A783-1E14-456D-90D2-16ED18BFE890}"/>
                </a:ext>
              </a:extLst>
            </p:cNvPr>
            <p:cNvSpPr>
              <a:spLocks noChangeShapeType="1"/>
            </p:cNvSpPr>
            <p:nvPr/>
          </p:nvSpPr>
          <p:spPr bwMode="auto">
            <a:xfrm>
              <a:off x="0" y="646"/>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4" name="Line 88">
              <a:extLst>
                <a:ext uri="{FF2B5EF4-FFF2-40B4-BE49-F238E27FC236}">
                  <a16:creationId xmlns:a16="http://schemas.microsoft.com/office/drawing/2014/main" id="{B2924183-4D39-4A85-AD95-ABD359D1D161}"/>
                </a:ext>
              </a:extLst>
            </p:cNvPr>
            <p:cNvSpPr>
              <a:spLocks noChangeShapeType="1"/>
            </p:cNvSpPr>
            <p:nvPr/>
          </p:nvSpPr>
          <p:spPr bwMode="auto">
            <a:xfrm>
              <a:off x="0" y="522"/>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5" name="Line 89">
              <a:extLst>
                <a:ext uri="{FF2B5EF4-FFF2-40B4-BE49-F238E27FC236}">
                  <a16:creationId xmlns:a16="http://schemas.microsoft.com/office/drawing/2014/main" id="{87D3ECA7-EA69-41B3-8764-D9216C2177E1}"/>
                </a:ext>
              </a:extLst>
            </p:cNvPr>
            <p:cNvSpPr>
              <a:spLocks noChangeShapeType="1"/>
            </p:cNvSpPr>
            <p:nvPr/>
          </p:nvSpPr>
          <p:spPr bwMode="auto">
            <a:xfrm>
              <a:off x="0" y="558"/>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6" name="Line 90">
              <a:extLst>
                <a:ext uri="{FF2B5EF4-FFF2-40B4-BE49-F238E27FC236}">
                  <a16:creationId xmlns:a16="http://schemas.microsoft.com/office/drawing/2014/main" id="{14AEBB1E-7069-49CA-96AA-7D72F70C327A}"/>
                </a:ext>
              </a:extLst>
            </p:cNvPr>
            <p:cNvSpPr>
              <a:spLocks noChangeShapeType="1"/>
            </p:cNvSpPr>
            <p:nvPr/>
          </p:nvSpPr>
          <p:spPr bwMode="auto">
            <a:xfrm>
              <a:off x="0" y="591"/>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 name="Line 91">
              <a:extLst>
                <a:ext uri="{FF2B5EF4-FFF2-40B4-BE49-F238E27FC236}">
                  <a16:creationId xmlns:a16="http://schemas.microsoft.com/office/drawing/2014/main" id="{6588D422-E360-4171-BAF9-A1C119E6D40C}"/>
                </a:ext>
              </a:extLst>
            </p:cNvPr>
            <p:cNvSpPr>
              <a:spLocks noChangeShapeType="1"/>
            </p:cNvSpPr>
            <p:nvPr/>
          </p:nvSpPr>
          <p:spPr bwMode="auto">
            <a:xfrm>
              <a:off x="0" y="432"/>
              <a:ext cx="5760"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 name="Line 92">
              <a:extLst>
                <a:ext uri="{FF2B5EF4-FFF2-40B4-BE49-F238E27FC236}">
                  <a16:creationId xmlns:a16="http://schemas.microsoft.com/office/drawing/2014/main" id="{71EAF1F7-ED4C-47BF-8F02-A2DC00C9F310}"/>
                </a:ext>
              </a:extLst>
            </p:cNvPr>
            <p:cNvSpPr>
              <a:spLocks noChangeShapeType="1"/>
            </p:cNvSpPr>
            <p:nvPr/>
          </p:nvSpPr>
          <p:spPr bwMode="auto">
            <a:xfrm>
              <a:off x="0" y="384"/>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9" name="Line 93">
              <a:extLst>
                <a:ext uri="{FF2B5EF4-FFF2-40B4-BE49-F238E27FC236}">
                  <a16:creationId xmlns:a16="http://schemas.microsoft.com/office/drawing/2014/main" id="{797C0823-B3A5-4FD4-A8F7-C47F591EC1F7}"/>
                </a:ext>
              </a:extLst>
            </p:cNvPr>
            <p:cNvSpPr>
              <a:spLocks noChangeShapeType="1"/>
            </p:cNvSpPr>
            <p:nvPr/>
          </p:nvSpPr>
          <p:spPr bwMode="auto">
            <a:xfrm>
              <a:off x="0" y="477"/>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0" name="Line 94">
              <a:extLst>
                <a:ext uri="{FF2B5EF4-FFF2-40B4-BE49-F238E27FC236}">
                  <a16:creationId xmlns:a16="http://schemas.microsoft.com/office/drawing/2014/main" id="{E6940FFC-1503-4D76-97ED-0BEE03F5E318}"/>
                </a:ext>
              </a:extLst>
            </p:cNvPr>
            <p:cNvSpPr>
              <a:spLocks noChangeShapeType="1"/>
            </p:cNvSpPr>
            <p:nvPr/>
          </p:nvSpPr>
          <p:spPr bwMode="auto">
            <a:xfrm>
              <a:off x="0" y="339"/>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1" name="Line 95">
              <a:extLst>
                <a:ext uri="{FF2B5EF4-FFF2-40B4-BE49-F238E27FC236}">
                  <a16:creationId xmlns:a16="http://schemas.microsoft.com/office/drawing/2014/main" id="{CA0DD8A4-4914-48BE-83D6-C181A563FC07}"/>
                </a:ext>
              </a:extLst>
            </p:cNvPr>
            <p:cNvSpPr>
              <a:spLocks noChangeShapeType="1"/>
            </p:cNvSpPr>
            <p:nvPr/>
          </p:nvSpPr>
          <p:spPr bwMode="auto">
            <a:xfrm>
              <a:off x="0" y="318"/>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2" name="Line 96">
              <a:extLst>
                <a:ext uri="{FF2B5EF4-FFF2-40B4-BE49-F238E27FC236}">
                  <a16:creationId xmlns:a16="http://schemas.microsoft.com/office/drawing/2014/main" id="{7DF6A145-60DA-40FA-959D-514512325AFD}"/>
                </a:ext>
              </a:extLst>
            </p:cNvPr>
            <p:cNvSpPr>
              <a:spLocks noChangeShapeType="1"/>
            </p:cNvSpPr>
            <p:nvPr/>
          </p:nvSpPr>
          <p:spPr bwMode="auto">
            <a:xfrm>
              <a:off x="0" y="258"/>
              <a:ext cx="576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3" name="Line 97">
              <a:extLst>
                <a:ext uri="{FF2B5EF4-FFF2-40B4-BE49-F238E27FC236}">
                  <a16:creationId xmlns:a16="http://schemas.microsoft.com/office/drawing/2014/main" id="{DD5E0A50-10A2-4CCA-8FA9-B453AEC0EBE1}"/>
                </a:ext>
              </a:extLst>
            </p:cNvPr>
            <p:cNvSpPr>
              <a:spLocks noChangeShapeType="1"/>
            </p:cNvSpPr>
            <p:nvPr/>
          </p:nvSpPr>
          <p:spPr bwMode="auto">
            <a:xfrm>
              <a:off x="0" y="70"/>
              <a:ext cx="576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4" name="Line 98">
              <a:extLst>
                <a:ext uri="{FF2B5EF4-FFF2-40B4-BE49-F238E27FC236}">
                  <a16:creationId xmlns:a16="http://schemas.microsoft.com/office/drawing/2014/main" id="{3E3C2D85-792A-40F2-97F7-30875CD34D21}"/>
                </a:ext>
              </a:extLst>
            </p:cNvPr>
            <p:cNvSpPr>
              <a:spLocks noChangeShapeType="1"/>
            </p:cNvSpPr>
            <p:nvPr/>
          </p:nvSpPr>
          <p:spPr bwMode="auto">
            <a:xfrm>
              <a:off x="0" y="43"/>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5" name="Line 99">
              <a:extLst>
                <a:ext uri="{FF2B5EF4-FFF2-40B4-BE49-F238E27FC236}">
                  <a16:creationId xmlns:a16="http://schemas.microsoft.com/office/drawing/2014/main" id="{E6782836-997E-4FF7-9CBB-A4A1D63B8142}"/>
                </a:ext>
              </a:extLst>
            </p:cNvPr>
            <p:cNvSpPr>
              <a:spLocks noChangeShapeType="1"/>
            </p:cNvSpPr>
            <p:nvPr/>
          </p:nvSpPr>
          <p:spPr bwMode="auto">
            <a:xfrm>
              <a:off x="0" y="91"/>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6" name="Line 100">
              <a:extLst>
                <a:ext uri="{FF2B5EF4-FFF2-40B4-BE49-F238E27FC236}">
                  <a16:creationId xmlns:a16="http://schemas.microsoft.com/office/drawing/2014/main" id="{71BF3D9F-56EF-4B8A-84B2-35EAF538652C}"/>
                </a:ext>
              </a:extLst>
            </p:cNvPr>
            <p:cNvSpPr>
              <a:spLocks noChangeShapeType="1"/>
            </p:cNvSpPr>
            <p:nvPr/>
          </p:nvSpPr>
          <p:spPr bwMode="auto">
            <a:xfrm>
              <a:off x="0" y="145"/>
              <a:ext cx="576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 name="Line 101">
              <a:extLst>
                <a:ext uri="{FF2B5EF4-FFF2-40B4-BE49-F238E27FC236}">
                  <a16:creationId xmlns:a16="http://schemas.microsoft.com/office/drawing/2014/main" id="{9D9C48A3-F58B-4A78-88CB-294BD2A73EE7}"/>
                </a:ext>
              </a:extLst>
            </p:cNvPr>
            <p:cNvSpPr>
              <a:spLocks noChangeShapeType="1"/>
            </p:cNvSpPr>
            <p:nvPr/>
          </p:nvSpPr>
          <p:spPr bwMode="auto">
            <a:xfrm>
              <a:off x="0" y="202"/>
              <a:ext cx="5760"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27" name="Rectangle 103">
            <a:extLst>
              <a:ext uri="{FF2B5EF4-FFF2-40B4-BE49-F238E27FC236}">
                <a16:creationId xmlns:a16="http://schemas.microsoft.com/office/drawing/2014/main" id="{547B3F47-9A56-4F31-9ED3-C2F0EEF5EFC6}"/>
              </a:ext>
            </a:extLst>
          </p:cNvPr>
          <p:cNvSpPr>
            <a:spLocks noChangeArrowheads="1"/>
          </p:cNvSpPr>
          <p:nvPr/>
        </p:nvSpPr>
        <p:spPr bwMode="auto">
          <a:xfrm>
            <a:off x="76200" y="76200"/>
            <a:ext cx="304800" cy="14509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028" name="Rectangle 104">
            <a:extLst>
              <a:ext uri="{FF2B5EF4-FFF2-40B4-BE49-F238E27FC236}">
                <a16:creationId xmlns:a16="http://schemas.microsoft.com/office/drawing/2014/main" id="{32517434-90CE-4205-B2FA-63454B75E97A}"/>
              </a:ext>
            </a:extLst>
          </p:cNvPr>
          <p:cNvSpPr>
            <a:spLocks noChangeArrowheads="1"/>
          </p:cNvSpPr>
          <p:nvPr/>
        </p:nvSpPr>
        <p:spPr bwMode="auto">
          <a:xfrm>
            <a:off x="204788" y="150813"/>
            <a:ext cx="5662612" cy="777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029" name="Rectangle 105">
            <a:extLst>
              <a:ext uri="{FF2B5EF4-FFF2-40B4-BE49-F238E27FC236}">
                <a16:creationId xmlns:a16="http://schemas.microsoft.com/office/drawing/2014/main" id="{EB3B5775-E5C9-4F7D-A563-DFB56174F2FD}"/>
              </a:ext>
            </a:extLst>
          </p:cNvPr>
          <p:cNvSpPr>
            <a:spLocks noChangeArrowheads="1"/>
          </p:cNvSpPr>
          <p:nvPr/>
        </p:nvSpPr>
        <p:spPr bwMode="auto">
          <a:xfrm>
            <a:off x="7300913" y="1185863"/>
            <a:ext cx="1474787" cy="3381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030" name="Rectangle 106">
            <a:extLst>
              <a:ext uri="{FF2B5EF4-FFF2-40B4-BE49-F238E27FC236}">
                <a16:creationId xmlns:a16="http://schemas.microsoft.com/office/drawing/2014/main" id="{A1541BC3-6F15-4DB7-9B39-8E2FD07B8243}"/>
              </a:ext>
            </a:extLst>
          </p:cNvPr>
          <p:cNvSpPr>
            <a:spLocks noChangeArrowheads="1"/>
          </p:cNvSpPr>
          <p:nvPr/>
        </p:nvSpPr>
        <p:spPr bwMode="auto">
          <a:xfrm>
            <a:off x="3252788" y="1338263"/>
            <a:ext cx="5662612" cy="777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031" name="Rectangle 107">
            <a:extLst>
              <a:ext uri="{FF2B5EF4-FFF2-40B4-BE49-F238E27FC236}">
                <a16:creationId xmlns:a16="http://schemas.microsoft.com/office/drawing/2014/main" id="{A51D64ED-5D45-4504-A2F3-EDB96CB436F8}"/>
              </a:ext>
            </a:extLst>
          </p:cNvPr>
          <p:cNvSpPr>
            <a:spLocks noGrp="1" noChangeArrowheads="1"/>
          </p:cNvSpPr>
          <p:nvPr>
            <p:ph type="body" idx="1"/>
          </p:nvPr>
        </p:nvSpPr>
        <p:spPr bwMode="auto">
          <a:xfrm>
            <a:off x="457200" y="1524000"/>
            <a:ext cx="84756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68" name="Rectangle 108">
            <a:extLst>
              <a:ext uri="{FF2B5EF4-FFF2-40B4-BE49-F238E27FC236}">
                <a16:creationId xmlns:a16="http://schemas.microsoft.com/office/drawing/2014/main" id="{CA398BCD-EE59-41E1-93F3-BFC3A4D5DE7F}"/>
              </a:ext>
            </a:extLst>
          </p:cNvPr>
          <p:cNvSpPr>
            <a:spLocks noGrp="1" noChangeArrowheads="1"/>
          </p:cNvSpPr>
          <p:nvPr>
            <p:ph type="dt" sz="half" idx="2"/>
          </p:nvPr>
        </p:nvSpPr>
        <p:spPr bwMode="auto">
          <a:xfrm>
            <a:off x="457200" y="6373813"/>
            <a:ext cx="2438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charset="0"/>
                <a:ea typeface="ＭＳ Ｐゴシック" charset="-128"/>
              </a:defRPr>
            </a:lvl1pPr>
          </a:lstStyle>
          <a:p>
            <a:r>
              <a:rPr lang="en-US"/>
              <a:t>L -13; 2-26-01</a:t>
            </a:r>
          </a:p>
        </p:txBody>
      </p:sp>
      <p:sp>
        <p:nvSpPr>
          <p:cNvPr id="41069" name="Rectangle 109">
            <a:extLst>
              <a:ext uri="{FF2B5EF4-FFF2-40B4-BE49-F238E27FC236}">
                <a16:creationId xmlns:a16="http://schemas.microsoft.com/office/drawing/2014/main" id="{1D7455C2-22CE-4E5C-993F-DA94892A95A3}"/>
              </a:ext>
            </a:extLst>
          </p:cNvPr>
          <p:cNvSpPr>
            <a:spLocks noGrp="1" noChangeArrowheads="1"/>
          </p:cNvSpPr>
          <p:nvPr>
            <p:ph type="ftr" sz="quarter" idx="3"/>
          </p:nvPr>
        </p:nvSpPr>
        <p:spPr bwMode="auto">
          <a:xfrm>
            <a:off x="3132138" y="6376988"/>
            <a:ext cx="30861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charset="0"/>
                <a:ea typeface="ＭＳ Ｐゴシック" charset="0"/>
                <a:cs typeface="+mn-cs"/>
              </a:defRPr>
            </a:lvl1pPr>
          </a:lstStyle>
          <a:p>
            <a:r>
              <a:rPr lang="en-US"/>
              <a:t>© Srinivasan Seshan, 2001</a:t>
            </a:r>
          </a:p>
        </p:txBody>
      </p:sp>
      <p:sp>
        <p:nvSpPr>
          <p:cNvPr id="41070" name="Rectangle 110">
            <a:extLst>
              <a:ext uri="{FF2B5EF4-FFF2-40B4-BE49-F238E27FC236}">
                <a16:creationId xmlns:a16="http://schemas.microsoft.com/office/drawing/2014/main" id="{FF8E96B1-6348-4EF8-8285-C999BC24AA82}"/>
              </a:ext>
            </a:extLst>
          </p:cNvPr>
          <p:cNvSpPr>
            <a:spLocks noGrp="1" noChangeArrowheads="1"/>
          </p:cNvSpPr>
          <p:nvPr>
            <p:ph type="sldNum" sz="quarter" idx="4"/>
          </p:nvPr>
        </p:nvSpPr>
        <p:spPr bwMode="auto">
          <a:xfrm>
            <a:off x="6589713" y="6376988"/>
            <a:ext cx="219392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charset="0"/>
                <a:ea typeface="ＭＳ Ｐゴシック" charset="-128"/>
              </a:defRPr>
            </a:lvl1pPr>
          </a:lstStyle>
          <a:p>
            <a:fld id="{B6F15528-21DE-4FAA-801E-634DDDAF4B2B}" type="slidenum">
              <a:rPr lang="en-US" smtClean="0"/>
              <a:pPr/>
              <a:t>‹#›</a:t>
            </a:fld>
            <a:endParaRPr lang="en-US"/>
          </a:p>
        </p:txBody>
      </p:sp>
      <p:sp>
        <p:nvSpPr>
          <p:cNvPr id="1035" name="Rectangle 111">
            <a:extLst>
              <a:ext uri="{FF2B5EF4-FFF2-40B4-BE49-F238E27FC236}">
                <a16:creationId xmlns:a16="http://schemas.microsoft.com/office/drawing/2014/main" id="{F97D131E-FBA7-44D4-985B-8597886390B3}"/>
              </a:ext>
            </a:extLst>
          </p:cNvPr>
          <p:cNvSpPr>
            <a:spLocks noGrp="1" noChangeArrowheads="1"/>
          </p:cNvSpPr>
          <p:nvPr>
            <p:ph type="title"/>
          </p:nvPr>
        </p:nvSpPr>
        <p:spPr bwMode="auto">
          <a:xfrm>
            <a:off x="457200" y="152400"/>
            <a:ext cx="7162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grpSp>
        <p:nvGrpSpPr>
          <p:cNvPr id="1036" name="Group 126">
            <a:extLst>
              <a:ext uri="{FF2B5EF4-FFF2-40B4-BE49-F238E27FC236}">
                <a16:creationId xmlns:a16="http://schemas.microsoft.com/office/drawing/2014/main" id="{ABF8F39B-E867-4A2C-9284-95070F98B7B7}"/>
              </a:ext>
            </a:extLst>
          </p:cNvPr>
          <p:cNvGrpSpPr>
            <a:grpSpLocks/>
          </p:cNvGrpSpPr>
          <p:nvPr/>
        </p:nvGrpSpPr>
        <p:grpSpPr bwMode="auto">
          <a:xfrm>
            <a:off x="7620000" y="228600"/>
            <a:ext cx="1066800" cy="838200"/>
            <a:chOff x="912" y="1344"/>
            <a:chExt cx="672" cy="528"/>
          </a:xfrm>
        </p:grpSpPr>
        <p:sp>
          <p:nvSpPr>
            <p:cNvPr id="1037" name="Rectangle 127">
              <a:extLst>
                <a:ext uri="{FF2B5EF4-FFF2-40B4-BE49-F238E27FC236}">
                  <a16:creationId xmlns:a16="http://schemas.microsoft.com/office/drawing/2014/main" id="{0830812C-B4F5-4CBF-B815-D0E9B6A81C84}"/>
                </a:ext>
              </a:extLst>
            </p:cNvPr>
            <p:cNvSpPr>
              <a:spLocks noChangeArrowheads="1"/>
            </p:cNvSpPr>
            <p:nvPr/>
          </p:nvSpPr>
          <p:spPr bwMode="auto">
            <a:xfrm>
              <a:off x="912" y="1344"/>
              <a:ext cx="672" cy="528"/>
            </a:xfrm>
            <a:prstGeom prst="rect">
              <a:avLst/>
            </a:prstGeom>
            <a:solidFill>
              <a:schemeClr val="bg1"/>
            </a:solidFill>
            <a:ln w="2857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038" name="Rectangle 128">
              <a:extLst>
                <a:ext uri="{FF2B5EF4-FFF2-40B4-BE49-F238E27FC236}">
                  <a16:creationId xmlns:a16="http://schemas.microsoft.com/office/drawing/2014/main" id="{811B9AA2-055C-4713-BEEF-2A9F6959B20D}"/>
                </a:ext>
              </a:extLst>
            </p:cNvPr>
            <p:cNvSpPr>
              <a:spLocks noChangeArrowheads="1"/>
            </p:cNvSpPr>
            <p:nvPr/>
          </p:nvSpPr>
          <p:spPr bwMode="auto">
            <a:xfrm>
              <a:off x="1478" y="1721"/>
              <a:ext cx="71" cy="7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grpSp>
          <p:nvGrpSpPr>
            <p:cNvPr id="1039" name="Group 129">
              <a:extLst>
                <a:ext uri="{FF2B5EF4-FFF2-40B4-BE49-F238E27FC236}">
                  <a16:creationId xmlns:a16="http://schemas.microsoft.com/office/drawing/2014/main" id="{5AE3DA26-31FC-4EDC-9504-654E55CFB84C}"/>
                </a:ext>
              </a:extLst>
            </p:cNvPr>
            <p:cNvGrpSpPr>
              <a:grpSpLocks/>
            </p:cNvGrpSpPr>
            <p:nvPr userDrawn="1"/>
          </p:nvGrpSpPr>
          <p:grpSpPr bwMode="auto">
            <a:xfrm>
              <a:off x="947" y="1419"/>
              <a:ext cx="566" cy="378"/>
              <a:chOff x="1920" y="96"/>
              <a:chExt cx="768" cy="480"/>
            </a:xfrm>
          </p:grpSpPr>
          <p:sp>
            <p:nvSpPr>
              <p:cNvPr id="1044" name="Oval 130">
                <a:extLst>
                  <a:ext uri="{FF2B5EF4-FFF2-40B4-BE49-F238E27FC236}">
                    <a16:creationId xmlns:a16="http://schemas.microsoft.com/office/drawing/2014/main" id="{2597DA2A-9DB0-4674-B398-D73462047441}"/>
                  </a:ext>
                </a:extLst>
              </p:cNvPr>
              <p:cNvSpPr>
                <a:spLocks noChangeArrowheads="1"/>
              </p:cNvSpPr>
              <p:nvPr/>
            </p:nvSpPr>
            <p:spPr bwMode="auto">
              <a:xfrm>
                <a:off x="1920" y="193"/>
                <a:ext cx="577" cy="240"/>
              </a:xfrm>
              <a:prstGeom prst="ellipse">
                <a:avLst/>
              </a:prstGeom>
              <a:solidFill>
                <a:srgbClr val="6F6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045" name="Oval 131">
                <a:extLst>
                  <a:ext uri="{FF2B5EF4-FFF2-40B4-BE49-F238E27FC236}">
                    <a16:creationId xmlns:a16="http://schemas.microsoft.com/office/drawing/2014/main" id="{19698EDB-2E73-4666-B67A-BDA88041C327}"/>
                  </a:ext>
                </a:extLst>
              </p:cNvPr>
              <p:cNvSpPr>
                <a:spLocks noChangeArrowheads="1"/>
              </p:cNvSpPr>
              <p:nvPr/>
            </p:nvSpPr>
            <p:spPr bwMode="auto">
              <a:xfrm>
                <a:off x="2016" y="96"/>
                <a:ext cx="575" cy="240"/>
              </a:xfrm>
              <a:prstGeom prst="ellipse">
                <a:avLst/>
              </a:prstGeom>
              <a:solidFill>
                <a:srgbClr val="6F6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046" name="Oval 132">
                <a:extLst>
                  <a:ext uri="{FF2B5EF4-FFF2-40B4-BE49-F238E27FC236}">
                    <a16:creationId xmlns:a16="http://schemas.microsoft.com/office/drawing/2014/main" id="{7CECB7B0-F821-409F-976F-5F0ED7E51BD7}"/>
                  </a:ext>
                </a:extLst>
              </p:cNvPr>
              <p:cNvSpPr>
                <a:spLocks noChangeArrowheads="1"/>
              </p:cNvSpPr>
              <p:nvPr/>
            </p:nvSpPr>
            <p:spPr bwMode="auto">
              <a:xfrm>
                <a:off x="2016" y="336"/>
                <a:ext cx="335" cy="240"/>
              </a:xfrm>
              <a:prstGeom prst="ellipse">
                <a:avLst/>
              </a:prstGeom>
              <a:solidFill>
                <a:srgbClr val="6F6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047" name="Oval 133">
                <a:extLst>
                  <a:ext uri="{FF2B5EF4-FFF2-40B4-BE49-F238E27FC236}">
                    <a16:creationId xmlns:a16="http://schemas.microsoft.com/office/drawing/2014/main" id="{8FAE5939-714E-4084-B6FE-9F4BD9DE5288}"/>
                  </a:ext>
                </a:extLst>
              </p:cNvPr>
              <p:cNvSpPr>
                <a:spLocks noChangeArrowheads="1"/>
              </p:cNvSpPr>
              <p:nvPr/>
            </p:nvSpPr>
            <p:spPr bwMode="auto">
              <a:xfrm>
                <a:off x="2257" y="336"/>
                <a:ext cx="335" cy="240"/>
              </a:xfrm>
              <a:prstGeom prst="ellipse">
                <a:avLst/>
              </a:prstGeom>
              <a:solidFill>
                <a:srgbClr val="6F6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048" name="Oval 134">
                <a:extLst>
                  <a:ext uri="{FF2B5EF4-FFF2-40B4-BE49-F238E27FC236}">
                    <a16:creationId xmlns:a16="http://schemas.microsoft.com/office/drawing/2014/main" id="{02D1AD7A-B901-4E1C-BF26-94EEBC18770C}"/>
                  </a:ext>
                </a:extLst>
              </p:cNvPr>
              <p:cNvSpPr>
                <a:spLocks noChangeArrowheads="1"/>
              </p:cNvSpPr>
              <p:nvPr/>
            </p:nvSpPr>
            <p:spPr bwMode="auto">
              <a:xfrm>
                <a:off x="2257" y="239"/>
                <a:ext cx="335" cy="240"/>
              </a:xfrm>
              <a:prstGeom prst="ellipse">
                <a:avLst/>
              </a:prstGeom>
              <a:solidFill>
                <a:srgbClr val="6F6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049" name="Oval 135">
                <a:extLst>
                  <a:ext uri="{FF2B5EF4-FFF2-40B4-BE49-F238E27FC236}">
                    <a16:creationId xmlns:a16="http://schemas.microsoft.com/office/drawing/2014/main" id="{740FB5AB-4A98-401C-B714-7233CB37BD3C}"/>
                  </a:ext>
                </a:extLst>
              </p:cNvPr>
              <p:cNvSpPr>
                <a:spLocks noChangeArrowheads="1"/>
              </p:cNvSpPr>
              <p:nvPr/>
            </p:nvSpPr>
            <p:spPr bwMode="auto">
              <a:xfrm>
                <a:off x="2351" y="239"/>
                <a:ext cx="337" cy="240"/>
              </a:xfrm>
              <a:prstGeom prst="ellipse">
                <a:avLst/>
              </a:prstGeom>
              <a:solidFill>
                <a:srgbClr val="6F6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grpSp>
        <p:sp>
          <p:nvSpPr>
            <p:cNvPr id="1040" name="Rectangle 136">
              <a:extLst>
                <a:ext uri="{FF2B5EF4-FFF2-40B4-BE49-F238E27FC236}">
                  <a16:creationId xmlns:a16="http://schemas.microsoft.com/office/drawing/2014/main" id="{018CE4DD-917C-4E2D-9BAF-9ED85882D076}"/>
                </a:ext>
              </a:extLst>
            </p:cNvPr>
            <p:cNvSpPr>
              <a:spLocks noChangeArrowheads="1"/>
            </p:cNvSpPr>
            <p:nvPr/>
          </p:nvSpPr>
          <p:spPr bwMode="auto">
            <a:xfrm>
              <a:off x="947" y="1382"/>
              <a:ext cx="71" cy="7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041" name="Rectangle 137">
              <a:extLst>
                <a:ext uri="{FF2B5EF4-FFF2-40B4-BE49-F238E27FC236}">
                  <a16:creationId xmlns:a16="http://schemas.microsoft.com/office/drawing/2014/main" id="{AEEF7194-3D0F-4917-B47F-0F74A81902A8}"/>
                </a:ext>
              </a:extLst>
            </p:cNvPr>
            <p:cNvSpPr>
              <a:spLocks noChangeArrowheads="1"/>
            </p:cNvSpPr>
            <p:nvPr/>
          </p:nvSpPr>
          <p:spPr bwMode="auto">
            <a:xfrm>
              <a:off x="983" y="1419"/>
              <a:ext cx="70" cy="7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sp>
          <p:nvSpPr>
            <p:cNvPr id="1042" name="Rectangle 138">
              <a:extLst>
                <a:ext uri="{FF2B5EF4-FFF2-40B4-BE49-F238E27FC236}">
                  <a16:creationId xmlns:a16="http://schemas.microsoft.com/office/drawing/2014/main" id="{18055701-1641-4990-9177-A33870C9ED29}"/>
                </a:ext>
              </a:extLst>
            </p:cNvPr>
            <p:cNvSpPr>
              <a:spLocks noChangeArrowheads="1"/>
            </p:cNvSpPr>
            <p:nvPr/>
          </p:nvSpPr>
          <p:spPr bwMode="auto">
            <a:xfrm>
              <a:off x="1443" y="1683"/>
              <a:ext cx="70" cy="7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a:latin typeface="Times New Roman" charset="0"/>
              </a:endParaRPr>
            </a:p>
          </p:txBody>
        </p:sp>
        <p:cxnSp>
          <p:nvCxnSpPr>
            <p:cNvPr id="1043" name="AutoShape 139">
              <a:extLst>
                <a:ext uri="{FF2B5EF4-FFF2-40B4-BE49-F238E27FC236}">
                  <a16:creationId xmlns:a16="http://schemas.microsoft.com/office/drawing/2014/main" id="{6F2465F2-2CD8-4370-A5F3-5985025B6AD6}"/>
                </a:ext>
              </a:extLst>
            </p:cNvPr>
            <p:cNvCxnSpPr>
              <a:cxnSpLocks noChangeShapeType="1"/>
              <a:stCxn id="1041" idx="3"/>
              <a:endCxn id="1042" idx="1"/>
            </p:cNvCxnSpPr>
            <p:nvPr/>
          </p:nvCxnSpPr>
          <p:spPr bwMode="auto">
            <a:xfrm>
              <a:off x="1053" y="1457"/>
              <a:ext cx="390" cy="264"/>
            </a:xfrm>
            <a:prstGeom prst="curvedConnector3">
              <a:avLst>
                <a:gd name="adj1" fmla="val 50000"/>
              </a:avLst>
            </a:prstGeom>
            <a:noFill/>
            <a:ln w="38100">
              <a:solidFill>
                <a:srgbClr val="FFFF00"/>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09648282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Lst>
  <p:hf hdr="0" ftr="0" dt="0"/>
  <p:txStyles>
    <p:titleStyle>
      <a:lvl1pPr algn="l" rtl="0" eaLnBrk="1" fontAlgn="base" hangingPunct="1">
        <a:lnSpc>
          <a:spcPct val="85000"/>
        </a:lnSpc>
        <a:spcBef>
          <a:spcPct val="0"/>
        </a:spcBef>
        <a:spcAft>
          <a:spcPct val="0"/>
        </a:spcAft>
        <a:defRPr sz="3600">
          <a:solidFill>
            <a:schemeClr val="folHlink"/>
          </a:solidFill>
          <a:latin typeface="+mj-lt"/>
          <a:ea typeface="+mj-ea"/>
          <a:cs typeface="+mj-cs"/>
        </a:defRPr>
      </a:lvl1pPr>
      <a:lvl2pPr algn="l" rtl="0" eaLnBrk="1" fontAlgn="base" hangingPunct="1">
        <a:lnSpc>
          <a:spcPct val="85000"/>
        </a:lnSpc>
        <a:spcBef>
          <a:spcPct val="0"/>
        </a:spcBef>
        <a:spcAft>
          <a:spcPct val="0"/>
        </a:spcAft>
        <a:defRPr sz="3600">
          <a:solidFill>
            <a:schemeClr val="folHlink"/>
          </a:solidFill>
          <a:latin typeface="Arial" charset="0"/>
          <a:ea typeface="ＭＳ Ｐゴシック" charset="0"/>
          <a:cs typeface="ＭＳ Ｐゴシック" charset="0"/>
        </a:defRPr>
      </a:lvl2pPr>
      <a:lvl3pPr algn="l" rtl="0" eaLnBrk="1" fontAlgn="base" hangingPunct="1">
        <a:lnSpc>
          <a:spcPct val="85000"/>
        </a:lnSpc>
        <a:spcBef>
          <a:spcPct val="0"/>
        </a:spcBef>
        <a:spcAft>
          <a:spcPct val="0"/>
        </a:spcAft>
        <a:defRPr sz="3600">
          <a:solidFill>
            <a:schemeClr val="folHlink"/>
          </a:solidFill>
          <a:latin typeface="Arial" charset="0"/>
          <a:ea typeface="ＭＳ Ｐゴシック" charset="0"/>
          <a:cs typeface="ＭＳ Ｐゴシック" charset="0"/>
        </a:defRPr>
      </a:lvl3pPr>
      <a:lvl4pPr algn="l" rtl="0" eaLnBrk="1" fontAlgn="base" hangingPunct="1">
        <a:lnSpc>
          <a:spcPct val="85000"/>
        </a:lnSpc>
        <a:spcBef>
          <a:spcPct val="0"/>
        </a:spcBef>
        <a:spcAft>
          <a:spcPct val="0"/>
        </a:spcAft>
        <a:defRPr sz="3600">
          <a:solidFill>
            <a:schemeClr val="folHlink"/>
          </a:solidFill>
          <a:latin typeface="Arial" charset="0"/>
          <a:ea typeface="ＭＳ Ｐゴシック" charset="0"/>
          <a:cs typeface="ＭＳ Ｐゴシック" charset="0"/>
        </a:defRPr>
      </a:lvl4pPr>
      <a:lvl5pPr algn="l" rtl="0" eaLnBrk="1" fontAlgn="base" hangingPunct="1">
        <a:lnSpc>
          <a:spcPct val="85000"/>
        </a:lnSpc>
        <a:spcBef>
          <a:spcPct val="0"/>
        </a:spcBef>
        <a:spcAft>
          <a:spcPct val="0"/>
        </a:spcAft>
        <a:defRPr sz="3600">
          <a:solidFill>
            <a:schemeClr val="folHlink"/>
          </a:solidFill>
          <a:latin typeface="Arial"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a:solidFill>
            <a:schemeClr val="folHlink"/>
          </a:solidFill>
          <a:latin typeface="Arial" charset="0"/>
          <a:ea typeface="ＭＳ Ｐゴシック" charset="0"/>
          <a:cs typeface="ＭＳ Ｐゴシック" charset="0"/>
        </a:defRPr>
      </a:lvl6pPr>
      <a:lvl7pPr marL="914400" algn="l" rtl="0" eaLnBrk="1" fontAlgn="base" hangingPunct="1">
        <a:lnSpc>
          <a:spcPct val="85000"/>
        </a:lnSpc>
        <a:spcBef>
          <a:spcPct val="0"/>
        </a:spcBef>
        <a:spcAft>
          <a:spcPct val="0"/>
        </a:spcAft>
        <a:defRPr sz="3600">
          <a:solidFill>
            <a:schemeClr val="folHlink"/>
          </a:solidFill>
          <a:latin typeface="Arial" charset="0"/>
          <a:ea typeface="ＭＳ Ｐゴシック" charset="0"/>
          <a:cs typeface="ＭＳ Ｐゴシック" charset="0"/>
        </a:defRPr>
      </a:lvl7pPr>
      <a:lvl8pPr marL="1371600" algn="l" rtl="0" eaLnBrk="1" fontAlgn="base" hangingPunct="1">
        <a:lnSpc>
          <a:spcPct val="85000"/>
        </a:lnSpc>
        <a:spcBef>
          <a:spcPct val="0"/>
        </a:spcBef>
        <a:spcAft>
          <a:spcPct val="0"/>
        </a:spcAft>
        <a:defRPr sz="3600">
          <a:solidFill>
            <a:schemeClr val="folHlink"/>
          </a:solidFill>
          <a:latin typeface="Arial" charset="0"/>
          <a:ea typeface="ＭＳ Ｐゴシック" charset="0"/>
          <a:cs typeface="ＭＳ Ｐゴシック" charset="0"/>
        </a:defRPr>
      </a:lvl8pPr>
      <a:lvl9pPr marL="1828800" algn="l" rtl="0" eaLnBrk="1" fontAlgn="base" hangingPunct="1">
        <a:lnSpc>
          <a:spcPct val="85000"/>
        </a:lnSpc>
        <a:spcBef>
          <a:spcPct val="0"/>
        </a:spcBef>
        <a:spcAft>
          <a:spcPct val="0"/>
        </a:spcAft>
        <a:defRPr sz="3600">
          <a:solidFill>
            <a:schemeClr val="folHlink"/>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lr>
          <a:schemeClr val="accent2"/>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Char char="•"/>
        <a:defRPr sz="2400">
          <a:solidFill>
            <a:schemeClr val="tx1"/>
          </a:solidFill>
          <a:latin typeface="+mn-lt"/>
          <a:ea typeface="+mn-ea"/>
        </a:defRPr>
      </a:lvl2pPr>
      <a:lvl3pPr marL="1085850" indent="-228600" algn="l" rtl="0" eaLnBrk="1" fontAlgn="base" hangingPunct="1">
        <a:spcBef>
          <a:spcPct val="20000"/>
        </a:spcBef>
        <a:spcAft>
          <a:spcPct val="0"/>
        </a:spcAft>
        <a:buClr>
          <a:schemeClr val="accent2"/>
        </a:buClr>
        <a:buChar char="•"/>
        <a:defRPr sz="2400">
          <a:solidFill>
            <a:schemeClr val="tx1"/>
          </a:solidFill>
          <a:latin typeface="+mn-lt"/>
          <a:ea typeface="+mn-ea"/>
        </a:defRPr>
      </a:lvl3pPr>
      <a:lvl4pPr marL="1428750" indent="-228600" algn="l" rtl="0" eaLnBrk="1" fontAlgn="base" hangingPunct="1">
        <a:spcBef>
          <a:spcPct val="20000"/>
        </a:spcBef>
        <a:spcAft>
          <a:spcPct val="0"/>
        </a:spcAft>
        <a:buClr>
          <a:schemeClr val="accent2"/>
        </a:buClr>
        <a:buChar char="•"/>
        <a:defRPr sz="2000">
          <a:solidFill>
            <a:schemeClr val="tx1"/>
          </a:solidFill>
          <a:latin typeface="+mn-lt"/>
          <a:ea typeface="+mn-ea"/>
        </a:defRPr>
      </a:lvl4pPr>
      <a:lvl5pPr marL="1771650" indent="-228600" algn="l" rtl="0" eaLnBrk="1" fontAlgn="base" hangingPunct="1">
        <a:spcBef>
          <a:spcPct val="20000"/>
        </a:spcBef>
        <a:spcAft>
          <a:spcPct val="0"/>
        </a:spcAft>
        <a:buClr>
          <a:schemeClr val="accent2"/>
        </a:buClr>
        <a:buChar char="•"/>
        <a:defRPr sz="2000">
          <a:solidFill>
            <a:schemeClr val="tx1"/>
          </a:solidFill>
          <a:latin typeface="+mn-lt"/>
          <a:ea typeface="+mn-ea"/>
        </a:defRPr>
      </a:lvl5pPr>
      <a:lvl6pPr marL="2228850" indent="-228600" algn="l" rtl="0" eaLnBrk="1" fontAlgn="base" hangingPunct="1">
        <a:spcBef>
          <a:spcPct val="20000"/>
        </a:spcBef>
        <a:spcAft>
          <a:spcPct val="0"/>
        </a:spcAft>
        <a:buClr>
          <a:schemeClr val="accent2"/>
        </a:buClr>
        <a:buChar char="•"/>
        <a:defRPr sz="2000">
          <a:solidFill>
            <a:schemeClr val="tx1"/>
          </a:solidFill>
          <a:latin typeface="+mn-lt"/>
          <a:ea typeface="+mn-ea"/>
        </a:defRPr>
      </a:lvl6pPr>
      <a:lvl7pPr marL="2686050" indent="-228600" algn="l" rtl="0" eaLnBrk="1" fontAlgn="base" hangingPunct="1">
        <a:spcBef>
          <a:spcPct val="20000"/>
        </a:spcBef>
        <a:spcAft>
          <a:spcPct val="0"/>
        </a:spcAft>
        <a:buClr>
          <a:schemeClr val="accent2"/>
        </a:buClr>
        <a:buChar char="•"/>
        <a:defRPr sz="2000">
          <a:solidFill>
            <a:schemeClr val="tx1"/>
          </a:solidFill>
          <a:latin typeface="+mn-lt"/>
          <a:ea typeface="+mn-ea"/>
        </a:defRPr>
      </a:lvl7pPr>
      <a:lvl8pPr marL="3143250" indent="-228600" algn="l" rtl="0" eaLnBrk="1" fontAlgn="base" hangingPunct="1">
        <a:spcBef>
          <a:spcPct val="20000"/>
        </a:spcBef>
        <a:spcAft>
          <a:spcPct val="0"/>
        </a:spcAft>
        <a:buClr>
          <a:schemeClr val="accent2"/>
        </a:buClr>
        <a:buChar char="•"/>
        <a:defRPr sz="2000">
          <a:solidFill>
            <a:schemeClr val="tx1"/>
          </a:solidFill>
          <a:latin typeface="+mn-lt"/>
          <a:ea typeface="+mn-ea"/>
        </a:defRPr>
      </a:lvl8pPr>
      <a:lvl9pPr marL="3600450" indent="-228600" algn="l" rtl="0" eaLnBrk="1" fontAlgn="base" hangingPunct="1">
        <a:spcBef>
          <a:spcPct val="20000"/>
        </a:spcBef>
        <a:spcAft>
          <a:spcPct val="0"/>
        </a:spcAft>
        <a:buClr>
          <a:schemeClr val="accent2"/>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wmf"/><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 Id="rId5" Type="http://schemas.openxmlformats.org/officeDocument/2006/relationships/image" Target="../media/image4.tif"/><Relationship Id="rId4" Type="http://schemas.openxmlformats.org/officeDocument/2006/relationships/image" Target="../media/image3.tif"/></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wmf"/></Relationships>
</file>

<file path=ppt/slides/_rels/slide3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wmf"/></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wmf"/><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wmf"/><Relationship Id="rId7"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0.wmf"/></Relationships>
</file>

<file path=ppt/slides/_rels/slide4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3">
            <a:extLst>
              <a:ext uri="{FF2B5EF4-FFF2-40B4-BE49-F238E27FC236}">
                <a16:creationId xmlns:a16="http://schemas.microsoft.com/office/drawing/2014/main" id="{387C01B3-0232-2B41-BEA4-9BEC1D4F3D96}"/>
              </a:ext>
            </a:extLst>
          </p:cNvPr>
          <p:cNvSpPr>
            <a:spLocks noGrp="1" noChangeArrowheads="1"/>
          </p:cNvSpPr>
          <p:nvPr>
            <p:ph type="subTitle" idx="1"/>
          </p:nvPr>
        </p:nvSpPr>
        <p:spPr/>
        <p:txBody>
          <a:bodyPr/>
          <a:lstStyle/>
          <a:p>
            <a:r>
              <a:rPr lang="en-US" altLang="en-US" sz="3200" b="1" dirty="0"/>
              <a:t>23 – Security Protocols - 1</a:t>
            </a:r>
            <a:endParaRPr lang="en-US" altLang="en-US" dirty="0"/>
          </a:p>
        </p:txBody>
      </p:sp>
      <p:sp>
        <p:nvSpPr>
          <p:cNvPr id="15363" name="Rectangle 2">
            <a:extLst>
              <a:ext uri="{FF2B5EF4-FFF2-40B4-BE49-F238E27FC236}">
                <a16:creationId xmlns:a16="http://schemas.microsoft.com/office/drawing/2014/main" id="{B70987D9-9EC7-624A-8FD2-69C1535F9C04}"/>
              </a:ext>
            </a:extLst>
          </p:cNvPr>
          <p:cNvSpPr>
            <a:spLocks noGrp="1" noChangeArrowheads="1"/>
          </p:cNvSpPr>
          <p:nvPr>
            <p:ph type="ctrTitle" sz="quarter"/>
          </p:nvPr>
        </p:nvSpPr>
        <p:spPr/>
        <p:txBody>
          <a:bodyPr/>
          <a:lstStyle/>
          <a:p>
            <a:r>
              <a:rPr lang="en-US" altLang="en-US"/>
              <a:t>15-440 Distributed Systems</a:t>
            </a:r>
          </a:p>
        </p:txBody>
      </p:sp>
      <p:sp>
        <p:nvSpPr>
          <p:cNvPr id="2" name="Rectangle 1">
            <a:extLst>
              <a:ext uri="{FF2B5EF4-FFF2-40B4-BE49-F238E27FC236}">
                <a16:creationId xmlns:a16="http://schemas.microsoft.com/office/drawing/2014/main" id="{047481A3-6777-574A-A24E-9E93D17B925E}"/>
              </a:ext>
            </a:extLst>
          </p:cNvPr>
          <p:cNvSpPr/>
          <p:nvPr/>
        </p:nvSpPr>
        <p:spPr>
          <a:xfrm>
            <a:off x="2895600" y="4953000"/>
            <a:ext cx="3539752" cy="461665"/>
          </a:xfrm>
          <a:prstGeom prst="rect">
            <a:avLst/>
          </a:prstGeom>
        </p:spPr>
        <p:txBody>
          <a:bodyPr wrap="none">
            <a:spAutoFit/>
          </a:bodyPr>
          <a:lstStyle/>
          <a:p>
            <a:pPr>
              <a:defRPr/>
            </a:pPr>
            <a:r>
              <a:rPr lang="en-US" altLang="en-US" kern="0" dirty="0"/>
              <a:t>Tuesday, Nov 27</a:t>
            </a:r>
            <a:r>
              <a:rPr lang="en-US" altLang="en-US" kern="0" baseline="30000" dirty="0"/>
              <a:t>th</a:t>
            </a:r>
            <a:r>
              <a:rPr lang="en-US" altLang="en-US" kern="0" dirty="0"/>
              <a:t>, 2018</a:t>
            </a:r>
            <a:endParaRPr lang="en-US" dirty="0"/>
          </a:p>
        </p:txBody>
      </p:sp>
    </p:spTree>
    <p:extLst>
      <p:ext uri="{BB962C8B-B14F-4D97-AF65-F5344CB8AC3E}">
        <p14:creationId xmlns:p14="http://schemas.microsoft.com/office/powerpoint/2010/main" val="4205595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r>
              <a:rPr lang="en-US"/>
              <a:t>What do we need for a secure communication channel?  </a:t>
            </a:r>
          </a:p>
        </p:txBody>
      </p:sp>
      <p:sp>
        <p:nvSpPr>
          <p:cNvPr id="30723" name="Rectangle 3"/>
          <p:cNvSpPr>
            <a:spLocks noGrp="1" noChangeArrowheads="1"/>
          </p:cNvSpPr>
          <p:nvPr>
            <p:ph idx="1"/>
          </p:nvPr>
        </p:nvSpPr>
        <p:spPr>
          <a:xfrm>
            <a:off x="668337" y="1676400"/>
            <a:ext cx="8475663" cy="4724400"/>
          </a:xfrm>
        </p:spPr>
        <p:txBody>
          <a:bodyPr/>
          <a:lstStyle/>
          <a:p>
            <a:r>
              <a:rPr lang="en-US" dirty="0"/>
              <a:t>Authentication (Who am I talking to?)</a:t>
            </a:r>
          </a:p>
          <a:p>
            <a:endParaRPr lang="en-US" dirty="0"/>
          </a:p>
          <a:p>
            <a:r>
              <a:rPr lang="en-US" dirty="0"/>
              <a:t>Confidentiality (Is my data hidden?)</a:t>
            </a:r>
          </a:p>
          <a:p>
            <a:endParaRPr lang="en-US" dirty="0"/>
          </a:p>
          <a:p>
            <a:r>
              <a:rPr lang="en-US" dirty="0"/>
              <a:t>Integrity (Has my data been modified?)</a:t>
            </a:r>
          </a:p>
          <a:p>
            <a:endParaRPr lang="en-US" dirty="0"/>
          </a:p>
          <a:p>
            <a:r>
              <a:rPr lang="en-US" dirty="0"/>
              <a:t>Availability (Can I reach the destination?)  </a:t>
            </a:r>
          </a:p>
        </p:txBody>
      </p:sp>
      <p:sp>
        <p:nvSpPr>
          <p:cNvPr id="30724" name="Rectangle 4"/>
          <p:cNvSpPr>
            <a:spLocks noChangeArrowheads="1"/>
          </p:cNvSpPr>
          <p:nvPr/>
        </p:nvSpPr>
        <p:spPr bwMode="auto">
          <a:xfrm>
            <a:off x="533400" y="1600200"/>
            <a:ext cx="8001000" cy="2667000"/>
          </a:xfrm>
          <a:prstGeom prst="rect">
            <a:avLst/>
          </a:prstGeom>
          <a:noFill/>
          <a:ln w="41275">
            <a:solidFill>
              <a:srgbClr val="FF0000"/>
            </a:solidFill>
            <a:prstDash val="sysDash"/>
            <a:miter lim="800000"/>
            <a:headEnd/>
            <a:tailEnd/>
          </a:ln>
          <a:effectLst/>
        </p:spPr>
        <p:txBody>
          <a:bodyPr wrap="none" anchor="ctr">
            <a:prstTxWarp prst="textNoShape">
              <a:avLst/>
            </a:prstTxWarp>
          </a:bodyPr>
          <a:lstStyle/>
          <a:p>
            <a:endParaRPr lang="en-US"/>
          </a:p>
        </p:txBody>
      </p:sp>
      <p:sp>
        <p:nvSpPr>
          <p:cNvPr id="3" name="Slide Number Placeholder 2">
            <a:extLst>
              <a:ext uri="{FF2B5EF4-FFF2-40B4-BE49-F238E27FC236}">
                <a16:creationId xmlns:a16="http://schemas.microsoft.com/office/drawing/2014/main" id="{29E127E2-CF55-B54A-A9BE-ABFFE33FB9D0}"/>
              </a:ext>
            </a:extLst>
          </p:cNvPr>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Autofit/>
          </a:bodyPr>
          <a:lstStyle/>
          <a:p>
            <a:r>
              <a:rPr lang="en-US" sz="3200" dirty="0"/>
              <a:t>Example:  Eavesdropping - Message Interception (Attack on Confidentiality)</a:t>
            </a:r>
          </a:p>
        </p:txBody>
      </p:sp>
      <p:sp>
        <p:nvSpPr>
          <p:cNvPr id="16387" name="Cloud"/>
          <p:cNvSpPr>
            <a:spLocks noChangeAspect="1" noEditPoints="1" noChangeArrowheads="1"/>
          </p:cNvSpPr>
          <p:nvPr/>
        </p:nvSpPr>
        <p:spPr bwMode="auto">
          <a:xfrm>
            <a:off x="2097087" y="4471987"/>
            <a:ext cx="2063750" cy="13827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lgn="ctr" eaLnBrk="0" hangingPunct="0"/>
            <a:r>
              <a:rPr lang="en-US" sz="2800">
                <a:latin typeface="Times New Roman" charset="0"/>
              </a:rPr>
              <a:t>ISP A</a:t>
            </a:r>
          </a:p>
          <a:p>
            <a:pPr algn="ctr" eaLnBrk="0" hangingPunct="0"/>
            <a:endParaRPr lang="en-US" sz="2800">
              <a:latin typeface="Times New Roman" charset="0"/>
            </a:endParaRPr>
          </a:p>
        </p:txBody>
      </p:sp>
      <p:sp>
        <p:nvSpPr>
          <p:cNvPr id="16388" name="Cloud"/>
          <p:cNvSpPr>
            <a:spLocks noChangeAspect="1" noEditPoints="1" noChangeArrowheads="1"/>
          </p:cNvSpPr>
          <p:nvPr/>
        </p:nvSpPr>
        <p:spPr bwMode="auto">
          <a:xfrm>
            <a:off x="4916487" y="2490787"/>
            <a:ext cx="2063750" cy="13827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lgn="ctr" eaLnBrk="0" hangingPunct="0"/>
            <a:r>
              <a:rPr lang="en-US" sz="2800">
                <a:latin typeface="Times New Roman" charset="0"/>
              </a:rPr>
              <a:t>ISP D</a:t>
            </a:r>
          </a:p>
          <a:p>
            <a:pPr algn="ctr" eaLnBrk="0" hangingPunct="0"/>
            <a:endParaRPr lang="en-US" sz="2800">
              <a:latin typeface="Times New Roman" charset="0"/>
            </a:endParaRPr>
          </a:p>
        </p:txBody>
      </p:sp>
      <p:sp>
        <p:nvSpPr>
          <p:cNvPr id="16389" name="Cloud"/>
          <p:cNvSpPr>
            <a:spLocks noChangeAspect="1" noEditPoints="1" noChangeArrowheads="1"/>
          </p:cNvSpPr>
          <p:nvPr/>
        </p:nvSpPr>
        <p:spPr bwMode="auto">
          <a:xfrm>
            <a:off x="4306887" y="3938587"/>
            <a:ext cx="2063750" cy="13827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lgn="ctr" eaLnBrk="0" hangingPunct="0"/>
            <a:r>
              <a:rPr lang="en-US" sz="2800">
                <a:latin typeface="Times New Roman" charset="0"/>
              </a:rPr>
              <a:t>ISP C</a:t>
            </a:r>
          </a:p>
          <a:p>
            <a:pPr algn="ctr" eaLnBrk="0" hangingPunct="0"/>
            <a:endParaRPr lang="en-US" sz="2800">
              <a:latin typeface="Times New Roman" charset="0"/>
            </a:endParaRPr>
          </a:p>
        </p:txBody>
      </p:sp>
      <p:sp>
        <p:nvSpPr>
          <p:cNvPr id="16390" name="Cloud"/>
          <p:cNvSpPr>
            <a:spLocks noChangeAspect="1" noEditPoints="1" noChangeArrowheads="1"/>
          </p:cNvSpPr>
          <p:nvPr/>
        </p:nvSpPr>
        <p:spPr bwMode="auto">
          <a:xfrm>
            <a:off x="2630487" y="2871787"/>
            <a:ext cx="2063750" cy="13827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lgn="ctr" eaLnBrk="0" hangingPunct="0"/>
            <a:r>
              <a:rPr lang="en-US" sz="2800">
                <a:latin typeface="Times New Roman" charset="0"/>
              </a:rPr>
              <a:t>ISP B</a:t>
            </a:r>
          </a:p>
          <a:p>
            <a:pPr algn="ctr" eaLnBrk="0" hangingPunct="0"/>
            <a:endParaRPr lang="en-US" sz="2800">
              <a:latin typeface="Times New Roman" charset="0"/>
            </a:endParaRPr>
          </a:p>
        </p:txBody>
      </p:sp>
      <p:pic>
        <p:nvPicPr>
          <p:cNvPr id="16391" name="Picture 7" descr="Alice"/>
          <p:cNvPicPr>
            <a:picLocks noChangeAspect="1" noChangeArrowheads="1"/>
          </p:cNvPicPr>
          <p:nvPr/>
        </p:nvPicPr>
        <p:blipFill>
          <a:blip r:embed="rId3"/>
          <a:srcRect/>
          <a:stretch>
            <a:fillRect/>
          </a:stretch>
        </p:blipFill>
        <p:spPr bwMode="auto">
          <a:xfrm>
            <a:off x="1182687" y="5233987"/>
            <a:ext cx="698500" cy="862013"/>
          </a:xfrm>
          <a:prstGeom prst="rect">
            <a:avLst/>
          </a:prstGeom>
          <a:noFill/>
        </p:spPr>
      </p:pic>
      <p:sp>
        <p:nvSpPr>
          <p:cNvPr id="16392" name="Text Box 8"/>
          <p:cNvSpPr txBox="1">
            <a:spLocks noChangeArrowheads="1"/>
          </p:cNvSpPr>
          <p:nvPr/>
        </p:nvSpPr>
        <p:spPr bwMode="auto">
          <a:xfrm>
            <a:off x="533400" y="4946650"/>
            <a:ext cx="846137" cy="45720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400">
                <a:solidFill>
                  <a:schemeClr val="accent2"/>
                </a:solidFill>
              </a:rPr>
              <a:t>Alice</a:t>
            </a:r>
          </a:p>
        </p:txBody>
      </p:sp>
      <p:pic>
        <p:nvPicPr>
          <p:cNvPr id="16393" name="Picture 9" descr="Bob"/>
          <p:cNvPicPr>
            <a:picLocks noChangeAspect="1" noChangeArrowheads="1"/>
          </p:cNvPicPr>
          <p:nvPr/>
        </p:nvPicPr>
        <p:blipFill>
          <a:blip r:embed="rId4"/>
          <a:srcRect/>
          <a:stretch>
            <a:fillRect/>
          </a:stretch>
        </p:blipFill>
        <p:spPr bwMode="auto">
          <a:xfrm>
            <a:off x="7508875" y="2281237"/>
            <a:ext cx="812800" cy="830263"/>
          </a:xfrm>
          <a:prstGeom prst="rect">
            <a:avLst/>
          </a:prstGeom>
          <a:noFill/>
        </p:spPr>
      </p:pic>
      <p:sp>
        <p:nvSpPr>
          <p:cNvPr id="16394" name="Text Box 10"/>
          <p:cNvSpPr txBox="1">
            <a:spLocks noChangeArrowheads="1"/>
          </p:cNvSpPr>
          <p:nvPr/>
        </p:nvSpPr>
        <p:spPr bwMode="auto">
          <a:xfrm>
            <a:off x="8193087" y="1957387"/>
            <a:ext cx="727075" cy="45720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400">
                <a:solidFill>
                  <a:schemeClr val="accent2"/>
                </a:solidFill>
              </a:rPr>
              <a:t>Bob</a:t>
            </a:r>
          </a:p>
        </p:txBody>
      </p:sp>
      <p:sp>
        <p:nvSpPr>
          <p:cNvPr id="16395" name="Line 11"/>
          <p:cNvSpPr>
            <a:spLocks noChangeShapeType="1"/>
          </p:cNvSpPr>
          <p:nvPr/>
        </p:nvSpPr>
        <p:spPr bwMode="auto">
          <a:xfrm flipV="1">
            <a:off x="2020887" y="5538787"/>
            <a:ext cx="152400" cy="1524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396" name="Line 12"/>
          <p:cNvSpPr>
            <a:spLocks noChangeShapeType="1"/>
          </p:cNvSpPr>
          <p:nvPr/>
        </p:nvSpPr>
        <p:spPr bwMode="auto">
          <a:xfrm>
            <a:off x="3392487" y="4167187"/>
            <a:ext cx="0" cy="3048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397" name="Line 13"/>
          <p:cNvSpPr>
            <a:spLocks noChangeShapeType="1"/>
          </p:cNvSpPr>
          <p:nvPr/>
        </p:nvSpPr>
        <p:spPr bwMode="auto">
          <a:xfrm flipV="1">
            <a:off x="4154487" y="4700587"/>
            <a:ext cx="228600" cy="76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398" name="Line 14"/>
          <p:cNvSpPr>
            <a:spLocks noChangeShapeType="1"/>
          </p:cNvSpPr>
          <p:nvPr/>
        </p:nvSpPr>
        <p:spPr bwMode="auto">
          <a:xfrm flipV="1">
            <a:off x="4687887" y="3328987"/>
            <a:ext cx="228600" cy="76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399" name="Line 15"/>
          <p:cNvSpPr>
            <a:spLocks noChangeShapeType="1"/>
          </p:cNvSpPr>
          <p:nvPr/>
        </p:nvSpPr>
        <p:spPr bwMode="auto">
          <a:xfrm>
            <a:off x="5449887" y="3786187"/>
            <a:ext cx="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00" name="Line 16"/>
          <p:cNvSpPr>
            <a:spLocks noChangeShapeType="1"/>
          </p:cNvSpPr>
          <p:nvPr/>
        </p:nvSpPr>
        <p:spPr bwMode="auto">
          <a:xfrm flipV="1">
            <a:off x="6973887" y="2719387"/>
            <a:ext cx="457200" cy="76200"/>
          </a:xfrm>
          <a:prstGeom prst="line">
            <a:avLst/>
          </a:prstGeom>
          <a:noFill/>
          <a:ln w="9525">
            <a:solidFill>
              <a:schemeClr val="tx1"/>
            </a:solidFill>
            <a:round/>
            <a:headEnd/>
            <a:tailEnd/>
          </a:ln>
          <a:effectLst/>
        </p:spPr>
        <p:txBody>
          <a:bodyPr>
            <a:prstTxWarp prst="textNoShape">
              <a:avLst/>
            </a:prstTxWarp>
          </a:bodyPr>
          <a:lstStyle/>
          <a:p>
            <a:endParaRPr lang="en-US"/>
          </a:p>
        </p:txBody>
      </p:sp>
      <p:pic>
        <p:nvPicPr>
          <p:cNvPr id="16401" name="Picture 17"/>
          <p:cNvPicPr>
            <a:picLocks noChangeArrowheads="1"/>
          </p:cNvPicPr>
          <p:nvPr/>
        </p:nvPicPr>
        <p:blipFill>
          <a:blip r:embed="rId5"/>
          <a:srcRect/>
          <a:stretch>
            <a:fillRect/>
          </a:stretch>
        </p:blipFill>
        <p:spPr bwMode="auto">
          <a:xfrm>
            <a:off x="3468687" y="3786187"/>
            <a:ext cx="534988" cy="355600"/>
          </a:xfrm>
          <a:prstGeom prst="rect">
            <a:avLst/>
          </a:prstGeom>
          <a:noFill/>
          <a:ln w="9525">
            <a:noFill/>
            <a:miter lim="800000"/>
            <a:headEnd/>
            <a:tailEnd/>
          </a:ln>
          <a:effectLst/>
        </p:spPr>
      </p:pic>
      <p:pic>
        <p:nvPicPr>
          <p:cNvPr id="16402" name="Picture 18"/>
          <p:cNvPicPr>
            <a:picLocks noChangeArrowheads="1"/>
          </p:cNvPicPr>
          <p:nvPr/>
        </p:nvPicPr>
        <p:blipFill>
          <a:blip r:embed="rId5"/>
          <a:srcRect/>
          <a:stretch>
            <a:fillRect/>
          </a:stretch>
        </p:blipFill>
        <p:spPr bwMode="auto">
          <a:xfrm>
            <a:off x="4306887" y="4624387"/>
            <a:ext cx="534988" cy="355600"/>
          </a:xfrm>
          <a:prstGeom prst="rect">
            <a:avLst/>
          </a:prstGeom>
          <a:noFill/>
          <a:ln w="9525">
            <a:noFill/>
            <a:miter lim="800000"/>
            <a:headEnd/>
            <a:tailEnd/>
          </a:ln>
          <a:effectLst/>
        </p:spPr>
      </p:pic>
      <p:pic>
        <p:nvPicPr>
          <p:cNvPr id="16403" name="Picture 19"/>
          <p:cNvPicPr>
            <a:picLocks noChangeArrowheads="1"/>
          </p:cNvPicPr>
          <p:nvPr/>
        </p:nvPicPr>
        <p:blipFill>
          <a:blip r:embed="rId5"/>
          <a:srcRect/>
          <a:stretch>
            <a:fillRect/>
          </a:stretch>
        </p:blipFill>
        <p:spPr bwMode="auto">
          <a:xfrm>
            <a:off x="6059487" y="4319587"/>
            <a:ext cx="534988" cy="355600"/>
          </a:xfrm>
          <a:prstGeom prst="rect">
            <a:avLst/>
          </a:prstGeom>
          <a:noFill/>
          <a:ln w="9525">
            <a:noFill/>
            <a:miter lim="800000"/>
            <a:headEnd/>
            <a:tailEnd/>
          </a:ln>
          <a:effectLst/>
        </p:spPr>
      </p:pic>
      <p:pic>
        <p:nvPicPr>
          <p:cNvPr id="16404" name="Picture 20"/>
          <p:cNvPicPr>
            <a:picLocks noChangeArrowheads="1"/>
          </p:cNvPicPr>
          <p:nvPr/>
        </p:nvPicPr>
        <p:blipFill>
          <a:blip r:embed="rId5"/>
          <a:srcRect/>
          <a:stretch>
            <a:fillRect/>
          </a:stretch>
        </p:blipFill>
        <p:spPr bwMode="auto">
          <a:xfrm>
            <a:off x="5602287" y="4776787"/>
            <a:ext cx="534988" cy="355600"/>
          </a:xfrm>
          <a:prstGeom prst="rect">
            <a:avLst/>
          </a:prstGeom>
          <a:noFill/>
          <a:ln w="9525">
            <a:noFill/>
            <a:miter lim="800000"/>
            <a:headEnd/>
            <a:tailEnd/>
          </a:ln>
          <a:effectLst/>
        </p:spPr>
      </p:pic>
      <p:pic>
        <p:nvPicPr>
          <p:cNvPr id="16405" name="Picture 21"/>
          <p:cNvPicPr>
            <a:picLocks noChangeArrowheads="1"/>
          </p:cNvPicPr>
          <p:nvPr/>
        </p:nvPicPr>
        <p:blipFill>
          <a:blip r:embed="rId5"/>
          <a:srcRect/>
          <a:stretch>
            <a:fillRect/>
          </a:stretch>
        </p:blipFill>
        <p:spPr bwMode="auto">
          <a:xfrm>
            <a:off x="5373687" y="3938587"/>
            <a:ext cx="534988" cy="355600"/>
          </a:xfrm>
          <a:prstGeom prst="rect">
            <a:avLst/>
          </a:prstGeom>
          <a:noFill/>
          <a:ln w="9525">
            <a:noFill/>
            <a:miter lim="800000"/>
            <a:headEnd/>
            <a:tailEnd/>
          </a:ln>
          <a:effectLst/>
        </p:spPr>
      </p:pic>
      <p:pic>
        <p:nvPicPr>
          <p:cNvPr id="16406" name="Picture 22"/>
          <p:cNvPicPr>
            <a:picLocks noChangeArrowheads="1"/>
          </p:cNvPicPr>
          <p:nvPr/>
        </p:nvPicPr>
        <p:blipFill>
          <a:blip r:embed="rId5"/>
          <a:srcRect/>
          <a:stretch>
            <a:fillRect/>
          </a:stretch>
        </p:blipFill>
        <p:spPr bwMode="auto">
          <a:xfrm>
            <a:off x="4230687" y="3252787"/>
            <a:ext cx="534988" cy="355600"/>
          </a:xfrm>
          <a:prstGeom prst="rect">
            <a:avLst/>
          </a:prstGeom>
          <a:noFill/>
          <a:ln w="9525">
            <a:noFill/>
            <a:miter lim="800000"/>
            <a:headEnd/>
            <a:tailEnd/>
          </a:ln>
          <a:effectLst/>
        </p:spPr>
      </p:pic>
      <p:pic>
        <p:nvPicPr>
          <p:cNvPr id="16407" name="Picture 23"/>
          <p:cNvPicPr>
            <a:picLocks noChangeArrowheads="1"/>
          </p:cNvPicPr>
          <p:nvPr/>
        </p:nvPicPr>
        <p:blipFill>
          <a:blip r:embed="rId5"/>
          <a:srcRect/>
          <a:stretch>
            <a:fillRect/>
          </a:stretch>
        </p:blipFill>
        <p:spPr bwMode="auto">
          <a:xfrm>
            <a:off x="4992687" y="3100387"/>
            <a:ext cx="534988" cy="355600"/>
          </a:xfrm>
          <a:prstGeom prst="rect">
            <a:avLst/>
          </a:prstGeom>
          <a:noFill/>
          <a:ln w="9525">
            <a:noFill/>
            <a:miter lim="800000"/>
            <a:headEnd/>
            <a:tailEnd/>
          </a:ln>
          <a:effectLst/>
        </p:spPr>
      </p:pic>
      <p:pic>
        <p:nvPicPr>
          <p:cNvPr id="16408" name="Picture 24"/>
          <p:cNvPicPr>
            <a:picLocks noChangeArrowheads="1"/>
          </p:cNvPicPr>
          <p:nvPr/>
        </p:nvPicPr>
        <p:blipFill>
          <a:blip r:embed="rId5"/>
          <a:srcRect/>
          <a:stretch>
            <a:fillRect/>
          </a:stretch>
        </p:blipFill>
        <p:spPr bwMode="auto">
          <a:xfrm>
            <a:off x="6059487" y="3405187"/>
            <a:ext cx="534988" cy="355600"/>
          </a:xfrm>
          <a:prstGeom prst="rect">
            <a:avLst/>
          </a:prstGeom>
          <a:noFill/>
          <a:ln w="9525">
            <a:noFill/>
            <a:miter lim="800000"/>
            <a:headEnd/>
            <a:tailEnd/>
          </a:ln>
          <a:effectLst/>
        </p:spPr>
      </p:pic>
      <p:pic>
        <p:nvPicPr>
          <p:cNvPr id="16409" name="Picture 25"/>
          <p:cNvPicPr>
            <a:picLocks noChangeArrowheads="1"/>
          </p:cNvPicPr>
          <p:nvPr/>
        </p:nvPicPr>
        <p:blipFill>
          <a:blip r:embed="rId5"/>
          <a:srcRect/>
          <a:stretch>
            <a:fillRect/>
          </a:stretch>
        </p:blipFill>
        <p:spPr bwMode="auto">
          <a:xfrm>
            <a:off x="6669087" y="2795587"/>
            <a:ext cx="534988" cy="355600"/>
          </a:xfrm>
          <a:prstGeom prst="rect">
            <a:avLst/>
          </a:prstGeom>
          <a:noFill/>
          <a:ln w="9525">
            <a:noFill/>
            <a:miter lim="800000"/>
            <a:headEnd/>
            <a:tailEnd/>
          </a:ln>
          <a:effectLst/>
        </p:spPr>
      </p:pic>
      <p:pic>
        <p:nvPicPr>
          <p:cNvPr id="16410" name="Picture 26"/>
          <p:cNvPicPr>
            <a:picLocks noChangeArrowheads="1"/>
          </p:cNvPicPr>
          <p:nvPr/>
        </p:nvPicPr>
        <p:blipFill>
          <a:blip r:embed="rId5"/>
          <a:srcRect/>
          <a:stretch>
            <a:fillRect/>
          </a:stretch>
        </p:blipFill>
        <p:spPr bwMode="auto">
          <a:xfrm>
            <a:off x="3773487" y="2719387"/>
            <a:ext cx="534988" cy="355600"/>
          </a:xfrm>
          <a:prstGeom prst="rect">
            <a:avLst/>
          </a:prstGeom>
          <a:noFill/>
          <a:ln w="9525">
            <a:noFill/>
            <a:miter lim="800000"/>
            <a:headEnd/>
            <a:tailEnd/>
          </a:ln>
          <a:effectLst/>
        </p:spPr>
      </p:pic>
      <p:pic>
        <p:nvPicPr>
          <p:cNvPr id="16411" name="Picture 27"/>
          <p:cNvPicPr>
            <a:picLocks noChangeArrowheads="1"/>
          </p:cNvPicPr>
          <p:nvPr/>
        </p:nvPicPr>
        <p:blipFill>
          <a:blip r:embed="rId5"/>
          <a:srcRect/>
          <a:stretch>
            <a:fillRect/>
          </a:stretch>
        </p:blipFill>
        <p:spPr bwMode="auto">
          <a:xfrm>
            <a:off x="3087687" y="4319587"/>
            <a:ext cx="534988" cy="355600"/>
          </a:xfrm>
          <a:prstGeom prst="rect">
            <a:avLst/>
          </a:prstGeom>
          <a:noFill/>
          <a:ln w="9525">
            <a:noFill/>
            <a:miter lim="800000"/>
            <a:headEnd/>
            <a:tailEnd/>
          </a:ln>
          <a:effectLst/>
        </p:spPr>
      </p:pic>
      <p:pic>
        <p:nvPicPr>
          <p:cNvPr id="16412" name="Picture 28"/>
          <p:cNvPicPr>
            <a:picLocks noChangeArrowheads="1"/>
          </p:cNvPicPr>
          <p:nvPr/>
        </p:nvPicPr>
        <p:blipFill>
          <a:blip r:embed="rId5"/>
          <a:srcRect/>
          <a:stretch>
            <a:fillRect/>
          </a:stretch>
        </p:blipFill>
        <p:spPr bwMode="auto">
          <a:xfrm>
            <a:off x="2630487" y="3633787"/>
            <a:ext cx="534988" cy="355600"/>
          </a:xfrm>
          <a:prstGeom prst="rect">
            <a:avLst/>
          </a:prstGeom>
          <a:noFill/>
          <a:ln w="9525">
            <a:noFill/>
            <a:miter lim="800000"/>
            <a:headEnd/>
            <a:tailEnd/>
          </a:ln>
          <a:effectLst/>
        </p:spPr>
      </p:pic>
      <p:pic>
        <p:nvPicPr>
          <p:cNvPr id="16413" name="Picture 29"/>
          <p:cNvPicPr>
            <a:picLocks noChangeArrowheads="1"/>
          </p:cNvPicPr>
          <p:nvPr/>
        </p:nvPicPr>
        <p:blipFill>
          <a:blip r:embed="rId5"/>
          <a:srcRect/>
          <a:stretch>
            <a:fillRect/>
          </a:stretch>
        </p:blipFill>
        <p:spPr bwMode="auto">
          <a:xfrm>
            <a:off x="2782887" y="2871787"/>
            <a:ext cx="534988" cy="355600"/>
          </a:xfrm>
          <a:prstGeom prst="rect">
            <a:avLst/>
          </a:prstGeom>
          <a:noFill/>
          <a:ln w="9525">
            <a:noFill/>
            <a:miter lim="800000"/>
            <a:headEnd/>
            <a:tailEnd/>
          </a:ln>
          <a:effectLst/>
        </p:spPr>
      </p:pic>
      <p:pic>
        <p:nvPicPr>
          <p:cNvPr id="16414" name="Picture 30"/>
          <p:cNvPicPr>
            <a:picLocks noChangeArrowheads="1"/>
          </p:cNvPicPr>
          <p:nvPr/>
        </p:nvPicPr>
        <p:blipFill>
          <a:blip r:embed="rId5"/>
          <a:srcRect/>
          <a:stretch>
            <a:fillRect/>
          </a:stretch>
        </p:blipFill>
        <p:spPr bwMode="auto">
          <a:xfrm>
            <a:off x="3697287" y="4700587"/>
            <a:ext cx="534988" cy="355600"/>
          </a:xfrm>
          <a:prstGeom prst="rect">
            <a:avLst/>
          </a:prstGeom>
          <a:noFill/>
          <a:ln w="9525">
            <a:noFill/>
            <a:miter lim="800000"/>
            <a:headEnd/>
            <a:tailEnd/>
          </a:ln>
          <a:effectLst/>
        </p:spPr>
      </p:pic>
      <p:pic>
        <p:nvPicPr>
          <p:cNvPr id="16415" name="Picture 31"/>
          <p:cNvPicPr>
            <a:picLocks noChangeArrowheads="1"/>
          </p:cNvPicPr>
          <p:nvPr/>
        </p:nvPicPr>
        <p:blipFill>
          <a:blip r:embed="rId5"/>
          <a:srcRect/>
          <a:stretch>
            <a:fillRect/>
          </a:stretch>
        </p:blipFill>
        <p:spPr bwMode="auto">
          <a:xfrm>
            <a:off x="2173287" y="5310187"/>
            <a:ext cx="534988" cy="355600"/>
          </a:xfrm>
          <a:prstGeom prst="rect">
            <a:avLst/>
          </a:prstGeom>
          <a:noFill/>
          <a:ln w="9525">
            <a:noFill/>
            <a:miter lim="800000"/>
            <a:headEnd/>
            <a:tailEnd/>
          </a:ln>
          <a:effectLst/>
        </p:spPr>
      </p:pic>
      <p:pic>
        <p:nvPicPr>
          <p:cNvPr id="16416" name="Picture 32"/>
          <p:cNvPicPr>
            <a:picLocks noChangeArrowheads="1"/>
          </p:cNvPicPr>
          <p:nvPr/>
        </p:nvPicPr>
        <p:blipFill>
          <a:blip r:embed="rId5"/>
          <a:srcRect/>
          <a:stretch>
            <a:fillRect/>
          </a:stretch>
        </p:blipFill>
        <p:spPr bwMode="auto">
          <a:xfrm>
            <a:off x="3011487" y="5538787"/>
            <a:ext cx="534988" cy="355600"/>
          </a:xfrm>
          <a:prstGeom prst="rect">
            <a:avLst/>
          </a:prstGeom>
          <a:noFill/>
          <a:ln w="9525">
            <a:noFill/>
            <a:miter lim="800000"/>
            <a:headEnd/>
            <a:tailEnd/>
          </a:ln>
          <a:effectLst/>
        </p:spPr>
      </p:pic>
      <p:pic>
        <p:nvPicPr>
          <p:cNvPr id="16417" name="Picture 33" descr="Eve"/>
          <p:cNvPicPr>
            <a:picLocks noChangeAspect="1" noChangeArrowheads="1"/>
          </p:cNvPicPr>
          <p:nvPr/>
        </p:nvPicPr>
        <p:blipFill>
          <a:blip r:embed="rId6"/>
          <a:srcRect/>
          <a:stretch>
            <a:fillRect/>
          </a:stretch>
        </p:blipFill>
        <p:spPr bwMode="auto">
          <a:xfrm>
            <a:off x="4840287" y="1728787"/>
            <a:ext cx="1082675" cy="1295400"/>
          </a:xfrm>
          <a:prstGeom prst="rect">
            <a:avLst/>
          </a:prstGeom>
          <a:noFill/>
          <a:ln w="9525">
            <a:noFill/>
            <a:miter lim="800000"/>
            <a:headEnd/>
            <a:tailEnd/>
          </a:ln>
        </p:spPr>
      </p:pic>
      <p:sp>
        <p:nvSpPr>
          <p:cNvPr id="16418" name="Text Box 34"/>
          <p:cNvSpPr txBox="1">
            <a:spLocks noChangeArrowheads="1"/>
          </p:cNvSpPr>
          <p:nvPr/>
        </p:nvSpPr>
        <p:spPr bwMode="auto">
          <a:xfrm>
            <a:off x="5844628" y="1607403"/>
            <a:ext cx="1927772" cy="830997"/>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400" dirty="0">
                <a:solidFill>
                  <a:srgbClr val="F70F0F"/>
                </a:solidFill>
              </a:rPr>
              <a:t>Mallory</a:t>
            </a:r>
          </a:p>
          <a:p>
            <a:pPr algn="ctr" eaLnBrk="0" hangingPunct="0"/>
            <a:r>
              <a:rPr lang="en-US" dirty="0">
                <a:solidFill>
                  <a:srgbClr val="F70F0F"/>
                </a:solidFill>
              </a:rPr>
              <a:t>..or the NSA </a:t>
            </a:r>
            <a:endParaRPr lang="en-US" sz="2400" dirty="0">
              <a:solidFill>
                <a:srgbClr val="F70F0F"/>
              </a:solidFill>
            </a:endParaRPr>
          </a:p>
        </p:txBody>
      </p:sp>
      <p:sp>
        <p:nvSpPr>
          <p:cNvPr id="3" name="Slide Number Placeholder 2">
            <a:extLst>
              <a:ext uri="{FF2B5EF4-FFF2-40B4-BE49-F238E27FC236}">
                <a16:creationId xmlns:a16="http://schemas.microsoft.com/office/drawing/2014/main" id="{B87BE9C1-8153-8C4A-BFD4-78907B888C22}"/>
              </a:ext>
            </a:extLst>
          </p:cNvPr>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8"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 name="Shape 113"/>
          <p:cNvSpPr>
            <a:spLocks noGrp="1"/>
          </p:cNvSpPr>
          <p:nvPr>
            <p:ph type="title"/>
          </p:nvPr>
        </p:nvSpPr>
        <p:spPr>
          <a:xfrm>
            <a:off x="151805" y="47625"/>
            <a:ext cx="8760023" cy="1628776"/>
          </a:xfrm>
          <a:prstGeom prst="rect">
            <a:avLst/>
          </a:prstGeom>
        </p:spPr>
        <p:txBody>
          <a:bodyPr/>
          <a:lstStyle>
            <a:lvl1pPr marL="58702" marR="58702">
              <a:defRPr sz="5000"/>
            </a:lvl1pPr>
          </a:lstStyle>
          <a:p>
            <a:pPr lvl="0">
              <a:defRPr sz="1800" b="0">
                <a:solidFill>
                  <a:srgbClr val="000000"/>
                </a:solidFill>
                <a:uFillTx/>
              </a:defRPr>
            </a:pPr>
            <a:r>
              <a:rPr sz="3500" dirty="0">
                <a:solidFill>
                  <a:srgbClr val="FF2600"/>
                </a:solidFill>
                <a:uFill>
                  <a:solidFill>
                    <a:srgbClr val="FF2600"/>
                  </a:solidFill>
                </a:uFill>
              </a:rPr>
              <a:t>Example:  Eavesdropping - Message Interception (Attack on Confidentiality)</a:t>
            </a:r>
          </a:p>
        </p:txBody>
      </p:sp>
      <p:sp>
        <p:nvSpPr>
          <p:cNvPr id="114" name="Shape 114"/>
          <p:cNvSpPr>
            <a:spLocks noGrp="1"/>
          </p:cNvSpPr>
          <p:nvPr>
            <p:ph type="body" idx="1"/>
          </p:nvPr>
        </p:nvSpPr>
        <p:spPr>
          <a:xfrm>
            <a:off x="383977" y="1678781"/>
            <a:ext cx="8304609" cy="3616523"/>
          </a:xfrm>
          <a:prstGeom prst="rect">
            <a:avLst/>
          </a:prstGeom>
        </p:spPr>
        <p:txBody>
          <a:bodyPr/>
          <a:lstStyle/>
          <a:p>
            <a:pPr marL="270113" marR="41273">
              <a:buClr>
                <a:srgbClr val="000000"/>
              </a:buClr>
              <a:buFont typeface="Arial"/>
              <a:defRPr sz="1800">
                <a:uFillTx/>
              </a:defRPr>
            </a:pPr>
            <a:r>
              <a:rPr sz="2700">
                <a:uFill>
                  <a:solidFill/>
                </a:uFill>
              </a:rPr>
              <a:t>Unauthorized access to information</a:t>
            </a:r>
          </a:p>
          <a:p>
            <a:pPr marL="270113" marR="41273">
              <a:buClr>
                <a:srgbClr val="000000"/>
              </a:buClr>
              <a:buFont typeface="Arial"/>
              <a:defRPr sz="1800">
                <a:uFillTx/>
              </a:defRPr>
            </a:pPr>
            <a:r>
              <a:rPr sz="2700">
                <a:uFill>
                  <a:solidFill/>
                </a:uFill>
              </a:rPr>
              <a:t>Packet sniffers and wiretappers</a:t>
            </a:r>
          </a:p>
          <a:p>
            <a:pPr marL="270113" marR="41273">
              <a:buClr>
                <a:srgbClr val="000000"/>
              </a:buClr>
              <a:buFont typeface="Arial"/>
              <a:defRPr sz="1800">
                <a:uFillTx/>
              </a:defRPr>
            </a:pPr>
            <a:r>
              <a:rPr sz="2700">
                <a:uFill>
                  <a:solidFill/>
                </a:uFill>
              </a:rPr>
              <a:t>Illicit copying of files and programs</a:t>
            </a:r>
          </a:p>
        </p:txBody>
      </p:sp>
      <p:sp>
        <p:nvSpPr>
          <p:cNvPr id="115" name="Shape 115"/>
          <p:cNvSpPr/>
          <p:nvPr/>
        </p:nvSpPr>
        <p:spPr>
          <a:xfrm>
            <a:off x="1758950" y="4044950"/>
            <a:ext cx="6536532" cy="2428876"/>
          </a:xfrm>
          <a:prstGeom prst="rect">
            <a:avLst/>
          </a:prstGeom>
          <a:solidFill>
            <a:srgbClr val="FFFFFF"/>
          </a:solidFill>
          <a:ln w="12700">
            <a:solidFill/>
            <a:miter lim="400000"/>
          </a:ln>
        </p:spPr>
        <p:txBody>
          <a:bodyPr lIns="0" tIns="0" rIns="0" bIns="0" anchor="ctr"/>
          <a:lstStyle/>
          <a:p>
            <a:pPr marL="40638" marR="40638" defTabSz="910796">
              <a:defRPr sz="2400">
                <a:uFill>
                  <a:solidFill/>
                </a:uFill>
                <a:latin typeface="+mn-lt"/>
                <a:ea typeface="+mn-ea"/>
                <a:cs typeface="+mn-cs"/>
                <a:sym typeface="Arial"/>
              </a:defRPr>
            </a:pPr>
            <a:endParaRPr/>
          </a:p>
        </p:txBody>
      </p:sp>
      <p:sp>
        <p:nvSpPr>
          <p:cNvPr id="116" name="Shape 116"/>
          <p:cNvSpPr/>
          <p:nvPr/>
        </p:nvSpPr>
        <p:spPr>
          <a:xfrm>
            <a:off x="2444750" y="4273550"/>
            <a:ext cx="1053704" cy="105370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6E6E9"/>
          </a:solidFill>
          <a:ln w="12700">
            <a:solidFill/>
            <a:round/>
          </a:ln>
        </p:spPr>
        <p:txBody>
          <a:bodyPr lIns="0" tIns="0" rIns="0" bIns="0" anchor="ctr"/>
          <a:lstStyle/>
          <a:p>
            <a:pPr marL="40638" marR="40638" defTabSz="910796">
              <a:defRPr sz="2400">
                <a:uFill>
                  <a:solidFill/>
                </a:uFill>
                <a:latin typeface="+mn-lt"/>
                <a:ea typeface="+mn-ea"/>
                <a:cs typeface="+mn-cs"/>
                <a:sym typeface="Arial"/>
              </a:defRPr>
            </a:pPr>
            <a:endParaRPr/>
          </a:p>
        </p:txBody>
      </p:sp>
      <p:sp>
        <p:nvSpPr>
          <p:cNvPr id="117" name="Shape 117"/>
          <p:cNvSpPr/>
          <p:nvPr/>
        </p:nvSpPr>
        <p:spPr>
          <a:xfrm>
            <a:off x="6559550" y="4273550"/>
            <a:ext cx="1053704" cy="105370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6E6E9"/>
          </a:solidFill>
          <a:ln w="12700">
            <a:solidFill/>
            <a:round/>
          </a:ln>
        </p:spPr>
        <p:txBody>
          <a:bodyPr lIns="0" tIns="0" rIns="0" bIns="0" anchor="ctr"/>
          <a:lstStyle/>
          <a:p>
            <a:pPr marL="40638" marR="40638" defTabSz="910796">
              <a:defRPr sz="2400">
                <a:uFill>
                  <a:solidFill/>
                </a:uFill>
                <a:latin typeface="+mn-lt"/>
                <a:ea typeface="+mn-ea"/>
                <a:cs typeface="+mn-cs"/>
                <a:sym typeface="Arial"/>
              </a:defRPr>
            </a:pPr>
            <a:endParaRPr/>
          </a:p>
        </p:txBody>
      </p:sp>
      <p:sp>
        <p:nvSpPr>
          <p:cNvPr id="118" name="Shape 118"/>
          <p:cNvSpPr/>
          <p:nvPr/>
        </p:nvSpPr>
        <p:spPr>
          <a:xfrm>
            <a:off x="3509367" y="4875609"/>
            <a:ext cx="3045023" cy="1588"/>
          </a:xfrm>
          <a:prstGeom prst="line">
            <a:avLst/>
          </a:prstGeom>
          <a:ln w="12700">
            <a:solidFill/>
            <a:round/>
            <a:tailEnd type="triangle"/>
          </a:ln>
        </p:spPr>
        <p:txBody>
          <a:bodyPr lIns="0" tIns="0" rIns="0" bIns="0" anchor="ctr"/>
          <a:lstStyle/>
          <a:p>
            <a:pPr lvl="0"/>
            <a:endParaRPr/>
          </a:p>
        </p:txBody>
      </p:sp>
      <p:sp>
        <p:nvSpPr>
          <p:cNvPr id="119" name="Shape 119"/>
          <p:cNvSpPr/>
          <p:nvPr/>
        </p:nvSpPr>
        <p:spPr>
          <a:xfrm>
            <a:off x="2803525" y="4632325"/>
            <a:ext cx="230832"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8702" marR="58702" defTabSz="1295400">
              <a:buClr>
                <a:srgbClr val="000000"/>
              </a:buClr>
              <a:buFont typeface="Times New Roman"/>
              <a:defRPr sz="3400">
                <a:uFill>
                  <a:solidFill/>
                </a:uFill>
                <a:latin typeface="Times New Roman"/>
                <a:ea typeface="Times New Roman"/>
                <a:cs typeface="Times New Roman"/>
                <a:sym typeface="Times New Roman"/>
              </a:defRPr>
            </a:lvl1pPr>
          </a:lstStyle>
          <a:p>
            <a:pPr lvl="0">
              <a:defRPr sz="1800">
                <a:uFillTx/>
              </a:defRPr>
            </a:pPr>
            <a:r>
              <a:rPr sz="2400"/>
              <a:t>A</a:t>
            </a:r>
          </a:p>
        </p:txBody>
      </p:sp>
      <p:sp>
        <p:nvSpPr>
          <p:cNvPr id="120" name="Shape 120"/>
          <p:cNvSpPr/>
          <p:nvPr/>
        </p:nvSpPr>
        <p:spPr>
          <a:xfrm>
            <a:off x="6918324" y="4556125"/>
            <a:ext cx="205285"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8702" marR="58702" defTabSz="1295400">
              <a:buClr>
                <a:srgbClr val="000000"/>
              </a:buClr>
              <a:buFont typeface="Times New Roman"/>
              <a:defRPr sz="3400">
                <a:uFill>
                  <a:solidFill/>
                </a:uFill>
                <a:latin typeface="Times New Roman"/>
                <a:ea typeface="Times New Roman"/>
                <a:cs typeface="Times New Roman"/>
                <a:sym typeface="Times New Roman"/>
              </a:defRPr>
            </a:lvl1pPr>
          </a:lstStyle>
          <a:p>
            <a:pPr lvl="0">
              <a:defRPr sz="1800">
                <a:uFillTx/>
              </a:defRPr>
            </a:pPr>
            <a:r>
              <a:rPr sz="2400"/>
              <a:t>B</a:t>
            </a:r>
          </a:p>
        </p:txBody>
      </p:sp>
      <p:sp>
        <p:nvSpPr>
          <p:cNvPr id="121" name="Shape 121"/>
          <p:cNvSpPr/>
          <p:nvPr/>
        </p:nvSpPr>
        <p:spPr>
          <a:xfrm>
            <a:off x="4420195" y="4878367"/>
            <a:ext cx="763588" cy="991196"/>
          </a:xfrm>
          <a:custGeom>
            <a:avLst/>
            <a:gdLst/>
            <a:ahLst/>
            <a:cxnLst>
              <a:cxn ang="0">
                <a:pos x="wd2" y="hd2"/>
              </a:cxn>
              <a:cxn ang="5400000">
                <a:pos x="wd2" y="hd2"/>
              </a:cxn>
              <a:cxn ang="10800000">
                <a:pos x="wd2" y="hd2"/>
              </a:cxn>
              <a:cxn ang="16200000">
                <a:pos x="wd2" y="hd2"/>
              </a:cxn>
            </a:cxnLst>
            <a:rect l="0" t="0" r="r" b="b"/>
            <a:pathLst>
              <a:path w="21600" h="21599" extrusionOk="0">
                <a:moveTo>
                  <a:pt x="0" y="0"/>
                </a:moveTo>
                <a:cubicBezTo>
                  <a:pt x="15" y="0"/>
                  <a:pt x="30" y="-1"/>
                  <a:pt x="45" y="0"/>
                </a:cubicBezTo>
                <a:cubicBezTo>
                  <a:pt x="11949" y="0"/>
                  <a:pt x="21600" y="9670"/>
                  <a:pt x="21600" y="21599"/>
                </a:cubicBezTo>
              </a:path>
            </a:pathLst>
          </a:custGeom>
          <a:ln w="12700" cap="rnd">
            <a:solidFill/>
            <a:round/>
            <a:tailEnd type="triangle"/>
          </a:ln>
        </p:spPr>
        <p:txBody>
          <a:bodyPr lIns="0" tIns="0" rIns="0" bIns="0" anchor="ctr"/>
          <a:lstStyle/>
          <a:p>
            <a:pPr marL="40638" marR="40638" defTabSz="910796">
              <a:defRPr sz="2400">
                <a:uFill>
                  <a:solidFill/>
                </a:uFill>
                <a:latin typeface="+mn-lt"/>
                <a:ea typeface="+mn-ea"/>
                <a:cs typeface="+mn-cs"/>
                <a:sym typeface="Arial"/>
              </a:defRPr>
            </a:pPr>
            <a:endParaRPr/>
          </a:p>
        </p:txBody>
      </p:sp>
      <p:sp>
        <p:nvSpPr>
          <p:cNvPr id="122" name="Shape 122"/>
          <p:cNvSpPr/>
          <p:nvPr/>
        </p:nvSpPr>
        <p:spPr>
          <a:xfrm>
            <a:off x="4327525" y="5927725"/>
            <a:ext cx="1692771"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8702" marR="58702" defTabSz="1295400">
              <a:buClr>
                <a:srgbClr val="000000"/>
              </a:buClr>
              <a:buFont typeface="Times New Roman"/>
              <a:defRPr sz="3400">
                <a:uFill>
                  <a:solidFill/>
                </a:uFill>
                <a:latin typeface="Times New Roman"/>
                <a:ea typeface="Times New Roman"/>
                <a:cs typeface="Times New Roman"/>
                <a:sym typeface="Times New Roman"/>
              </a:defRPr>
            </a:lvl1pPr>
          </a:lstStyle>
          <a:p>
            <a:pPr lvl="0">
              <a:defRPr sz="1800">
                <a:uFillTx/>
              </a:defRPr>
            </a:pPr>
            <a:r>
              <a:rPr sz="2400"/>
              <a:t>Eavesdropper</a:t>
            </a:r>
          </a:p>
        </p:txBody>
      </p:sp>
      <p:sp>
        <p:nvSpPr>
          <p:cNvPr id="123" name="Shape 123"/>
          <p:cNvSpPr/>
          <p:nvPr/>
        </p:nvSpPr>
        <p:spPr>
          <a:xfrm>
            <a:off x="435252" y="6671876"/>
            <a:ext cx="2564805" cy="1384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defTabSz="1295400">
              <a:defRPr sz="1300">
                <a:uFill>
                  <a:solidFill/>
                </a:uFill>
                <a:latin typeface="+mn-lt"/>
                <a:ea typeface="+mn-ea"/>
                <a:cs typeface="+mn-cs"/>
                <a:sym typeface="Arial"/>
              </a:defRPr>
            </a:lvl1pPr>
          </a:lstStyle>
          <a:p>
            <a:pPr lvl="0">
              <a:defRPr sz="1800">
                <a:uFillTx/>
              </a:defRPr>
            </a:pPr>
            <a:r>
              <a:rPr sz="900" dirty="0"/>
              <a:t>slide derived from original by Nick </a:t>
            </a:r>
            <a:r>
              <a:rPr sz="900" dirty="0" err="1"/>
              <a:t>Feamster</a:t>
            </a:r>
            <a:endParaRPr sz="900" dirty="0"/>
          </a:p>
        </p:txBody>
      </p:sp>
      <p:sp>
        <p:nvSpPr>
          <p:cNvPr id="3" name="Slide Number Placeholder 2">
            <a:extLst>
              <a:ext uri="{FF2B5EF4-FFF2-40B4-BE49-F238E27FC236}">
                <a16:creationId xmlns:a16="http://schemas.microsoft.com/office/drawing/2014/main" id="{82D58979-BA76-8147-9A52-D9A566472673}"/>
              </a:ext>
            </a:extLst>
          </p:cNvPr>
          <p:cNvSpPr>
            <a:spLocks noGrp="1"/>
          </p:cNvSpPr>
          <p:nvPr>
            <p:ph type="sldNum" sz="quarter" idx="2"/>
          </p:nvPr>
        </p:nvSpPr>
        <p:spPr/>
        <p:txBody>
          <a:bodyPr/>
          <a:lstStyle/>
          <a:p>
            <a:pPr lvl="0"/>
            <a:fld id="{86CB4B4D-7CA3-9044-876B-883B54F8677D}" type="slidenum">
              <a:rPr lang="en-US" smtClean="0"/>
              <a:t>12</a:t>
            </a:fld>
            <a:endParaRPr lang="en-US"/>
          </a:p>
        </p:txBody>
      </p:sp>
    </p:spTree>
    <p:extLst>
      <p:ext uri="{BB962C8B-B14F-4D97-AF65-F5344CB8AC3E}">
        <p14:creationId xmlns:p14="http://schemas.microsoft.com/office/powerpoint/2010/main" val="101705253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p:cNvSpPr>
          <p:nvPr>
            <p:ph type="title"/>
          </p:nvPr>
        </p:nvSpPr>
        <p:spPr/>
        <p:txBody>
          <a:bodyPr>
            <a:normAutofit/>
          </a:bodyPr>
          <a:lstStyle/>
          <a:p>
            <a:pPr lvl="0"/>
            <a:r>
              <a:rPr lang="en-US"/>
              <a:t>Eavesdropping Attack: Example</a:t>
            </a:r>
          </a:p>
        </p:txBody>
      </p:sp>
      <p:sp>
        <p:nvSpPr>
          <p:cNvPr id="126" name="Shape 126"/>
          <p:cNvSpPr>
            <a:spLocks noGrp="1"/>
          </p:cNvSpPr>
          <p:nvPr>
            <p:ph type="body" idx="1"/>
          </p:nvPr>
        </p:nvSpPr>
        <p:spPr/>
        <p:txBody>
          <a:bodyPr/>
          <a:lstStyle/>
          <a:p>
            <a:pPr lvl="0"/>
            <a:r>
              <a:rPr lang="en-US" dirty="0" err="1"/>
              <a:t>tcpdump</a:t>
            </a:r>
            <a:r>
              <a:rPr lang="en-US" dirty="0"/>
              <a:t> with promiscuous network interface</a:t>
            </a:r>
          </a:p>
          <a:p>
            <a:pPr lvl="1"/>
            <a:r>
              <a:rPr lang="en-US" dirty="0"/>
              <a:t> On a “</a:t>
            </a:r>
            <a:r>
              <a:rPr lang="en-US" b="1" dirty="0"/>
              <a:t>switched”</a:t>
            </a:r>
            <a:r>
              <a:rPr lang="en-US" dirty="0"/>
              <a:t> ethernet network, what can you see?</a:t>
            </a:r>
          </a:p>
          <a:p>
            <a:pPr lvl="1"/>
            <a:r>
              <a:rPr lang="en-US" dirty="0"/>
              <a:t> On the </a:t>
            </a:r>
            <a:r>
              <a:rPr lang="en-US" dirty="0" err="1"/>
              <a:t>WiFi</a:t>
            </a:r>
            <a:r>
              <a:rPr lang="en-US" dirty="0"/>
              <a:t> network in this room what can you see? </a:t>
            </a:r>
          </a:p>
          <a:p>
            <a:pPr lvl="1"/>
            <a:endParaRPr lang="en-US" dirty="0"/>
          </a:p>
          <a:p>
            <a:pPr lvl="0"/>
            <a:r>
              <a:rPr lang="en-US" dirty="0"/>
              <a:t>What might the following traffic types reveal about communications?</a:t>
            </a:r>
          </a:p>
          <a:p>
            <a:pPr lvl="1"/>
            <a:r>
              <a:rPr lang="en-US" dirty="0"/>
              <a:t>Full IP packets with unencrypted data</a:t>
            </a:r>
          </a:p>
          <a:p>
            <a:pPr lvl="1"/>
            <a:r>
              <a:rPr lang="en-US" dirty="0"/>
              <a:t>Full IP packets with encrypted payloads</a:t>
            </a:r>
          </a:p>
          <a:p>
            <a:pPr lvl="1"/>
            <a:r>
              <a:rPr lang="en-US" dirty="0"/>
              <a:t>Just DNS lookups (and replies)</a:t>
            </a:r>
          </a:p>
        </p:txBody>
      </p:sp>
      <p:sp>
        <p:nvSpPr>
          <p:cNvPr id="127" name="Shape 127"/>
          <p:cNvSpPr/>
          <p:nvPr/>
        </p:nvSpPr>
        <p:spPr>
          <a:xfrm>
            <a:off x="457200" y="6636350"/>
            <a:ext cx="2564805" cy="1384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defTabSz="1295400">
              <a:defRPr sz="1300">
                <a:uFill>
                  <a:solidFill/>
                </a:uFill>
                <a:latin typeface="+mn-lt"/>
                <a:ea typeface="+mn-ea"/>
                <a:cs typeface="+mn-cs"/>
                <a:sym typeface="Arial"/>
              </a:defRPr>
            </a:lvl1pPr>
          </a:lstStyle>
          <a:p>
            <a:pPr lvl="0">
              <a:defRPr sz="1800">
                <a:uFillTx/>
              </a:defRPr>
            </a:pPr>
            <a:r>
              <a:rPr sz="900"/>
              <a:t>slide derived from original by Nick Feamster</a:t>
            </a:r>
          </a:p>
        </p:txBody>
      </p:sp>
      <p:sp>
        <p:nvSpPr>
          <p:cNvPr id="3" name="Slide Number Placeholder 2">
            <a:extLst>
              <a:ext uri="{FF2B5EF4-FFF2-40B4-BE49-F238E27FC236}">
                <a16:creationId xmlns:a16="http://schemas.microsoft.com/office/drawing/2014/main" id="{27ADE16A-3C6F-3845-A4BE-65546F2F2925}"/>
              </a:ext>
            </a:extLst>
          </p:cNvPr>
          <p:cNvSpPr>
            <a:spLocks noGrp="1"/>
          </p:cNvSpPr>
          <p:nvPr>
            <p:ph type="sldNum" sz="quarter" idx="2"/>
          </p:nvPr>
        </p:nvSpPr>
        <p:spPr/>
        <p:txBody>
          <a:bodyPr/>
          <a:lstStyle/>
          <a:p>
            <a:pPr lvl="0"/>
            <a:fld id="{86CB4B4D-7CA3-9044-876B-883B54F8677D}" type="slidenum">
              <a:rPr lang="en-US" smtClean="0"/>
              <a:t>13</a:t>
            </a:fld>
            <a:endParaRPr lang="en-US"/>
          </a:p>
        </p:txBody>
      </p:sp>
    </p:spTree>
    <p:extLst>
      <p:ext uri="{BB962C8B-B14F-4D97-AF65-F5344CB8AC3E}">
        <p14:creationId xmlns:p14="http://schemas.microsoft.com/office/powerpoint/2010/main" val="26711973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r>
              <a:rPr lang="en-US"/>
              <a:t>Authenticity Attack - Fabrication</a:t>
            </a:r>
            <a:endParaRPr lang="en-US" dirty="0"/>
          </a:p>
        </p:txBody>
      </p:sp>
      <p:sp>
        <p:nvSpPr>
          <p:cNvPr id="28675" name="Cloud"/>
          <p:cNvSpPr>
            <a:spLocks noChangeAspect="1" noEditPoints="1" noChangeArrowheads="1"/>
          </p:cNvSpPr>
          <p:nvPr/>
        </p:nvSpPr>
        <p:spPr bwMode="auto">
          <a:xfrm>
            <a:off x="2097087" y="3962400"/>
            <a:ext cx="2063750" cy="13827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lgn="ctr" eaLnBrk="0" hangingPunct="0"/>
            <a:r>
              <a:rPr lang="en-US" sz="2800">
                <a:latin typeface="Times New Roman" charset="0"/>
              </a:rPr>
              <a:t>ISP A</a:t>
            </a:r>
          </a:p>
          <a:p>
            <a:pPr algn="ctr" eaLnBrk="0" hangingPunct="0"/>
            <a:endParaRPr lang="en-US" sz="2800">
              <a:latin typeface="Times New Roman" charset="0"/>
            </a:endParaRPr>
          </a:p>
        </p:txBody>
      </p:sp>
      <p:sp>
        <p:nvSpPr>
          <p:cNvPr id="28676" name="Cloud"/>
          <p:cNvSpPr>
            <a:spLocks noChangeAspect="1" noEditPoints="1" noChangeArrowheads="1"/>
          </p:cNvSpPr>
          <p:nvPr/>
        </p:nvSpPr>
        <p:spPr bwMode="auto">
          <a:xfrm>
            <a:off x="4916487" y="1981200"/>
            <a:ext cx="2063750" cy="13827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lgn="ctr" eaLnBrk="0" hangingPunct="0"/>
            <a:r>
              <a:rPr lang="en-US" sz="2800">
                <a:latin typeface="Times New Roman" charset="0"/>
              </a:rPr>
              <a:t>ISP D</a:t>
            </a:r>
          </a:p>
          <a:p>
            <a:pPr algn="ctr" eaLnBrk="0" hangingPunct="0"/>
            <a:endParaRPr lang="en-US" sz="2800">
              <a:latin typeface="Times New Roman" charset="0"/>
            </a:endParaRPr>
          </a:p>
        </p:txBody>
      </p:sp>
      <p:sp>
        <p:nvSpPr>
          <p:cNvPr id="28677" name="Cloud"/>
          <p:cNvSpPr>
            <a:spLocks noChangeAspect="1" noEditPoints="1" noChangeArrowheads="1"/>
          </p:cNvSpPr>
          <p:nvPr/>
        </p:nvSpPr>
        <p:spPr bwMode="auto">
          <a:xfrm>
            <a:off x="4306887" y="3429000"/>
            <a:ext cx="2063750" cy="13827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lgn="ctr" eaLnBrk="0" hangingPunct="0"/>
            <a:r>
              <a:rPr lang="en-US" sz="2800">
                <a:latin typeface="Times New Roman" charset="0"/>
              </a:rPr>
              <a:t>ISP C</a:t>
            </a:r>
          </a:p>
          <a:p>
            <a:pPr algn="ctr" eaLnBrk="0" hangingPunct="0"/>
            <a:endParaRPr lang="en-US" sz="2800">
              <a:latin typeface="Times New Roman" charset="0"/>
            </a:endParaRPr>
          </a:p>
        </p:txBody>
      </p:sp>
      <p:sp>
        <p:nvSpPr>
          <p:cNvPr id="28678" name="Cloud"/>
          <p:cNvSpPr>
            <a:spLocks noChangeAspect="1" noEditPoints="1" noChangeArrowheads="1"/>
          </p:cNvSpPr>
          <p:nvPr/>
        </p:nvSpPr>
        <p:spPr bwMode="auto">
          <a:xfrm>
            <a:off x="2630487" y="2362200"/>
            <a:ext cx="2063750" cy="13827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lgn="ctr" eaLnBrk="0" hangingPunct="0"/>
            <a:r>
              <a:rPr lang="en-US" sz="2800">
                <a:latin typeface="Times New Roman" charset="0"/>
              </a:rPr>
              <a:t>ISP B</a:t>
            </a:r>
          </a:p>
          <a:p>
            <a:pPr algn="ctr" eaLnBrk="0" hangingPunct="0"/>
            <a:endParaRPr lang="en-US" sz="2800">
              <a:latin typeface="Times New Roman" charset="0"/>
            </a:endParaRPr>
          </a:p>
        </p:txBody>
      </p:sp>
      <p:pic>
        <p:nvPicPr>
          <p:cNvPr id="28679" name="Picture 7" descr="Alice"/>
          <p:cNvPicPr>
            <a:picLocks noChangeAspect="1" noChangeArrowheads="1"/>
          </p:cNvPicPr>
          <p:nvPr/>
        </p:nvPicPr>
        <p:blipFill>
          <a:blip r:embed="rId3"/>
          <a:srcRect/>
          <a:stretch>
            <a:fillRect/>
          </a:stretch>
        </p:blipFill>
        <p:spPr bwMode="auto">
          <a:xfrm>
            <a:off x="1182687" y="4724400"/>
            <a:ext cx="698500" cy="862013"/>
          </a:xfrm>
          <a:prstGeom prst="rect">
            <a:avLst/>
          </a:prstGeom>
          <a:noFill/>
        </p:spPr>
      </p:pic>
      <p:sp>
        <p:nvSpPr>
          <p:cNvPr id="28680" name="Text Box 8"/>
          <p:cNvSpPr txBox="1">
            <a:spLocks noChangeArrowheads="1"/>
          </p:cNvSpPr>
          <p:nvPr/>
        </p:nvSpPr>
        <p:spPr bwMode="auto">
          <a:xfrm>
            <a:off x="533400" y="4437063"/>
            <a:ext cx="846137" cy="45720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400">
                <a:solidFill>
                  <a:schemeClr val="accent2"/>
                </a:solidFill>
              </a:rPr>
              <a:t>Alice</a:t>
            </a:r>
          </a:p>
        </p:txBody>
      </p:sp>
      <p:sp>
        <p:nvSpPr>
          <p:cNvPr id="28683" name="Line 11"/>
          <p:cNvSpPr>
            <a:spLocks noChangeShapeType="1"/>
          </p:cNvSpPr>
          <p:nvPr/>
        </p:nvSpPr>
        <p:spPr bwMode="auto">
          <a:xfrm flipV="1">
            <a:off x="2020887" y="5029200"/>
            <a:ext cx="152400" cy="1524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8684" name="Line 12"/>
          <p:cNvSpPr>
            <a:spLocks noChangeShapeType="1"/>
          </p:cNvSpPr>
          <p:nvPr/>
        </p:nvSpPr>
        <p:spPr bwMode="auto">
          <a:xfrm>
            <a:off x="3392487" y="3657600"/>
            <a:ext cx="0" cy="3048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8685" name="Line 13"/>
          <p:cNvSpPr>
            <a:spLocks noChangeShapeType="1"/>
          </p:cNvSpPr>
          <p:nvPr/>
        </p:nvSpPr>
        <p:spPr bwMode="auto">
          <a:xfrm flipV="1">
            <a:off x="4154487" y="4191000"/>
            <a:ext cx="228600" cy="76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8686" name="Line 14"/>
          <p:cNvSpPr>
            <a:spLocks noChangeShapeType="1"/>
          </p:cNvSpPr>
          <p:nvPr/>
        </p:nvSpPr>
        <p:spPr bwMode="auto">
          <a:xfrm flipV="1">
            <a:off x="4687887" y="2819400"/>
            <a:ext cx="228600" cy="76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8687" name="Line 15"/>
          <p:cNvSpPr>
            <a:spLocks noChangeShapeType="1"/>
          </p:cNvSpPr>
          <p:nvPr/>
        </p:nvSpPr>
        <p:spPr bwMode="auto">
          <a:xfrm>
            <a:off x="5449887" y="3276600"/>
            <a:ext cx="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8688" name="Line 16"/>
          <p:cNvSpPr>
            <a:spLocks noChangeShapeType="1"/>
          </p:cNvSpPr>
          <p:nvPr/>
        </p:nvSpPr>
        <p:spPr bwMode="auto">
          <a:xfrm flipV="1">
            <a:off x="6669087" y="3886200"/>
            <a:ext cx="457200" cy="76200"/>
          </a:xfrm>
          <a:prstGeom prst="line">
            <a:avLst/>
          </a:prstGeom>
          <a:noFill/>
          <a:ln w="9525">
            <a:solidFill>
              <a:schemeClr val="tx1"/>
            </a:solidFill>
            <a:round/>
            <a:headEnd/>
            <a:tailEnd/>
          </a:ln>
          <a:effectLst/>
        </p:spPr>
        <p:txBody>
          <a:bodyPr>
            <a:prstTxWarp prst="textNoShape">
              <a:avLst/>
            </a:prstTxWarp>
          </a:bodyPr>
          <a:lstStyle/>
          <a:p>
            <a:endParaRPr lang="en-US"/>
          </a:p>
        </p:txBody>
      </p:sp>
      <p:pic>
        <p:nvPicPr>
          <p:cNvPr id="28689" name="Picture 17"/>
          <p:cNvPicPr>
            <a:picLocks noChangeArrowheads="1"/>
          </p:cNvPicPr>
          <p:nvPr/>
        </p:nvPicPr>
        <p:blipFill>
          <a:blip r:embed="rId4"/>
          <a:srcRect/>
          <a:stretch>
            <a:fillRect/>
          </a:stretch>
        </p:blipFill>
        <p:spPr bwMode="auto">
          <a:xfrm>
            <a:off x="3468687" y="3276600"/>
            <a:ext cx="534988" cy="355600"/>
          </a:xfrm>
          <a:prstGeom prst="rect">
            <a:avLst/>
          </a:prstGeom>
          <a:noFill/>
          <a:ln w="9525">
            <a:noFill/>
            <a:miter lim="800000"/>
            <a:headEnd/>
            <a:tailEnd/>
          </a:ln>
          <a:effectLst/>
        </p:spPr>
      </p:pic>
      <p:pic>
        <p:nvPicPr>
          <p:cNvPr id="28690" name="Picture 18"/>
          <p:cNvPicPr>
            <a:picLocks noChangeArrowheads="1"/>
          </p:cNvPicPr>
          <p:nvPr/>
        </p:nvPicPr>
        <p:blipFill>
          <a:blip r:embed="rId4"/>
          <a:srcRect/>
          <a:stretch>
            <a:fillRect/>
          </a:stretch>
        </p:blipFill>
        <p:spPr bwMode="auto">
          <a:xfrm>
            <a:off x="4306887" y="4114800"/>
            <a:ext cx="534988" cy="355600"/>
          </a:xfrm>
          <a:prstGeom prst="rect">
            <a:avLst/>
          </a:prstGeom>
          <a:noFill/>
          <a:ln w="9525">
            <a:noFill/>
            <a:miter lim="800000"/>
            <a:headEnd/>
            <a:tailEnd/>
          </a:ln>
          <a:effectLst/>
        </p:spPr>
      </p:pic>
      <p:pic>
        <p:nvPicPr>
          <p:cNvPr id="28691" name="Picture 19"/>
          <p:cNvPicPr>
            <a:picLocks noChangeArrowheads="1"/>
          </p:cNvPicPr>
          <p:nvPr/>
        </p:nvPicPr>
        <p:blipFill>
          <a:blip r:embed="rId4"/>
          <a:srcRect/>
          <a:stretch>
            <a:fillRect/>
          </a:stretch>
        </p:blipFill>
        <p:spPr bwMode="auto">
          <a:xfrm>
            <a:off x="6059487" y="3810000"/>
            <a:ext cx="534988" cy="355600"/>
          </a:xfrm>
          <a:prstGeom prst="rect">
            <a:avLst/>
          </a:prstGeom>
          <a:noFill/>
          <a:ln w="9525">
            <a:noFill/>
            <a:miter lim="800000"/>
            <a:headEnd/>
            <a:tailEnd/>
          </a:ln>
          <a:effectLst/>
        </p:spPr>
      </p:pic>
      <p:pic>
        <p:nvPicPr>
          <p:cNvPr id="28692" name="Picture 20"/>
          <p:cNvPicPr>
            <a:picLocks noChangeArrowheads="1"/>
          </p:cNvPicPr>
          <p:nvPr/>
        </p:nvPicPr>
        <p:blipFill>
          <a:blip r:embed="rId4"/>
          <a:srcRect/>
          <a:stretch>
            <a:fillRect/>
          </a:stretch>
        </p:blipFill>
        <p:spPr bwMode="auto">
          <a:xfrm>
            <a:off x="5602287" y="4267200"/>
            <a:ext cx="534988" cy="355600"/>
          </a:xfrm>
          <a:prstGeom prst="rect">
            <a:avLst/>
          </a:prstGeom>
          <a:noFill/>
          <a:ln w="9525">
            <a:noFill/>
            <a:miter lim="800000"/>
            <a:headEnd/>
            <a:tailEnd/>
          </a:ln>
          <a:effectLst/>
        </p:spPr>
      </p:pic>
      <p:pic>
        <p:nvPicPr>
          <p:cNvPr id="28693" name="Picture 21"/>
          <p:cNvPicPr>
            <a:picLocks noChangeArrowheads="1"/>
          </p:cNvPicPr>
          <p:nvPr/>
        </p:nvPicPr>
        <p:blipFill>
          <a:blip r:embed="rId4"/>
          <a:srcRect/>
          <a:stretch>
            <a:fillRect/>
          </a:stretch>
        </p:blipFill>
        <p:spPr bwMode="auto">
          <a:xfrm>
            <a:off x="5373687" y="3429000"/>
            <a:ext cx="534988" cy="355600"/>
          </a:xfrm>
          <a:prstGeom prst="rect">
            <a:avLst/>
          </a:prstGeom>
          <a:noFill/>
          <a:ln w="9525">
            <a:noFill/>
            <a:miter lim="800000"/>
            <a:headEnd/>
            <a:tailEnd/>
          </a:ln>
          <a:effectLst/>
        </p:spPr>
      </p:pic>
      <p:pic>
        <p:nvPicPr>
          <p:cNvPr id="28694" name="Picture 22"/>
          <p:cNvPicPr>
            <a:picLocks noChangeArrowheads="1"/>
          </p:cNvPicPr>
          <p:nvPr/>
        </p:nvPicPr>
        <p:blipFill>
          <a:blip r:embed="rId4"/>
          <a:srcRect/>
          <a:stretch>
            <a:fillRect/>
          </a:stretch>
        </p:blipFill>
        <p:spPr bwMode="auto">
          <a:xfrm>
            <a:off x="4230687" y="2743200"/>
            <a:ext cx="534988" cy="355600"/>
          </a:xfrm>
          <a:prstGeom prst="rect">
            <a:avLst/>
          </a:prstGeom>
          <a:noFill/>
          <a:ln w="9525">
            <a:noFill/>
            <a:miter lim="800000"/>
            <a:headEnd/>
            <a:tailEnd/>
          </a:ln>
          <a:effectLst/>
        </p:spPr>
      </p:pic>
      <p:pic>
        <p:nvPicPr>
          <p:cNvPr id="28695" name="Picture 23"/>
          <p:cNvPicPr>
            <a:picLocks noChangeArrowheads="1"/>
          </p:cNvPicPr>
          <p:nvPr/>
        </p:nvPicPr>
        <p:blipFill>
          <a:blip r:embed="rId4"/>
          <a:srcRect/>
          <a:stretch>
            <a:fillRect/>
          </a:stretch>
        </p:blipFill>
        <p:spPr bwMode="auto">
          <a:xfrm>
            <a:off x="4992687" y="2590800"/>
            <a:ext cx="534988" cy="355600"/>
          </a:xfrm>
          <a:prstGeom prst="rect">
            <a:avLst/>
          </a:prstGeom>
          <a:noFill/>
          <a:ln w="9525">
            <a:noFill/>
            <a:miter lim="800000"/>
            <a:headEnd/>
            <a:tailEnd/>
          </a:ln>
          <a:effectLst/>
        </p:spPr>
      </p:pic>
      <p:pic>
        <p:nvPicPr>
          <p:cNvPr id="28696" name="Picture 24"/>
          <p:cNvPicPr>
            <a:picLocks noChangeArrowheads="1"/>
          </p:cNvPicPr>
          <p:nvPr/>
        </p:nvPicPr>
        <p:blipFill>
          <a:blip r:embed="rId4"/>
          <a:srcRect/>
          <a:stretch>
            <a:fillRect/>
          </a:stretch>
        </p:blipFill>
        <p:spPr bwMode="auto">
          <a:xfrm>
            <a:off x="6059487" y="2895600"/>
            <a:ext cx="534988" cy="355600"/>
          </a:xfrm>
          <a:prstGeom prst="rect">
            <a:avLst/>
          </a:prstGeom>
          <a:noFill/>
          <a:ln w="9525">
            <a:noFill/>
            <a:miter lim="800000"/>
            <a:headEnd/>
            <a:tailEnd/>
          </a:ln>
          <a:effectLst/>
        </p:spPr>
      </p:pic>
      <p:pic>
        <p:nvPicPr>
          <p:cNvPr id="28697" name="Picture 25"/>
          <p:cNvPicPr>
            <a:picLocks noChangeArrowheads="1"/>
          </p:cNvPicPr>
          <p:nvPr/>
        </p:nvPicPr>
        <p:blipFill>
          <a:blip r:embed="rId4"/>
          <a:srcRect/>
          <a:stretch>
            <a:fillRect/>
          </a:stretch>
        </p:blipFill>
        <p:spPr bwMode="auto">
          <a:xfrm>
            <a:off x="6669087" y="2286000"/>
            <a:ext cx="534988" cy="355600"/>
          </a:xfrm>
          <a:prstGeom prst="rect">
            <a:avLst/>
          </a:prstGeom>
          <a:noFill/>
          <a:ln w="9525">
            <a:noFill/>
            <a:miter lim="800000"/>
            <a:headEnd/>
            <a:tailEnd/>
          </a:ln>
          <a:effectLst/>
        </p:spPr>
      </p:pic>
      <p:pic>
        <p:nvPicPr>
          <p:cNvPr id="28698" name="Picture 26"/>
          <p:cNvPicPr>
            <a:picLocks noChangeArrowheads="1"/>
          </p:cNvPicPr>
          <p:nvPr/>
        </p:nvPicPr>
        <p:blipFill>
          <a:blip r:embed="rId4"/>
          <a:srcRect/>
          <a:stretch>
            <a:fillRect/>
          </a:stretch>
        </p:blipFill>
        <p:spPr bwMode="auto">
          <a:xfrm>
            <a:off x="3773487" y="2209800"/>
            <a:ext cx="534988" cy="355600"/>
          </a:xfrm>
          <a:prstGeom prst="rect">
            <a:avLst/>
          </a:prstGeom>
          <a:noFill/>
          <a:ln w="9525">
            <a:noFill/>
            <a:miter lim="800000"/>
            <a:headEnd/>
            <a:tailEnd/>
          </a:ln>
          <a:effectLst/>
        </p:spPr>
      </p:pic>
      <p:pic>
        <p:nvPicPr>
          <p:cNvPr id="28699" name="Picture 27"/>
          <p:cNvPicPr>
            <a:picLocks noChangeArrowheads="1"/>
          </p:cNvPicPr>
          <p:nvPr/>
        </p:nvPicPr>
        <p:blipFill>
          <a:blip r:embed="rId4"/>
          <a:srcRect/>
          <a:stretch>
            <a:fillRect/>
          </a:stretch>
        </p:blipFill>
        <p:spPr bwMode="auto">
          <a:xfrm>
            <a:off x="3087687" y="3810000"/>
            <a:ext cx="534988" cy="355600"/>
          </a:xfrm>
          <a:prstGeom prst="rect">
            <a:avLst/>
          </a:prstGeom>
          <a:noFill/>
          <a:ln w="9525">
            <a:noFill/>
            <a:miter lim="800000"/>
            <a:headEnd/>
            <a:tailEnd/>
          </a:ln>
          <a:effectLst/>
        </p:spPr>
      </p:pic>
      <p:pic>
        <p:nvPicPr>
          <p:cNvPr id="28700" name="Picture 28"/>
          <p:cNvPicPr>
            <a:picLocks noChangeArrowheads="1"/>
          </p:cNvPicPr>
          <p:nvPr/>
        </p:nvPicPr>
        <p:blipFill>
          <a:blip r:embed="rId4"/>
          <a:srcRect/>
          <a:stretch>
            <a:fillRect/>
          </a:stretch>
        </p:blipFill>
        <p:spPr bwMode="auto">
          <a:xfrm>
            <a:off x="2630487" y="3124200"/>
            <a:ext cx="534988" cy="355600"/>
          </a:xfrm>
          <a:prstGeom prst="rect">
            <a:avLst/>
          </a:prstGeom>
          <a:noFill/>
          <a:ln w="9525">
            <a:noFill/>
            <a:miter lim="800000"/>
            <a:headEnd/>
            <a:tailEnd/>
          </a:ln>
          <a:effectLst/>
        </p:spPr>
      </p:pic>
      <p:pic>
        <p:nvPicPr>
          <p:cNvPr id="28701" name="Picture 29"/>
          <p:cNvPicPr>
            <a:picLocks noChangeArrowheads="1"/>
          </p:cNvPicPr>
          <p:nvPr/>
        </p:nvPicPr>
        <p:blipFill>
          <a:blip r:embed="rId4"/>
          <a:srcRect/>
          <a:stretch>
            <a:fillRect/>
          </a:stretch>
        </p:blipFill>
        <p:spPr bwMode="auto">
          <a:xfrm>
            <a:off x="2782887" y="2362200"/>
            <a:ext cx="534988" cy="355600"/>
          </a:xfrm>
          <a:prstGeom prst="rect">
            <a:avLst/>
          </a:prstGeom>
          <a:noFill/>
          <a:ln w="9525">
            <a:noFill/>
            <a:miter lim="800000"/>
            <a:headEnd/>
            <a:tailEnd/>
          </a:ln>
          <a:effectLst/>
        </p:spPr>
      </p:pic>
      <p:pic>
        <p:nvPicPr>
          <p:cNvPr id="28702" name="Picture 30"/>
          <p:cNvPicPr>
            <a:picLocks noChangeArrowheads="1"/>
          </p:cNvPicPr>
          <p:nvPr/>
        </p:nvPicPr>
        <p:blipFill>
          <a:blip r:embed="rId4"/>
          <a:srcRect/>
          <a:stretch>
            <a:fillRect/>
          </a:stretch>
        </p:blipFill>
        <p:spPr bwMode="auto">
          <a:xfrm>
            <a:off x="3697287" y="4191000"/>
            <a:ext cx="534988" cy="355600"/>
          </a:xfrm>
          <a:prstGeom prst="rect">
            <a:avLst/>
          </a:prstGeom>
          <a:noFill/>
          <a:ln w="9525">
            <a:noFill/>
            <a:miter lim="800000"/>
            <a:headEnd/>
            <a:tailEnd/>
          </a:ln>
          <a:effectLst/>
        </p:spPr>
      </p:pic>
      <p:pic>
        <p:nvPicPr>
          <p:cNvPr id="28703" name="Picture 31"/>
          <p:cNvPicPr>
            <a:picLocks noChangeArrowheads="1"/>
          </p:cNvPicPr>
          <p:nvPr/>
        </p:nvPicPr>
        <p:blipFill>
          <a:blip r:embed="rId4"/>
          <a:srcRect/>
          <a:stretch>
            <a:fillRect/>
          </a:stretch>
        </p:blipFill>
        <p:spPr bwMode="auto">
          <a:xfrm>
            <a:off x="2173287" y="4800600"/>
            <a:ext cx="534988" cy="355600"/>
          </a:xfrm>
          <a:prstGeom prst="rect">
            <a:avLst/>
          </a:prstGeom>
          <a:noFill/>
          <a:ln w="9525">
            <a:noFill/>
            <a:miter lim="800000"/>
            <a:headEnd/>
            <a:tailEnd/>
          </a:ln>
          <a:effectLst/>
        </p:spPr>
      </p:pic>
      <p:pic>
        <p:nvPicPr>
          <p:cNvPr id="28704" name="Picture 32"/>
          <p:cNvPicPr>
            <a:picLocks noChangeArrowheads="1"/>
          </p:cNvPicPr>
          <p:nvPr/>
        </p:nvPicPr>
        <p:blipFill>
          <a:blip r:embed="rId4"/>
          <a:srcRect/>
          <a:stretch>
            <a:fillRect/>
          </a:stretch>
        </p:blipFill>
        <p:spPr bwMode="auto">
          <a:xfrm>
            <a:off x="3011487" y="5029200"/>
            <a:ext cx="534988" cy="355600"/>
          </a:xfrm>
          <a:prstGeom prst="rect">
            <a:avLst/>
          </a:prstGeom>
          <a:noFill/>
          <a:ln w="9525">
            <a:noFill/>
            <a:miter lim="800000"/>
            <a:headEnd/>
            <a:tailEnd/>
          </a:ln>
          <a:effectLst/>
        </p:spPr>
      </p:pic>
      <p:pic>
        <p:nvPicPr>
          <p:cNvPr id="28705" name="Picture 33" descr="Eve"/>
          <p:cNvPicPr>
            <a:picLocks noChangeAspect="1" noChangeArrowheads="1"/>
          </p:cNvPicPr>
          <p:nvPr/>
        </p:nvPicPr>
        <p:blipFill>
          <a:blip r:embed="rId5"/>
          <a:srcRect/>
          <a:stretch>
            <a:fillRect/>
          </a:stretch>
        </p:blipFill>
        <p:spPr bwMode="auto">
          <a:xfrm>
            <a:off x="7202487" y="3429000"/>
            <a:ext cx="1082675" cy="1295400"/>
          </a:xfrm>
          <a:prstGeom prst="rect">
            <a:avLst/>
          </a:prstGeom>
          <a:noFill/>
          <a:ln w="9525">
            <a:noFill/>
            <a:miter lim="800000"/>
            <a:headEnd/>
            <a:tailEnd/>
          </a:ln>
        </p:spPr>
      </p:pic>
      <p:sp>
        <p:nvSpPr>
          <p:cNvPr id="28706" name="Text Box 34"/>
          <p:cNvSpPr txBox="1">
            <a:spLocks noChangeArrowheads="1"/>
          </p:cNvSpPr>
          <p:nvPr/>
        </p:nvSpPr>
        <p:spPr bwMode="auto">
          <a:xfrm>
            <a:off x="6821487" y="4876800"/>
            <a:ext cx="1455738" cy="82232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400">
                <a:solidFill>
                  <a:srgbClr val="F70F0F"/>
                </a:solidFill>
              </a:rPr>
              <a:t>Hello, I’m</a:t>
            </a:r>
          </a:p>
          <a:p>
            <a:pPr algn="ctr" eaLnBrk="0" hangingPunct="0"/>
            <a:r>
              <a:rPr lang="en-US" sz="2400">
                <a:solidFill>
                  <a:srgbClr val="F70F0F"/>
                </a:solidFill>
              </a:rPr>
              <a:t>“Bob”</a:t>
            </a:r>
          </a:p>
        </p:txBody>
      </p:sp>
      <p:sp>
        <p:nvSpPr>
          <p:cNvPr id="3" name="Slide Number Placeholder 2">
            <a:extLst>
              <a:ext uri="{FF2B5EF4-FFF2-40B4-BE49-F238E27FC236}">
                <a16:creationId xmlns:a16="http://schemas.microsoft.com/office/drawing/2014/main" id="{AF26919D-23C7-F34F-9178-AC0B053DE1E4}"/>
              </a:ext>
            </a:extLst>
          </p:cNvPr>
          <p:cNvSpPr>
            <a:spLocks noGrp="1"/>
          </p:cNvSpPr>
          <p:nvPr>
            <p:ph type="sldNum" sz="quarter" idx="12"/>
          </p:nvPr>
        </p:nvSpPr>
        <p:spPr/>
        <p:txBody>
          <a:bodyPr/>
          <a:lstStyle/>
          <a:p>
            <a:fld id="{B6F15528-21DE-4FAA-801E-634DDDAF4B2B}"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 name="Shape 143"/>
          <p:cNvSpPr>
            <a:spLocks noGrp="1"/>
          </p:cNvSpPr>
          <p:nvPr>
            <p:ph type="title"/>
          </p:nvPr>
        </p:nvSpPr>
        <p:spPr>
          <a:prstGeom prst="rect">
            <a:avLst/>
          </a:prstGeom>
        </p:spPr>
        <p:txBody>
          <a:bodyPr/>
          <a:lstStyle>
            <a:lvl1pPr marL="58702" marR="58702"/>
          </a:lstStyle>
          <a:p>
            <a:pPr lvl="0">
              <a:defRPr sz="1800" b="0">
                <a:solidFill>
                  <a:srgbClr val="000000"/>
                </a:solidFill>
                <a:uFillTx/>
              </a:defRPr>
            </a:pPr>
            <a:r>
              <a:rPr sz="3900" dirty="0">
                <a:solidFill>
                  <a:srgbClr val="FF2600"/>
                </a:solidFill>
                <a:uFill>
                  <a:solidFill>
                    <a:srgbClr val="FF2600"/>
                  </a:solidFill>
                </a:uFill>
              </a:rPr>
              <a:t>Authenticity Attack - Fabrication</a:t>
            </a:r>
          </a:p>
        </p:txBody>
      </p:sp>
      <p:sp>
        <p:nvSpPr>
          <p:cNvPr id="144" name="Shape 144"/>
          <p:cNvSpPr>
            <a:spLocks noGrp="1"/>
          </p:cNvSpPr>
          <p:nvPr>
            <p:ph type="body" idx="1"/>
          </p:nvPr>
        </p:nvSpPr>
        <p:spPr>
          <a:prstGeom prst="rect">
            <a:avLst/>
          </a:prstGeom>
        </p:spPr>
        <p:txBody>
          <a:bodyPr/>
          <a:lstStyle/>
          <a:p>
            <a:pPr marL="270113" marR="41273">
              <a:buClr>
                <a:srgbClr val="000000"/>
              </a:buClr>
              <a:buFont typeface="Arial"/>
              <a:defRPr sz="1800">
                <a:uFillTx/>
              </a:defRPr>
            </a:pPr>
            <a:r>
              <a:rPr sz="2700">
                <a:uFill>
                  <a:solidFill/>
                </a:uFill>
              </a:rPr>
              <a:t>Unauthorized assumption of other’s identity</a:t>
            </a:r>
          </a:p>
          <a:p>
            <a:pPr marL="270113" marR="41273">
              <a:buClr>
                <a:srgbClr val="000000"/>
              </a:buClr>
              <a:buFont typeface="Arial"/>
              <a:defRPr sz="1800">
                <a:uFillTx/>
              </a:defRPr>
            </a:pPr>
            <a:r>
              <a:rPr sz="2700">
                <a:uFill>
                  <a:solidFill/>
                </a:uFill>
              </a:rPr>
              <a:t>Generate and distribute objects under this identity</a:t>
            </a:r>
          </a:p>
        </p:txBody>
      </p:sp>
      <p:sp>
        <p:nvSpPr>
          <p:cNvPr id="145" name="Shape 145"/>
          <p:cNvSpPr/>
          <p:nvPr/>
        </p:nvSpPr>
        <p:spPr>
          <a:xfrm>
            <a:off x="1464468" y="2981324"/>
            <a:ext cx="6536532" cy="2428876"/>
          </a:xfrm>
          <a:prstGeom prst="rect">
            <a:avLst/>
          </a:prstGeom>
          <a:solidFill>
            <a:srgbClr val="FFFFFF"/>
          </a:solidFill>
          <a:ln w="12700">
            <a:solidFill/>
            <a:miter lim="400000"/>
          </a:ln>
        </p:spPr>
        <p:txBody>
          <a:bodyPr lIns="0" tIns="0" rIns="0" bIns="0" anchor="ctr"/>
          <a:lstStyle/>
          <a:p>
            <a:pPr marL="40638" marR="40638" defTabSz="910796">
              <a:defRPr sz="2400">
                <a:uFill>
                  <a:solidFill/>
                </a:uFill>
                <a:latin typeface="+mn-lt"/>
                <a:ea typeface="+mn-ea"/>
                <a:cs typeface="+mn-cs"/>
                <a:sym typeface="Arial"/>
              </a:defRPr>
            </a:pPr>
            <a:endParaRPr/>
          </a:p>
        </p:txBody>
      </p:sp>
      <p:sp>
        <p:nvSpPr>
          <p:cNvPr id="146" name="Shape 146"/>
          <p:cNvSpPr/>
          <p:nvPr/>
        </p:nvSpPr>
        <p:spPr>
          <a:xfrm>
            <a:off x="2150268" y="3209924"/>
            <a:ext cx="1053704" cy="105370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6E6E9"/>
          </a:solidFill>
          <a:ln w="12700">
            <a:solidFill/>
            <a:round/>
          </a:ln>
        </p:spPr>
        <p:txBody>
          <a:bodyPr lIns="0" tIns="0" rIns="0" bIns="0" anchor="ctr"/>
          <a:lstStyle/>
          <a:p>
            <a:pPr marL="40638" marR="40638" defTabSz="910796">
              <a:defRPr sz="2400">
                <a:uFill>
                  <a:solidFill/>
                </a:uFill>
                <a:latin typeface="+mn-lt"/>
                <a:ea typeface="+mn-ea"/>
                <a:cs typeface="+mn-cs"/>
                <a:sym typeface="Arial"/>
              </a:defRPr>
            </a:pPr>
            <a:endParaRPr/>
          </a:p>
        </p:txBody>
      </p:sp>
      <p:sp>
        <p:nvSpPr>
          <p:cNvPr id="147" name="Shape 147"/>
          <p:cNvSpPr/>
          <p:nvPr/>
        </p:nvSpPr>
        <p:spPr>
          <a:xfrm>
            <a:off x="6265068" y="3209924"/>
            <a:ext cx="1053704" cy="105370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6E6E9"/>
          </a:solidFill>
          <a:ln w="12700">
            <a:solidFill/>
            <a:round/>
          </a:ln>
        </p:spPr>
        <p:txBody>
          <a:bodyPr lIns="0" tIns="0" rIns="0" bIns="0" anchor="ctr"/>
          <a:lstStyle/>
          <a:p>
            <a:pPr marL="40638" marR="40638" defTabSz="910796">
              <a:defRPr sz="2400">
                <a:uFill>
                  <a:solidFill/>
                </a:uFill>
                <a:latin typeface="+mn-lt"/>
                <a:ea typeface="+mn-ea"/>
                <a:cs typeface="+mn-cs"/>
                <a:sym typeface="Arial"/>
              </a:defRPr>
            </a:pPr>
            <a:endParaRPr/>
          </a:p>
        </p:txBody>
      </p:sp>
      <p:sp>
        <p:nvSpPr>
          <p:cNvPr id="148" name="Shape 148"/>
          <p:cNvSpPr/>
          <p:nvPr/>
        </p:nvSpPr>
        <p:spPr>
          <a:xfrm>
            <a:off x="2509043" y="3568699"/>
            <a:ext cx="230832"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8702" marR="58702" defTabSz="1295400">
              <a:buClr>
                <a:srgbClr val="000000"/>
              </a:buClr>
              <a:buFont typeface="Times New Roman"/>
              <a:defRPr sz="3400">
                <a:uFill>
                  <a:solidFill/>
                </a:uFill>
                <a:latin typeface="Times New Roman"/>
                <a:ea typeface="Times New Roman"/>
                <a:cs typeface="Times New Roman"/>
                <a:sym typeface="Times New Roman"/>
              </a:defRPr>
            </a:lvl1pPr>
          </a:lstStyle>
          <a:p>
            <a:pPr lvl="0">
              <a:defRPr sz="1800">
                <a:uFillTx/>
              </a:defRPr>
            </a:pPr>
            <a:r>
              <a:rPr sz="2400"/>
              <a:t>A</a:t>
            </a:r>
          </a:p>
        </p:txBody>
      </p:sp>
      <p:sp>
        <p:nvSpPr>
          <p:cNvPr id="149" name="Shape 149"/>
          <p:cNvSpPr/>
          <p:nvPr/>
        </p:nvSpPr>
        <p:spPr>
          <a:xfrm>
            <a:off x="6623842" y="3492499"/>
            <a:ext cx="205285"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8702" marR="58702" defTabSz="1295400">
              <a:buClr>
                <a:srgbClr val="000000"/>
              </a:buClr>
              <a:buFont typeface="Times New Roman"/>
              <a:defRPr sz="3400">
                <a:uFill>
                  <a:solidFill/>
                </a:uFill>
                <a:latin typeface="Times New Roman"/>
                <a:ea typeface="Times New Roman"/>
                <a:cs typeface="Times New Roman"/>
                <a:sym typeface="Times New Roman"/>
              </a:defRPr>
            </a:lvl1pPr>
          </a:lstStyle>
          <a:p>
            <a:pPr lvl="0">
              <a:defRPr sz="1800">
                <a:uFillTx/>
              </a:defRPr>
            </a:pPr>
            <a:r>
              <a:rPr sz="2400"/>
              <a:t>B</a:t>
            </a:r>
          </a:p>
        </p:txBody>
      </p:sp>
      <p:sp>
        <p:nvSpPr>
          <p:cNvPr id="150" name="Shape 150"/>
          <p:cNvSpPr/>
          <p:nvPr/>
        </p:nvSpPr>
        <p:spPr>
          <a:xfrm>
            <a:off x="4033043" y="4864099"/>
            <a:ext cx="2982516" cy="36933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8702" marR="58702" defTabSz="1295400">
              <a:buClr>
                <a:srgbClr val="000000"/>
              </a:buClr>
              <a:buFont typeface="Times New Roman"/>
              <a:defRPr sz="3400">
                <a:uFill>
                  <a:solidFill/>
                </a:uFill>
                <a:latin typeface="Times New Roman"/>
                <a:ea typeface="Times New Roman"/>
                <a:cs typeface="Times New Roman"/>
                <a:sym typeface="Times New Roman"/>
              </a:defRPr>
            </a:lvl1pPr>
          </a:lstStyle>
          <a:p>
            <a:pPr lvl="0">
              <a:defRPr sz="1800">
                <a:uFillTx/>
              </a:defRPr>
            </a:pPr>
            <a:r>
              <a:rPr sz="2400"/>
              <a:t>Masquerader: from A</a:t>
            </a:r>
          </a:p>
        </p:txBody>
      </p:sp>
      <p:sp>
        <p:nvSpPr>
          <p:cNvPr id="151" name="Shape 151"/>
          <p:cNvSpPr/>
          <p:nvPr/>
        </p:nvSpPr>
        <p:spPr>
          <a:xfrm>
            <a:off x="5500885" y="3811983"/>
            <a:ext cx="759023" cy="1588"/>
          </a:xfrm>
          <a:prstGeom prst="line">
            <a:avLst/>
          </a:prstGeom>
          <a:ln w="12700">
            <a:solidFill/>
            <a:round/>
            <a:tailEnd type="triangle"/>
          </a:ln>
        </p:spPr>
        <p:txBody>
          <a:bodyPr lIns="0" tIns="0" rIns="0" bIns="0" anchor="ctr"/>
          <a:lstStyle/>
          <a:p>
            <a:pPr lvl="0"/>
            <a:endParaRPr/>
          </a:p>
        </p:txBody>
      </p:sp>
      <p:sp>
        <p:nvSpPr>
          <p:cNvPr id="152" name="Shape 152"/>
          <p:cNvSpPr/>
          <p:nvPr/>
        </p:nvSpPr>
        <p:spPr>
          <a:xfrm>
            <a:off x="4964905" y="3814761"/>
            <a:ext cx="531821" cy="9108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95"/>
                  <a:pt x="9660" y="35"/>
                  <a:pt x="21600" y="0"/>
                </a:cubicBezTo>
              </a:path>
            </a:pathLst>
          </a:custGeom>
          <a:ln w="12700" cap="rnd">
            <a:solidFill/>
            <a:round/>
          </a:ln>
        </p:spPr>
        <p:txBody>
          <a:bodyPr lIns="0" tIns="0" rIns="0" bIns="0" anchor="ctr"/>
          <a:lstStyle/>
          <a:p>
            <a:pPr marL="40638" marR="40638" defTabSz="910796">
              <a:defRPr sz="2400">
                <a:uFill>
                  <a:solidFill/>
                </a:uFill>
                <a:latin typeface="+mn-lt"/>
                <a:ea typeface="+mn-ea"/>
                <a:cs typeface="+mn-cs"/>
                <a:sym typeface="Arial"/>
              </a:defRPr>
            </a:pPr>
            <a:endParaRPr/>
          </a:p>
        </p:txBody>
      </p:sp>
      <p:sp>
        <p:nvSpPr>
          <p:cNvPr id="153" name="Shape 153"/>
          <p:cNvSpPr/>
          <p:nvPr/>
        </p:nvSpPr>
        <p:spPr>
          <a:xfrm>
            <a:off x="457200" y="6683186"/>
            <a:ext cx="2564805" cy="1384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defTabSz="1295400">
              <a:defRPr sz="1300">
                <a:uFill>
                  <a:solidFill/>
                </a:uFill>
                <a:latin typeface="+mn-lt"/>
                <a:ea typeface="+mn-ea"/>
                <a:cs typeface="+mn-cs"/>
                <a:sym typeface="Arial"/>
              </a:defRPr>
            </a:lvl1pPr>
          </a:lstStyle>
          <a:p>
            <a:pPr lvl="0">
              <a:defRPr sz="1800">
                <a:uFillTx/>
              </a:defRPr>
            </a:pPr>
            <a:r>
              <a:rPr sz="900" dirty="0"/>
              <a:t>slide derived from original by Nick </a:t>
            </a:r>
            <a:r>
              <a:rPr sz="900" dirty="0" err="1"/>
              <a:t>Feamster</a:t>
            </a:r>
            <a:endParaRPr sz="900" dirty="0"/>
          </a:p>
        </p:txBody>
      </p:sp>
      <p:sp>
        <p:nvSpPr>
          <p:cNvPr id="3" name="Slide Number Placeholder 2">
            <a:extLst>
              <a:ext uri="{FF2B5EF4-FFF2-40B4-BE49-F238E27FC236}">
                <a16:creationId xmlns:a16="http://schemas.microsoft.com/office/drawing/2014/main" id="{E18C182F-C07A-4543-A944-58EAF3C991F6}"/>
              </a:ext>
            </a:extLst>
          </p:cNvPr>
          <p:cNvSpPr>
            <a:spLocks noGrp="1"/>
          </p:cNvSpPr>
          <p:nvPr>
            <p:ph type="sldNum" sz="quarter" idx="2"/>
          </p:nvPr>
        </p:nvSpPr>
        <p:spPr/>
        <p:txBody>
          <a:bodyPr/>
          <a:lstStyle/>
          <a:p>
            <a:pPr lvl="0"/>
            <a:fld id="{86CB4B4D-7CA3-9044-876B-883B54F8677D}" type="slidenum">
              <a:rPr lang="en-US" smtClean="0"/>
              <a:t>15</a:t>
            </a:fld>
            <a:endParaRPr lang="en-US"/>
          </a:p>
        </p:txBody>
      </p:sp>
    </p:spTree>
    <p:extLst>
      <p:ext uri="{BB962C8B-B14F-4D97-AF65-F5344CB8AC3E}">
        <p14:creationId xmlns:p14="http://schemas.microsoft.com/office/powerpoint/2010/main" val="183613384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p:txBody>
          <a:bodyPr/>
          <a:lstStyle>
            <a:lvl1pPr marL="58702" marR="58702"/>
          </a:lstStyle>
          <a:p>
            <a:pPr lvl="0"/>
            <a:r>
              <a:rPr lang="en-US"/>
              <a:t>Integrity Attack - Tampering</a:t>
            </a:r>
          </a:p>
        </p:txBody>
      </p:sp>
      <p:sp>
        <p:nvSpPr>
          <p:cNvPr id="130" name="Shape 130"/>
          <p:cNvSpPr>
            <a:spLocks noGrp="1"/>
          </p:cNvSpPr>
          <p:nvPr>
            <p:ph idx="1"/>
          </p:nvPr>
        </p:nvSpPr>
        <p:spPr/>
        <p:txBody>
          <a:bodyPr/>
          <a:lstStyle/>
          <a:p>
            <a:r>
              <a:rPr lang="en-US"/>
              <a:t>Stop the flow of the message</a:t>
            </a:r>
          </a:p>
          <a:p>
            <a:r>
              <a:rPr lang="en-US"/>
              <a:t>Delay and optionally modify the message</a:t>
            </a:r>
          </a:p>
          <a:p>
            <a:r>
              <a:rPr lang="en-US"/>
              <a:t>Release the message again</a:t>
            </a:r>
            <a:endParaRPr lang="en-US" dirty="0"/>
          </a:p>
        </p:txBody>
      </p:sp>
      <p:sp>
        <p:nvSpPr>
          <p:cNvPr id="131" name="Shape 131"/>
          <p:cNvSpPr/>
          <p:nvPr/>
        </p:nvSpPr>
        <p:spPr>
          <a:xfrm>
            <a:off x="1295400" y="3581400"/>
            <a:ext cx="6536532" cy="2428876"/>
          </a:xfrm>
          <a:prstGeom prst="rect">
            <a:avLst/>
          </a:prstGeom>
          <a:solidFill>
            <a:srgbClr val="FFFFFF"/>
          </a:solidFill>
          <a:ln w="12700">
            <a:solidFill/>
            <a:miter lim="400000"/>
          </a:ln>
        </p:spPr>
        <p:txBody>
          <a:bodyPr lIns="0" tIns="0" rIns="0" bIns="0" anchor="ctr"/>
          <a:lstStyle/>
          <a:p>
            <a:pPr marL="40638" marR="40638" defTabSz="910796">
              <a:defRPr sz="2400">
                <a:uFill>
                  <a:solidFill/>
                </a:uFill>
                <a:latin typeface="+mn-lt"/>
                <a:ea typeface="+mn-ea"/>
                <a:cs typeface="+mn-cs"/>
                <a:sym typeface="Arial"/>
              </a:defRPr>
            </a:pPr>
            <a:endParaRPr/>
          </a:p>
        </p:txBody>
      </p:sp>
      <p:sp>
        <p:nvSpPr>
          <p:cNvPr id="132" name="Shape 132"/>
          <p:cNvSpPr/>
          <p:nvPr/>
        </p:nvSpPr>
        <p:spPr>
          <a:xfrm>
            <a:off x="1981200" y="3810000"/>
            <a:ext cx="1053704" cy="105370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a:solidFill/>
            <a:round/>
          </a:ln>
        </p:spPr>
        <p:txBody>
          <a:bodyPr lIns="0" tIns="0" rIns="0" bIns="0" anchor="ctr"/>
          <a:lstStyle/>
          <a:p>
            <a:pPr marL="40638" marR="40638" defTabSz="910796">
              <a:defRPr sz="2400">
                <a:uFill>
                  <a:solidFill/>
                </a:uFill>
                <a:latin typeface="+mn-lt"/>
                <a:ea typeface="+mn-ea"/>
                <a:cs typeface="+mn-cs"/>
                <a:sym typeface="Arial"/>
              </a:defRPr>
            </a:pPr>
            <a:endParaRPr/>
          </a:p>
        </p:txBody>
      </p:sp>
      <p:sp>
        <p:nvSpPr>
          <p:cNvPr id="133" name="Shape 133"/>
          <p:cNvSpPr/>
          <p:nvPr/>
        </p:nvSpPr>
        <p:spPr>
          <a:xfrm>
            <a:off x="6096000" y="3810000"/>
            <a:ext cx="1053704" cy="105370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a:solidFill/>
            <a:round/>
          </a:ln>
        </p:spPr>
        <p:txBody>
          <a:bodyPr lIns="0" tIns="0" rIns="0" bIns="0" anchor="ctr"/>
          <a:lstStyle/>
          <a:p>
            <a:pPr marL="40638" marR="40638" defTabSz="910796">
              <a:defRPr sz="2400">
                <a:uFill>
                  <a:solidFill/>
                </a:uFill>
                <a:latin typeface="+mn-lt"/>
                <a:ea typeface="+mn-ea"/>
                <a:cs typeface="+mn-cs"/>
                <a:sym typeface="Arial"/>
              </a:defRPr>
            </a:pPr>
            <a:endParaRPr/>
          </a:p>
        </p:txBody>
      </p:sp>
      <p:sp>
        <p:nvSpPr>
          <p:cNvPr id="134" name="Shape 134"/>
          <p:cNvSpPr/>
          <p:nvPr/>
        </p:nvSpPr>
        <p:spPr>
          <a:xfrm>
            <a:off x="3045817" y="4412059"/>
            <a:ext cx="759023" cy="1588"/>
          </a:xfrm>
          <a:prstGeom prst="line">
            <a:avLst/>
          </a:prstGeom>
          <a:ln w="12700">
            <a:solidFill/>
            <a:round/>
          </a:ln>
        </p:spPr>
        <p:txBody>
          <a:bodyPr lIns="0" tIns="0" rIns="0" bIns="0" anchor="ctr"/>
          <a:lstStyle/>
          <a:p>
            <a:pPr lvl="0"/>
            <a:endParaRPr/>
          </a:p>
        </p:txBody>
      </p:sp>
      <p:sp>
        <p:nvSpPr>
          <p:cNvPr id="135" name="Shape 135"/>
          <p:cNvSpPr/>
          <p:nvPr/>
        </p:nvSpPr>
        <p:spPr>
          <a:xfrm>
            <a:off x="2127250" y="4108450"/>
            <a:ext cx="679323"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8702" marR="58702" defTabSz="1295400">
              <a:buClr>
                <a:srgbClr val="000000"/>
              </a:buClr>
              <a:buFont typeface="Times New Roman"/>
              <a:defRPr sz="3400">
                <a:uFill>
                  <a:solidFill/>
                </a:uFill>
                <a:latin typeface="Times New Roman"/>
                <a:ea typeface="Times New Roman"/>
                <a:cs typeface="Times New Roman"/>
                <a:sym typeface="Times New Roman"/>
              </a:defRPr>
            </a:lvl1pPr>
          </a:lstStyle>
          <a:p>
            <a:pPr lvl="0">
              <a:defRPr sz="1800">
                <a:uFillTx/>
              </a:defRPr>
            </a:pPr>
            <a:r>
              <a:rPr sz="2400" dirty="0"/>
              <a:t>A</a:t>
            </a:r>
            <a:r>
              <a:rPr lang="en-US" sz="2400" dirty="0"/>
              <a:t>lice</a:t>
            </a:r>
            <a:endParaRPr sz="2400" dirty="0"/>
          </a:p>
        </p:txBody>
      </p:sp>
      <p:sp>
        <p:nvSpPr>
          <p:cNvPr id="136" name="Shape 136"/>
          <p:cNvSpPr/>
          <p:nvPr/>
        </p:nvSpPr>
        <p:spPr>
          <a:xfrm>
            <a:off x="6318250" y="4120118"/>
            <a:ext cx="513061"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8702" marR="58702" defTabSz="1295400">
              <a:buClr>
                <a:srgbClr val="000000"/>
              </a:buClr>
              <a:buFont typeface="Times New Roman"/>
              <a:defRPr sz="3400">
                <a:uFill>
                  <a:solidFill/>
                </a:uFill>
                <a:latin typeface="Times New Roman"/>
                <a:ea typeface="Times New Roman"/>
                <a:cs typeface="Times New Roman"/>
                <a:sym typeface="Times New Roman"/>
              </a:defRPr>
            </a:lvl1pPr>
          </a:lstStyle>
          <a:p>
            <a:pPr lvl="0">
              <a:defRPr sz="1800">
                <a:uFillTx/>
              </a:defRPr>
            </a:pPr>
            <a:r>
              <a:rPr sz="2400" dirty="0"/>
              <a:t>B</a:t>
            </a:r>
            <a:r>
              <a:rPr lang="en-US" sz="2400" dirty="0"/>
              <a:t>ob</a:t>
            </a:r>
            <a:endParaRPr sz="2400" dirty="0"/>
          </a:p>
        </p:txBody>
      </p:sp>
      <p:sp>
        <p:nvSpPr>
          <p:cNvPr id="137" name="Shape 137"/>
          <p:cNvSpPr/>
          <p:nvPr/>
        </p:nvSpPr>
        <p:spPr>
          <a:xfrm>
            <a:off x="3653036" y="4414817"/>
            <a:ext cx="763588" cy="991196"/>
          </a:xfrm>
          <a:custGeom>
            <a:avLst/>
            <a:gdLst/>
            <a:ahLst/>
            <a:cxnLst>
              <a:cxn ang="0">
                <a:pos x="wd2" y="hd2"/>
              </a:cxn>
              <a:cxn ang="5400000">
                <a:pos x="wd2" y="hd2"/>
              </a:cxn>
              <a:cxn ang="10800000">
                <a:pos x="wd2" y="hd2"/>
              </a:cxn>
              <a:cxn ang="16200000">
                <a:pos x="wd2" y="hd2"/>
              </a:cxn>
            </a:cxnLst>
            <a:rect l="0" t="0" r="r" b="b"/>
            <a:pathLst>
              <a:path w="21600" h="21599" extrusionOk="0">
                <a:moveTo>
                  <a:pt x="0" y="0"/>
                </a:moveTo>
                <a:cubicBezTo>
                  <a:pt x="15" y="0"/>
                  <a:pt x="30" y="-1"/>
                  <a:pt x="45" y="0"/>
                </a:cubicBezTo>
                <a:cubicBezTo>
                  <a:pt x="11949" y="0"/>
                  <a:pt x="21600" y="9670"/>
                  <a:pt x="21600" y="21599"/>
                </a:cubicBezTo>
              </a:path>
            </a:pathLst>
          </a:custGeom>
          <a:ln w="12700" cap="rnd">
            <a:solidFill/>
            <a:round/>
            <a:tailEnd type="triangle"/>
          </a:ln>
        </p:spPr>
        <p:txBody>
          <a:bodyPr lIns="0" tIns="0" rIns="0" bIns="0" anchor="ctr"/>
          <a:lstStyle/>
          <a:p>
            <a:pPr marL="40638" marR="40638" defTabSz="910796">
              <a:defRPr sz="2400">
                <a:uFill>
                  <a:solidFill/>
                </a:uFill>
                <a:latin typeface="+mn-lt"/>
                <a:ea typeface="+mn-ea"/>
                <a:cs typeface="+mn-cs"/>
                <a:sym typeface="Arial"/>
              </a:defRPr>
            </a:pPr>
            <a:endParaRPr/>
          </a:p>
        </p:txBody>
      </p:sp>
      <p:sp>
        <p:nvSpPr>
          <p:cNvPr id="138" name="Shape 138"/>
          <p:cNvSpPr/>
          <p:nvPr/>
        </p:nvSpPr>
        <p:spPr>
          <a:xfrm>
            <a:off x="3863975" y="5464175"/>
            <a:ext cx="1372171"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8702" marR="58702" defTabSz="1295400">
              <a:buClr>
                <a:srgbClr val="000000"/>
              </a:buClr>
              <a:buFont typeface="Times New Roman"/>
              <a:defRPr sz="3400">
                <a:uFill>
                  <a:solidFill/>
                </a:uFill>
                <a:latin typeface="Times New Roman"/>
                <a:ea typeface="Times New Roman"/>
                <a:cs typeface="Times New Roman"/>
                <a:sym typeface="Times New Roman"/>
              </a:defRPr>
            </a:lvl1pPr>
          </a:lstStyle>
          <a:p>
            <a:pPr lvl="0">
              <a:defRPr sz="1800">
                <a:uFillTx/>
              </a:defRPr>
            </a:pPr>
            <a:r>
              <a:rPr sz="2400"/>
              <a:t>Perpetrator</a:t>
            </a:r>
          </a:p>
        </p:txBody>
      </p:sp>
      <p:sp>
        <p:nvSpPr>
          <p:cNvPr id="139" name="Shape 139"/>
          <p:cNvSpPr/>
          <p:nvPr/>
        </p:nvSpPr>
        <p:spPr>
          <a:xfrm>
            <a:off x="5331817" y="4412059"/>
            <a:ext cx="759023" cy="1588"/>
          </a:xfrm>
          <a:prstGeom prst="line">
            <a:avLst/>
          </a:prstGeom>
          <a:ln w="12700">
            <a:solidFill/>
            <a:round/>
            <a:tailEnd type="triangle"/>
          </a:ln>
        </p:spPr>
        <p:txBody>
          <a:bodyPr lIns="0" tIns="0" rIns="0" bIns="0" anchor="ctr"/>
          <a:lstStyle/>
          <a:p>
            <a:pPr lvl="0"/>
            <a:endParaRPr/>
          </a:p>
        </p:txBody>
      </p:sp>
      <p:sp>
        <p:nvSpPr>
          <p:cNvPr id="140" name="Shape 140"/>
          <p:cNvSpPr/>
          <p:nvPr/>
        </p:nvSpPr>
        <p:spPr>
          <a:xfrm>
            <a:off x="4795837" y="4414837"/>
            <a:ext cx="531821" cy="9108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95"/>
                  <a:pt x="9660" y="35"/>
                  <a:pt x="21600" y="0"/>
                </a:cubicBezTo>
              </a:path>
            </a:pathLst>
          </a:custGeom>
          <a:ln w="12700" cap="rnd">
            <a:solidFill/>
            <a:round/>
          </a:ln>
        </p:spPr>
        <p:txBody>
          <a:bodyPr lIns="0" tIns="0" rIns="0" bIns="0" anchor="ctr"/>
          <a:lstStyle/>
          <a:p>
            <a:pPr marL="40638" marR="40638" defTabSz="910796">
              <a:defRPr sz="2400">
                <a:uFill>
                  <a:solidFill/>
                </a:uFill>
                <a:latin typeface="+mn-lt"/>
                <a:ea typeface="+mn-ea"/>
                <a:cs typeface="+mn-cs"/>
                <a:sym typeface="Arial"/>
              </a:defRPr>
            </a:pPr>
            <a:endParaRPr/>
          </a:p>
        </p:txBody>
      </p:sp>
      <p:sp>
        <p:nvSpPr>
          <p:cNvPr id="141" name="Shape 141"/>
          <p:cNvSpPr/>
          <p:nvPr/>
        </p:nvSpPr>
        <p:spPr>
          <a:xfrm>
            <a:off x="457200" y="6683186"/>
            <a:ext cx="2564805" cy="1384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defTabSz="1295400">
              <a:defRPr sz="1300">
                <a:uFill>
                  <a:solidFill/>
                </a:uFill>
                <a:latin typeface="+mn-lt"/>
                <a:ea typeface="+mn-ea"/>
                <a:cs typeface="+mn-cs"/>
                <a:sym typeface="Arial"/>
              </a:defRPr>
            </a:lvl1pPr>
          </a:lstStyle>
          <a:p>
            <a:pPr lvl="0">
              <a:defRPr sz="1800">
                <a:uFillTx/>
              </a:defRPr>
            </a:pPr>
            <a:r>
              <a:rPr sz="900" dirty="0"/>
              <a:t>slide derived from original by Nick </a:t>
            </a:r>
            <a:r>
              <a:rPr sz="900" dirty="0" err="1"/>
              <a:t>Feamster</a:t>
            </a:r>
            <a:endParaRPr sz="900" dirty="0"/>
          </a:p>
        </p:txBody>
      </p:sp>
      <p:sp>
        <p:nvSpPr>
          <p:cNvPr id="3" name="Slide Number Placeholder 2">
            <a:extLst>
              <a:ext uri="{FF2B5EF4-FFF2-40B4-BE49-F238E27FC236}">
                <a16:creationId xmlns:a16="http://schemas.microsoft.com/office/drawing/2014/main" id="{5A63717F-7A3C-6743-9EF1-4F3ADA743FC2}"/>
              </a:ext>
            </a:extLst>
          </p:cNvPr>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2788257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title"/>
          </p:nvPr>
        </p:nvSpPr>
        <p:spPr/>
        <p:txBody>
          <a:bodyPr/>
          <a:lstStyle>
            <a:lvl1pPr marL="58702" marR="58702"/>
          </a:lstStyle>
          <a:p>
            <a:pPr lvl="0"/>
            <a:r>
              <a:rPr lang="en-US"/>
              <a:t>Attack on Availability</a:t>
            </a:r>
          </a:p>
        </p:txBody>
      </p:sp>
      <p:sp>
        <p:nvSpPr>
          <p:cNvPr id="156" name="Shape 156"/>
          <p:cNvSpPr>
            <a:spLocks noGrp="1"/>
          </p:cNvSpPr>
          <p:nvPr>
            <p:ph idx="1"/>
          </p:nvPr>
        </p:nvSpPr>
        <p:spPr/>
        <p:txBody>
          <a:bodyPr>
            <a:normAutofit fontScale="92500" lnSpcReduction="10000"/>
          </a:bodyPr>
          <a:lstStyle/>
          <a:p>
            <a:r>
              <a:rPr lang="en-US" dirty="0"/>
              <a:t>Destroy hardware (cutting fiber) or software</a:t>
            </a:r>
          </a:p>
          <a:p>
            <a:r>
              <a:rPr lang="en-US" dirty="0"/>
              <a:t>Modify software in a subtle way </a:t>
            </a:r>
          </a:p>
          <a:p>
            <a:r>
              <a:rPr lang="en-US" dirty="0"/>
              <a:t>Corrupt packets in transit</a:t>
            </a:r>
          </a:p>
          <a:p>
            <a:endParaRPr lang="en-US" dirty="0"/>
          </a:p>
          <a:p>
            <a:endParaRPr lang="en-US" dirty="0"/>
          </a:p>
          <a:p>
            <a:endParaRPr lang="en-US" dirty="0"/>
          </a:p>
          <a:p>
            <a:endParaRPr lang="en-US" dirty="0"/>
          </a:p>
          <a:p>
            <a:endParaRPr lang="en-US" dirty="0"/>
          </a:p>
          <a:p>
            <a:r>
              <a:rPr lang="en-US" dirty="0"/>
              <a:t>Blatant denial of service (</a:t>
            </a:r>
            <a:r>
              <a:rPr lang="en-US" dirty="0" err="1"/>
              <a:t>DoS</a:t>
            </a:r>
            <a:r>
              <a:rPr lang="en-US" dirty="0"/>
              <a:t>):</a:t>
            </a:r>
          </a:p>
          <a:p>
            <a:pPr lvl="1"/>
            <a:r>
              <a:rPr lang="en-US" dirty="0"/>
              <a:t>Crashing the server</a:t>
            </a:r>
          </a:p>
          <a:p>
            <a:pPr lvl="1"/>
            <a:r>
              <a:rPr lang="en-US" dirty="0"/>
              <a:t>Overwhelm the server (use up its resource)</a:t>
            </a:r>
          </a:p>
        </p:txBody>
      </p:sp>
      <p:grpSp>
        <p:nvGrpSpPr>
          <p:cNvPr id="164" name="Group 164"/>
          <p:cNvGrpSpPr/>
          <p:nvPr/>
        </p:nvGrpSpPr>
        <p:grpSpPr>
          <a:xfrm>
            <a:off x="1223377" y="3063478"/>
            <a:ext cx="6536531" cy="1660922"/>
            <a:chOff x="0" y="0"/>
            <a:chExt cx="9296400" cy="2362200"/>
          </a:xfrm>
        </p:grpSpPr>
        <p:sp>
          <p:nvSpPr>
            <p:cNvPr id="157" name="Shape 157"/>
            <p:cNvSpPr/>
            <p:nvPr/>
          </p:nvSpPr>
          <p:spPr>
            <a:xfrm>
              <a:off x="0" y="0"/>
              <a:ext cx="9296400" cy="2362200"/>
            </a:xfrm>
            <a:prstGeom prst="rect">
              <a:avLst/>
            </a:prstGeom>
            <a:solidFill>
              <a:srgbClr val="FFFFFF"/>
            </a:solidFill>
            <a:ln w="12700" cap="flat">
              <a:solidFill>
                <a:srgbClr val="000000"/>
              </a:solidFill>
              <a:prstDash val="solid"/>
              <a:miter lim="400000"/>
            </a:ln>
            <a:effectLst/>
          </p:spPr>
          <p:txBody>
            <a:bodyPr wrap="square" lIns="0" tIns="0" rIns="0" bIns="0" numCol="1" anchor="ctr">
              <a:noAutofit/>
            </a:bodyPr>
            <a:lstStyle/>
            <a:p>
              <a:pPr marL="40638" marR="40638" defTabSz="910796">
                <a:defRPr sz="2400">
                  <a:uFill>
                    <a:solidFill/>
                  </a:uFill>
                  <a:latin typeface="+mn-lt"/>
                  <a:ea typeface="+mn-ea"/>
                  <a:cs typeface="+mn-cs"/>
                  <a:sym typeface="Arial"/>
                </a:defRPr>
              </a:pPr>
              <a:endParaRPr/>
            </a:p>
          </p:txBody>
        </p:sp>
        <p:sp>
          <p:nvSpPr>
            <p:cNvPr id="158" name="Shape 158"/>
            <p:cNvSpPr/>
            <p:nvPr/>
          </p:nvSpPr>
          <p:spPr>
            <a:xfrm>
              <a:off x="977900" y="317500"/>
              <a:ext cx="1498600" cy="149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cap="flat">
              <a:solidFill>
                <a:srgbClr val="000000"/>
              </a:solidFill>
              <a:prstDash val="solid"/>
              <a:round/>
            </a:ln>
            <a:effectLst/>
          </p:spPr>
          <p:txBody>
            <a:bodyPr wrap="square" lIns="0" tIns="0" rIns="0" bIns="0" numCol="1" anchor="ctr">
              <a:noAutofit/>
            </a:bodyPr>
            <a:lstStyle/>
            <a:p>
              <a:pPr marL="40638" marR="40638" defTabSz="910796">
                <a:defRPr sz="2400">
                  <a:uFill>
                    <a:solidFill/>
                  </a:uFill>
                  <a:latin typeface="+mn-lt"/>
                  <a:ea typeface="+mn-ea"/>
                  <a:cs typeface="+mn-cs"/>
                  <a:sym typeface="Arial"/>
                </a:defRPr>
              </a:pPr>
              <a:endParaRPr/>
            </a:p>
          </p:txBody>
        </p:sp>
        <p:sp>
          <p:nvSpPr>
            <p:cNvPr id="159" name="Shape 159"/>
            <p:cNvSpPr/>
            <p:nvPr/>
          </p:nvSpPr>
          <p:spPr>
            <a:xfrm>
              <a:off x="6832600" y="317500"/>
              <a:ext cx="1498600" cy="149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cap="flat">
              <a:solidFill>
                <a:srgbClr val="000000"/>
              </a:solidFill>
              <a:prstDash val="solid"/>
              <a:round/>
            </a:ln>
            <a:effectLst/>
          </p:spPr>
          <p:txBody>
            <a:bodyPr wrap="square" lIns="0" tIns="0" rIns="0" bIns="0" numCol="1" anchor="ctr">
              <a:noAutofit/>
            </a:bodyPr>
            <a:lstStyle/>
            <a:p>
              <a:pPr marL="40638" marR="40638" defTabSz="910796">
                <a:defRPr sz="2400">
                  <a:uFill>
                    <a:solidFill/>
                  </a:uFill>
                  <a:latin typeface="+mn-lt"/>
                  <a:ea typeface="+mn-ea"/>
                  <a:cs typeface="+mn-cs"/>
                  <a:sym typeface="Arial"/>
                </a:defRPr>
              </a:pPr>
              <a:endParaRPr/>
            </a:p>
          </p:txBody>
        </p:sp>
        <p:sp>
          <p:nvSpPr>
            <p:cNvPr id="160" name="Shape 160"/>
            <p:cNvSpPr/>
            <p:nvPr/>
          </p:nvSpPr>
          <p:spPr>
            <a:xfrm>
              <a:off x="2485249" y="1177431"/>
              <a:ext cx="1841501" cy="2259"/>
            </a:xfrm>
            <a:prstGeom prst="line">
              <a:avLst/>
            </a:prstGeom>
            <a:noFill/>
            <a:ln w="12700" cap="flat">
              <a:solidFill>
                <a:srgbClr val="000000"/>
              </a:solidFill>
              <a:prstDash val="solid"/>
              <a:round/>
              <a:tailEnd type="triangle" w="med" len="med"/>
            </a:ln>
            <a:effectLst/>
          </p:spPr>
          <p:txBody>
            <a:bodyPr wrap="square" lIns="0" tIns="0" rIns="0" bIns="0" numCol="1" anchor="ctr">
              <a:noAutofit/>
            </a:bodyPr>
            <a:lstStyle/>
            <a:p>
              <a:pPr lvl="0"/>
              <a:endParaRPr/>
            </a:p>
          </p:txBody>
        </p:sp>
        <p:sp>
          <p:nvSpPr>
            <p:cNvPr id="161" name="Shape 161"/>
            <p:cNvSpPr/>
            <p:nvPr/>
          </p:nvSpPr>
          <p:spPr>
            <a:xfrm>
              <a:off x="1186166" y="829733"/>
              <a:ext cx="966148" cy="52527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marL="58702" marR="58702" defTabSz="1295400">
                <a:buClr>
                  <a:srgbClr val="000000"/>
                </a:buClr>
                <a:buFont typeface="Times New Roman"/>
                <a:defRPr sz="3400">
                  <a:uFill>
                    <a:solidFill/>
                  </a:uFill>
                  <a:latin typeface="Times New Roman"/>
                  <a:ea typeface="Times New Roman"/>
                  <a:cs typeface="Times New Roman"/>
                  <a:sym typeface="Times New Roman"/>
                </a:defRPr>
              </a:lvl1pPr>
            </a:lstStyle>
            <a:p>
              <a:pPr lvl="0">
                <a:defRPr sz="1800">
                  <a:uFillTx/>
                </a:defRPr>
              </a:pPr>
              <a:r>
                <a:rPr sz="2400" dirty="0"/>
                <a:t>A</a:t>
              </a:r>
              <a:r>
                <a:rPr lang="en-US" sz="2400" dirty="0"/>
                <a:t>lice</a:t>
              </a:r>
              <a:endParaRPr sz="2400" dirty="0"/>
            </a:p>
          </p:txBody>
        </p:sp>
        <p:sp>
          <p:nvSpPr>
            <p:cNvPr id="162" name="Shape 162"/>
            <p:cNvSpPr/>
            <p:nvPr/>
          </p:nvSpPr>
          <p:spPr>
            <a:xfrm>
              <a:off x="7284000" y="791179"/>
              <a:ext cx="729687" cy="52527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marL="58702" marR="58702" defTabSz="1295400">
                <a:buClr>
                  <a:srgbClr val="000000"/>
                </a:buClr>
                <a:buFont typeface="Times New Roman"/>
                <a:defRPr sz="3400">
                  <a:uFill>
                    <a:solidFill/>
                  </a:uFill>
                  <a:latin typeface="Times New Roman"/>
                  <a:ea typeface="Times New Roman"/>
                  <a:cs typeface="Times New Roman"/>
                  <a:sym typeface="Times New Roman"/>
                </a:defRPr>
              </a:lvl1pPr>
            </a:lstStyle>
            <a:p>
              <a:pPr lvl="0">
                <a:defRPr sz="1800">
                  <a:uFillTx/>
                </a:defRPr>
              </a:pPr>
              <a:r>
                <a:rPr sz="2400" dirty="0"/>
                <a:t>B</a:t>
              </a:r>
              <a:r>
                <a:rPr lang="en-US" sz="2400" dirty="0"/>
                <a:t>ob</a:t>
              </a:r>
              <a:endParaRPr sz="2400" dirty="0"/>
            </a:p>
          </p:txBody>
        </p:sp>
        <p:sp>
          <p:nvSpPr>
            <p:cNvPr id="163" name="Shape 163"/>
            <p:cNvSpPr/>
            <p:nvPr/>
          </p:nvSpPr>
          <p:spPr>
            <a:xfrm>
              <a:off x="4327595" y="743937"/>
              <a:ext cx="2259" cy="863601"/>
            </a:xfrm>
            <a:prstGeom prst="line">
              <a:avLst/>
            </a:prstGeom>
            <a:noFill/>
            <a:ln w="12700" cap="flat">
              <a:solidFill>
                <a:srgbClr val="000000"/>
              </a:solidFill>
              <a:prstDash val="solid"/>
              <a:round/>
            </a:ln>
            <a:effectLst/>
          </p:spPr>
          <p:txBody>
            <a:bodyPr wrap="square" lIns="0" tIns="0" rIns="0" bIns="0" numCol="1" anchor="ctr">
              <a:noAutofit/>
            </a:bodyPr>
            <a:lstStyle/>
            <a:p>
              <a:pPr lvl="0"/>
              <a:endParaRPr/>
            </a:p>
          </p:txBody>
        </p:sp>
      </p:grpSp>
      <p:sp>
        <p:nvSpPr>
          <p:cNvPr id="165" name="Shape 165"/>
          <p:cNvSpPr/>
          <p:nvPr/>
        </p:nvSpPr>
        <p:spPr>
          <a:xfrm>
            <a:off x="457200" y="6636350"/>
            <a:ext cx="2564805" cy="1384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defTabSz="1295400">
              <a:defRPr sz="1300">
                <a:uFill>
                  <a:solidFill/>
                </a:uFill>
                <a:latin typeface="+mn-lt"/>
                <a:ea typeface="+mn-ea"/>
                <a:cs typeface="+mn-cs"/>
                <a:sym typeface="Arial"/>
              </a:defRPr>
            </a:lvl1pPr>
          </a:lstStyle>
          <a:p>
            <a:pPr lvl="0">
              <a:defRPr sz="1800">
                <a:uFillTx/>
              </a:defRPr>
            </a:pPr>
            <a:r>
              <a:rPr sz="900" dirty="0"/>
              <a:t>slide derived from original by Nick </a:t>
            </a:r>
            <a:r>
              <a:rPr sz="900" dirty="0" err="1"/>
              <a:t>Feamster</a:t>
            </a:r>
            <a:endParaRPr sz="900" dirty="0"/>
          </a:p>
        </p:txBody>
      </p:sp>
      <p:sp>
        <p:nvSpPr>
          <p:cNvPr id="3" name="Slide Number Placeholder 2">
            <a:extLst>
              <a:ext uri="{FF2B5EF4-FFF2-40B4-BE49-F238E27FC236}">
                <a16:creationId xmlns:a16="http://schemas.microsoft.com/office/drawing/2014/main" id="{CDF6A24D-2BF0-1C4E-9FE5-5B94F889FEEF}"/>
              </a:ext>
            </a:extLst>
          </p:cNvPr>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37809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title"/>
          </p:nvPr>
        </p:nvSpPr>
        <p:spPr/>
        <p:txBody>
          <a:bodyPr/>
          <a:lstStyle/>
          <a:p>
            <a:pPr lvl="0"/>
            <a:r>
              <a:rPr lang="en-US"/>
              <a:t>Example:  Web access</a:t>
            </a:r>
          </a:p>
        </p:txBody>
      </p:sp>
      <p:sp>
        <p:nvSpPr>
          <p:cNvPr id="188" name="Shape 188"/>
          <p:cNvSpPr>
            <a:spLocks noGrp="1"/>
          </p:cNvSpPr>
          <p:nvPr>
            <p:ph idx="1"/>
          </p:nvPr>
        </p:nvSpPr>
        <p:spPr/>
        <p:txBody>
          <a:bodyPr/>
          <a:lstStyle/>
          <a:p>
            <a:pPr lvl="0"/>
            <a:r>
              <a:rPr lang="en-US" dirty="0"/>
              <a:t>Alice wants to connect to her bank to transfer some money...</a:t>
            </a:r>
          </a:p>
          <a:p>
            <a:pPr lvl="0"/>
            <a:r>
              <a:rPr lang="en-US" dirty="0"/>
              <a:t>Alice wants to know ...</a:t>
            </a:r>
          </a:p>
          <a:p>
            <a:pPr lvl="1"/>
            <a:r>
              <a:rPr lang="en-US" dirty="0"/>
              <a:t>that she’s really connected to her bank.</a:t>
            </a:r>
          </a:p>
          <a:p>
            <a:pPr lvl="1"/>
            <a:r>
              <a:rPr lang="en-US" dirty="0"/>
              <a:t>That nobody can observe her financial data</a:t>
            </a:r>
          </a:p>
          <a:p>
            <a:pPr lvl="1"/>
            <a:r>
              <a:rPr lang="en-US" dirty="0"/>
              <a:t>That nobody can modify her request</a:t>
            </a:r>
          </a:p>
          <a:p>
            <a:pPr lvl="1"/>
            <a:r>
              <a:rPr lang="en-US" dirty="0"/>
              <a:t>That nobody can steal her money!</a:t>
            </a:r>
          </a:p>
          <a:p>
            <a:pPr lvl="0"/>
            <a:r>
              <a:rPr lang="en-US" dirty="0"/>
              <a:t>The bank wants to know ...</a:t>
            </a:r>
          </a:p>
          <a:p>
            <a:pPr lvl="1"/>
            <a:r>
              <a:rPr lang="en-US" dirty="0"/>
              <a:t>That Alice is really Alice (or is authorized by Alice)</a:t>
            </a:r>
          </a:p>
          <a:p>
            <a:pPr lvl="1"/>
            <a:r>
              <a:rPr lang="en-US" dirty="0"/>
              <a:t>The same privacy things that Alice wants so they don’t get sued or fined by the government.</a:t>
            </a:r>
          </a:p>
        </p:txBody>
      </p:sp>
      <p:sp>
        <p:nvSpPr>
          <p:cNvPr id="190" name="Shape 190"/>
          <p:cNvSpPr/>
          <p:nvPr/>
        </p:nvSpPr>
        <p:spPr>
          <a:xfrm>
            <a:off x="7322945" y="3064249"/>
            <a:ext cx="1677029" cy="2769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defTabSz="1295400">
              <a:defRPr sz="2400" b="1">
                <a:solidFill>
                  <a:srgbClr val="3048FF"/>
                </a:solidFill>
                <a:uFill>
                  <a:solidFill>
                    <a:srgbClr val="3048FF"/>
                  </a:solidFill>
                </a:uFill>
                <a:latin typeface="+mn-lt"/>
                <a:ea typeface="+mn-ea"/>
                <a:cs typeface="+mn-cs"/>
                <a:sym typeface="Arial"/>
              </a:defRPr>
            </a:lvl1pPr>
          </a:lstStyle>
          <a:p>
            <a:pPr lvl="0">
              <a:defRPr sz="1800" b="0">
                <a:solidFill>
                  <a:srgbClr val="000000"/>
                </a:solidFill>
                <a:uFillTx/>
              </a:defRPr>
            </a:pPr>
            <a:r>
              <a:rPr sz="1800" dirty="0">
                <a:solidFill>
                  <a:srgbClr val="FF0000"/>
                </a:solidFill>
              </a:rPr>
              <a:t>Authentication</a:t>
            </a:r>
          </a:p>
        </p:txBody>
      </p:sp>
      <p:sp>
        <p:nvSpPr>
          <p:cNvPr id="191" name="Shape 191"/>
          <p:cNvSpPr/>
          <p:nvPr/>
        </p:nvSpPr>
        <p:spPr>
          <a:xfrm>
            <a:off x="7328807" y="3514403"/>
            <a:ext cx="1665307" cy="2769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defTabSz="1295400">
              <a:defRPr sz="2400" b="1">
                <a:solidFill>
                  <a:srgbClr val="3048FF"/>
                </a:solidFill>
                <a:uFill>
                  <a:solidFill>
                    <a:srgbClr val="3048FF"/>
                  </a:solidFill>
                </a:uFill>
                <a:latin typeface="+mn-lt"/>
                <a:ea typeface="+mn-ea"/>
                <a:cs typeface="+mn-cs"/>
                <a:sym typeface="Arial"/>
              </a:defRPr>
            </a:lvl1pPr>
          </a:lstStyle>
          <a:p>
            <a:pPr lvl="0">
              <a:defRPr sz="1800" b="0">
                <a:solidFill>
                  <a:srgbClr val="000000"/>
                </a:solidFill>
                <a:uFillTx/>
              </a:defRPr>
            </a:pPr>
            <a:r>
              <a:rPr sz="1800" dirty="0">
                <a:solidFill>
                  <a:srgbClr val="FF0000"/>
                </a:solidFill>
              </a:rPr>
              <a:t>Confidentiality</a:t>
            </a:r>
          </a:p>
        </p:txBody>
      </p:sp>
      <p:sp>
        <p:nvSpPr>
          <p:cNvPr id="192" name="Shape 192"/>
          <p:cNvSpPr/>
          <p:nvPr/>
        </p:nvSpPr>
        <p:spPr>
          <a:xfrm>
            <a:off x="7322945" y="4398010"/>
            <a:ext cx="873061" cy="2769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defTabSz="1295400">
              <a:defRPr sz="2400" b="1">
                <a:solidFill>
                  <a:srgbClr val="3048FF"/>
                </a:solidFill>
                <a:uFill>
                  <a:solidFill>
                    <a:srgbClr val="3048FF"/>
                  </a:solidFill>
                </a:uFill>
                <a:latin typeface="+mn-lt"/>
                <a:ea typeface="+mn-ea"/>
                <a:cs typeface="+mn-cs"/>
                <a:sym typeface="Arial"/>
              </a:defRPr>
            </a:lvl1pPr>
          </a:lstStyle>
          <a:p>
            <a:pPr lvl="0">
              <a:defRPr sz="1800" b="0">
                <a:solidFill>
                  <a:srgbClr val="000000"/>
                </a:solidFill>
                <a:uFillTx/>
              </a:defRPr>
            </a:pPr>
            <a:r>
              <a:rPr sz="1800" dirty="0">
                <a:solidFill>
                  <a:srgbClr val="FF0000"/>
                </a:solidFill>
              </a:rPr>
              <a:t>(A mix)</a:t>
            </a:r>
          </a:p>
        </p:txBody>
      </p:sp>
      <p:sp>
        <p:nvSpPr>
          <p:cNvPr id="193" name="Shape 193"/>
          <p:cNvSpPr/>
          <p:nvPr/>
        </p:nvSpPr>
        <p:spPr>
          <a:xfrm>
            <a:off x="7322945" y="3956110"/>
            <a:ext cx="1003805" cy="2769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defTabSz="1295400">
              <a:defRPr sz="2400" b="1">
                <a:solidFill>
                  <a:srgbClr val="3048FF"/>
                </a:solidFill>
                <a:uFill>
                  <a:solidFill>
                    <a:srgbClr val="3048FF"/>
                  </a:solidFill>
                </a:uFill>
                <a:latin typeface="+mn-lt"/>
                <a:ea typeface="+mn-ea"/>
                <a:cs typeface="+mn-cs"/>
                <a:sym typeface="Arial"/>
              </a:defRPr>
            </a:lvl1pPr>
          </a:lstStyle>
          <a:p>
            <a:pPr lvl="0">
              <a:defRPr sz="1800" b="0">
                <a:solidFill>
                  <a:srgbClr val="000000"/>
                </a:solidFill>
                <a:uFillTx/>
              </a:defRPr>
            </a:pPr>
            <a:r>
              <a:rPr sz="1800" dirty="0">
                <a:solidFill>
                  <a:srgbClr val="FF0000"/>
                </a:solidFill>
              </a:rPr>
              <a:t>Integrity</a:t>
            </a:r>
          </a:p>
        </p:txBody>
      </p:sp>
      <p:sp>
        <p:nvSpPr>
          <p:cNvPr id="2" name="Slide Number Placeholder 1">
            <a:extLst>
              <a:ext uri="{FF2B5EF4-FFF2-40B4-BE49-F238E27FC236}">
                <a16:creationId xmlns:a16="http://schemas.microsoft.com/office/drawing/2014/main" id="{FFEE6D76-5195-B549-B069-408934EF9184}"/>
              </a:ext>
            </a:extLst>
          </p:cNvPr>
          <p:cNvSpPr>
            <a:spLocks noGrp="1"/>
          </p:cNvSpPr>
          <p:nvPr>
            <p:ph type="sldNum" sz="quarter" idx="12"/>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396967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8">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191" grpId="0" animBg="1"/>
      <p:bldP spid="192" grpId="0" animBg="1"/>
      <p:bldP spid="19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Today's Lecture</a:t>
            </a:r>
            <a:endParaRPr lang="en-US" dirty="0"/>
          </a:p>
        </p:txBody>
      </p:sp>
      <p:sp>
        <p:nvSpPr>
          <p:cNvPr id="3" name="Content Placeholder 2"/>
          <p:cNvSpPr>
            <a:spLocks noGrp="1"/>
          </p:cNvSpPr>
          <p:nvPr>
            <p:ph idx="1"/>
          </p:nvPr>
        </p:nvSpPr>
        <p:spPr/>
        <p:txBody>
          <a:bodyPr/>
          <a:lstStyle/>
          <a:p>
            <a:endParaRPr lang="en-US" dirty="0"/>
          </a:p>
          <a:p>
            <a:r>
              <a:rPr lang="en-US" dirty="0"/>
              <a:t>Internet security weaknesses</a:t>
            </a:r>
          </a:p>
          <a:p>
            <a:endParaRPr lang="en-US" dirty="0"/>
          </a:p>
          <a:p>
            <a:r>
              <a:rPr lang="en-US" dirty="0"/>
              <a:t>Crypto 101</a:t>
            </a:r>
          </a:p>
          <a:p>
            <a:endParaRPr lang="en-US" dirty="0"/>
          </a:p>
          <a:p>
            <a:r>
              <a:rPr lang="en-US" dirty="0"/>
              <a:t>Key distribution</a:t>
            </a:r>
          </a:p>
        </p:txBody>
      </p:sp>
      <p:sp>
        <p:nvSpPr>
          <p:cNvPr id="5" name="Slide Number Placeholder 4">
            <a:extLst>
              <a:ext uri="{FF2B5EF4-FFF2-40B4-BE49-F238E27FC236}">
                <a16:creationId xmlns:a16="http://schemas.microsoft.com/office/drawing/2014/main" id="{BFB01001-622D-A540-831D-F2747CF2D738}"/>
              </a:ext>
            </a:extLst>
          </p:cNvPr>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53E5A25C-7751-2D47-B724-0185782D08C4}"/>
              </a:ext>
            </a:extLst>
          </p:cNvPr>
          <p:cNvSpPr>
            <a:spLocks noGrp="1" noChangeArrowheads="1"/>
          </p:cNvSpPr>
          <p:nvPr>
            <p:ph type="title"/>
          </p:nvPr>
        </p:nvSpPr>
        <p:spPr/>
        <p:txBody>
          <a:bodyPr/>
          <a:lstStyle/>
          <a:p>
            <a:r>
              <a:rPr lang="en-US" altLang="en-US"/>
              <a:t>Logistical Updates</a:t>
            </a:r>
          </a:p>
        </p:txBody>
      </p:sp>
      <p:sp>
        <p:nvSpPr>
          <p:cNvPr id="84994" name="Content Placeholder 2">
            <a:extLst>
              <a:ext uri="{FF2B5EF4-FFF2-40B4-BE49-F238E27FC236}">
                <a16:creationId xmlns:a16="http://schemas.microsoft.com/office/drawing/2014/main" id="{033750E6-F1F4-E944-BFCA-C123CF68A30C}"/>
              </a:ext>
            </a:extLst>
          </p:cNvPr>
          <p:cNvSpPr>
            <a:spLocks noGrp="1" noChangeArrowheads="1"/>
          </p:cNvSpPr>
          <p:nvPr>
            <p:ph idx="1"/>
          </p:nvPr>
        </p:nvSpPr>
        <p:spPr>
          <a:xfrm>
            <a:off x="457200" y="1524000"/>
            <a:ext cx="8534400" cy="4724400"/>
          </a:xfrm>
        </p:spPr>
        <p:txBody>
          <a:bodyPr/>
          <a:lstStyle/>
          <a:p>
            <a:pPr>
              <a:defRPr/>
            </a:pPr>
            <a:r>
              <a:rPr lang="en-US" altLang="en-US" dirty="0"/>
              <a:t>P3 FINAL – Due 12/1 (Saturday) </a:t>
            </a:r>
          </a:p>
          <a:p>
            <a:pPr lvl="1">
              <a:defRPr/>
            </a:pPr>
            <a:r>
              <a:rPr lang="en-US" altLang="en-US" dirty="0"/>
              <a:t>Please make sure your group information is correct! </a:t>
            </a:r>
          </a:p>
          <a:p>
            <a:pPr>
              <a:defRPr/>
            </a:pPr>
            <a:r>
              <a:rPr lang="en-US" altLang="en-US" dirty="0"/>
              <a:t>HW4 - Due 12/4 (Tuesday)  </a:t>
            </a:r>
            <a:r>
              <a:rPr lang="en-US" altLang="en-US" b="1" u="sng" dirty="0"/>
              <a:t>NO LATE DAYS</a:t>
            </a:r>
            <a:r>
              <a:rPr lang="en-US" altLang="en-US" dirty="0"/>
              <a:t> </a:t>
            </a:r>
          </a:p>
          <a:p>
            <a:pPr>
              <a:defRPr/>
            </a:pPr>
            <a:endParaRPr lang="en-US" altLang="en-US" dirty="0"/>
          </a:p>
          <a:p>
            <a:pPr>
              <a:defRPr/>
            </a:pPr>
            <a:r>
              <a:rPr lang="en-US" altLang="en-US" dirty="0"/>
              <a:t>Midterm II – Review session, in class 12/4 </a:t>
            </a:r>
          </a:p>
          <a:p>
            <a:pPr>
              <a:defRPr/>
            </a:pPr>
            <a:endParaRPr lang="en-US" altLang="en-US" dirty="0"/>
          </a:p>
          <a:p>
            <a:pPr>
              <a:defRPr/>
            </a:pPr>
            <a:r>
              <a:rPr lang="en-US" altLang="en-US" dirty="0"/>
              <a:t>Midterm II – Thursday 12/6, 10:30am – 11:50am</a:t>
            </a:r>
          </a:p>
          <a:p>
            <a:pPr lvl="1">
              <a:defRPr/>
            </a:pPr>
            <a:r>
              <a:rPr lang="en-US" altLang="en-US" dirty="0"/>
              <a:t>In CUC </a:t>
            </a:r>
            <a:r>
              <a:rPr lang="en-US" altLang="en-US" dirty="0" err="1"/>
              <a:t>McConomy</a:t>
            </a:r>
            <a:r>
              <a:rPr lang="en-US" altLang="en-US" dirty="0"/>
              <a:t>. Please come 10mins early. </a:t>
            </a:r>
          </a:p>
          <a:p>
            <a:pPr lvl="1">
              <a:defRPr/>
            </a:pPr>
            <a:endParaRPr lang="en-US" altLang="en-US" dirty="0"/>
          </a:p>
          <a:p>
            <a:pPr>
              <a:defRPr/>
            </a:pPr>
            <a:r>
              <a:rPr lang="en-US" altLang="en-US" b="1" i="1" dirty="0">
                <a:solidFill>
                  <a:srgbClr val="FF0000"/>
                </a:solidFill>
              </a:rPr>
              <a:t>Class webpage is most up to date for logistics</a:t>
            </a:r>
            <a:r>
              <a:rPr lang="en-US" altLang="en-US" dirty="0"/>
              <a:t> </a:t>
            </a:r>
          </a:p>
        </p:txBody>
      </p:sp>
      <p:sp>
        <p:nvSpPr>
          <p:cNvPr id="2" name="Slide Number Placeholder 1">
            <a:extLst>
              <a:ext uri="{FF2B5EF4-FFF2-40B4-BE49-F238E27FC236}">
                <a16:creationId xmlns:a16="http://schemas.microsoft.com/office/drawing/2014/main" id="{B89B96F9-7DF1-9F48-9D3F-E68F81BF7BE2}"/>
              </a:ext>
            </a:extLst>
          </p:cNvPr>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232343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99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499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499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4994">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99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Cryptography As a Tool</a:t>
            </a:r>
          </a:p>
        </p:txBody>
      </p:sp>
      <p:sp>
        <p:nvSpPr>
          <p:cNvPr id="33795" name="Rectangle 3"/>
          <p:cNvSpPr>
            <a:spLocks noGrp="1" noChangeArrowheads="1"/>
          </p:cNvSpPr>
          <p:nvPr>
            <p:ph idx="1"/>
          </p:nvPr>
        </p:nvSpPr>
        <p:spPr/>
        <p:txBody>
          <a:bodyPr/>
          <a:lstStyle/>
          <a:p>
            <a:r>
              <a:rPr lang="en-US"/>
              <a:t>Using cryptography securely is not simple</a:t>
            </a:r>
          </a:p>
          <a:p>
            <a:r>
              <a:rPr lang="en-US"/>
              <a:t>Designing cryptographic schemes correctly is near impossible.  </a:t>
            </a:r>
          </a:p>
          <a:p>
            <a:endParaRPr lang="en-US"/>
          </a:p>
          <a:p>
            <a:pPr>
              <a:buFont typeface="Wingdings" charset="2"/>
              <a:buNone/>
            </a:pPr>
            <a:r>
              <a:rPr lang="en-US"/>
              <a:t>	Today we want to give you an idea of what can be done with cryptography.</a:t>
            </a:r>
          </a:p>
          <a:p>
            <a:pPr>
              <a:buFont typeface="Wingdings" charset="2"/>
              <a:buNone/>
            </a:pPr>
            <a:r>
              <a:rPr lang="en-US"/>
              <a:t>	Take a security course if you think you may use it in the future (e.g. 18-487)</a:t>
            </a:r>
          </a:p>
        </p:txBody>
      </p:sp>
      <p:sp>
        <p:nvSpPr>
          <p:cNvPr id="3" name="Slide Number Placeholder 2">
            <a:extLst>
              <a:ext uri="{FF2B5EF4-FFF2-40B4-BE49-F238E27FC236}">
                <a16:creationId xmlns:a16="http://schemas.microsoft.com/office/drawing/2014/main" id="{74C50C84-A3B8-194F-831A-E777B09BD128}"/>
              </a:ext>
            </a:extLst>
          </p:cNvPr>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a:t>Well...</a:t>
            </a:r>
            <a:endParaRPr lang="en-US" dirty="0"/>
          </a:p>
        </p:txBody>
      </p:sp>
      <p:sp>
        <p:nvSpPr>
          <p:cNvPr id="5" name="Content Placeholder 4"/>
          <p:cNvSpPr>
            <a:spLocks noGrp="1"/>
          </p:cNvSpPr>
          <p:nvPr>
            <p:ph idx="1"/>
          </p:nvPr>
        </p:nvSpPr>
        <p:spPr/>
        <p:txBody>
          <a:bodyPr/>
          <a:lstStyle/>
          <a:p>
            <a:pPr lvl="0"/>
            <a:r>
              <a:rPr lang="en-US" dirty="0"/>
              <a:t>What tools do we have at hand?</a:t>
            </a:r>
          </a:p>
          <a:p>
            <a:pPr lvl="0"/>
            <a:endParaRPr lang="en-US" dirty="0"/>
          </a:p>
          <a:p>
            <a:r>
              <a:rPr lang="en-US" dirty="0"/>
              <a:t>Hashing </a:t>
            </a:r>
          </a:p>
          <a:p>
            <a:pPr lvl="1"/>
            <a:r>
              <a:rPr lang="en-US" dirty="0"/>
              <a:t>e.g., SHA-1</a:t>
            </a:r>
          </a:p>
          <a:p>
            <a:pPr lvl="1"/>
            <a:endParaRPr lang="en-US" dirty="0"/>
          </a:p>
          <a:p>
            <a:r>
              <a:rPr lang="en-US" dirty="0"/>
              <a:t>Secret-key cryptography, aka symmetric key.</a:t>
            </a:r>
          </a:p>
          <a:p>
            <a:pPr lvl="1"/>
            <a:r>
              <a:rPr lang="en-US" dirty="0"/>
              <a:t>e.g., AES</a:t>
            </a:r>
          </a:p>
          <a:p>
            <a:pPr lvl="1"/>
            <a:endParaRPr lang="en-US" dirty="0"/>
          </a:p>
          <a:p>
            <a:r>
              <a:rPr lang="en-US" dirty="0"/>
              <a:t>Public-key cryptography</a:t>
            </a:r>
          </a:p>
          <a:p>
            <a:pPr lvl="1"/>
            <a:r>
              <a:rPr lang="en-US" dirty="0"/>
              <a:t>e.g., RSA</a:t>
            </a:r>
          </a:p>
          <a:p>
            <a:endParaRPr lang="en-US" dirty="0"/>
          </a:p>
        </p:txBody>
      </p:sp>
      <p:sp>
        <p:nvSpPr>
          <p:cNvPr id="2" name="Slide Number Placeholder 1">
            <a:extLst>
              <a:ext uri="{FF2B5EF4-FFF2-40B4-BE49-F238E27FC236}">
                <a16:creationId xmlns:a16="http://schemas.microsoft.com/office/drawing/2014/main" id="{DF0C4FDD-A0C4-DC44-9C42-BDE849A8931A}"/>
              </a:ext>
            </a:extLst>
          </p:cNvPr>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2555171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p:txBody>
          <a:bodyPr/>
          <a:lstStyle/>
          <a:p>
            <a:pPr lvl="0"/>
            <a:r>
              <a:rPr lang="en-US"/>
              <a:t>Secret Key Cryptography</a:t>
            </a:r>
          </a:p>
        </p:txBody>
      </p:sp>
      <p:sp>
        <p:nvSpPr>
          <p:cNvPr id="225" name="Shape 225"/>
          <p:cNvSpPr>
            <a:spLocks noGrp="1"/>
          </p:cNvSpPr>
          <p:nvPr>
            <p:ph type="body" idx="1"/>
          </p:nvPr>
        </p:nvSpPr>
        <p:spPr/>
        <p:txBody>
          <a:bodyPr/>
          <a:lstStyle/>
          <a:p>
            <a:pPr lvl="0"/>
            <a:r>
              <a:rPr lang="en-US"/>
              <a:t>Given a key k and a message m</a:t>
            </a:r>
          </a:p>
          <a:p>
            <a:pPr lvl="1"/>
            <a:r>
              <a:rPr lang="en-US"/>
              <a:t>Two functions:  Encryption (E), decryption (D)</a:t>
            </a:r>
          </a:p>
          <a:p>
            <a:pPr lvl="1"/>
            <a:r>
              <a:rPr lang="en-US"/>
              <a:t>ciphertext c = E(k, m)</a:t>
            </a:r>
          </a:p>
          <a:p>
            <a:pPr lvl="1"/>
            <a:r>
              <a:rPr lang="en-US"/>
              <a:t>plaintext m = D(k, c)</a:t>
            </a:r>
          </a:p>
          <a:p>
            <a:pPr lvl="1"/>
            <a:r>
              <a:rPr lang="en-US"/>
              <a:t>Both use the same key k.</a:t>
            </a:r>
          </a:p>
        </p:txBody>
      </p:sp>
      <p:pic>
        <p:nvPicPr>
          <p:cNvPr id="226" name="Alice.png"/>
          <p:cNvPicPr/>
          <p:nvPr/>
        </p:nvPicPr>
        <p:blipFill>
          <a:blip r:embed="rId2">
            <a:extLst/>
          </a:blip>
          <a:stretch>
            <a:fillRect/>
          </a:stretch>
        </p:blipFill>
        <p:spPr>
          <a:xfrm>
            <a:off x="1803797" y="3810000"/>
            <a:ext cx="696516" cy="862013"/>
          </a:xfrm>
          <a:prstGeom prst="rect">
            <a:avLst/>
          </a:prstGeom>
          <a:ln w="12700">
            <a:miter lim="400000"/>
          </a:ln>
        </p:spPr>
      </p:pic>
      <p:sp>
        <p:nvSpPr>
          <p:cNvPr id="227" name="Shape 227"/>
          <p:cNvSpPr/>
          <p:nvPr/>
        </p:nvSpPr>
        <p:spPr>
          <a:xfrm>
            <a:off x="5497309" y="4814589"/>
            <a:ext cx="1345020"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algn="ctr" defTabSz="1295400">
              <a:buClr>
                <a:srgbClr val="49903D"/>
              </a:buClr>
              <a:buFont typeface="Arial"/>
              <a:defRPr sz="3400">
                <a:solidFill>
                  <a:srgbClr val="49903D"/>
                </a:solidFill>
                <a:uFill>
                  <a:solidFill>
                    <a:srgbClr val="49903D"/>
                  </a:solidFill>
                </a:uFill>
                <a:latin typeface="+mn-lt"/>
                <a:ea typeface="+mn-ea"/>
                <a:cs typeface="+mn-cs"/>
                <a:sym typeface="Arial"/>
              </a:defRPr>
            </a:lvl1pPr>
          </a:lstStyle>
          <a:p>
            <a:pPr lvl="0">
              <a:defRPr sz="1800">
                <a:solidFill>
                  <a:srgbClr val="000000"/>
                </a:solidFill>
                <a:uFillTx/>
              </a:defRPr>
            </a:pPr>
            <a:r>
              <a:rPr sz="2400"/>
              <a:t>Bob.com</a:t>
            </a:r>
          </a:p>
        </p:txBody>
      </p:sp>
      <p:sp>
        <p:nvSpPr>
          <p:cNvPr id="228" name="Shape 228"/>
          <p:cNvSpPr/>
          <p:nvPr/>
        </p:nvSpPr>
        <p:spPr>
          <a:xfrm>
            <a:off x="1869332" y="4796730"/>
            <a:ext cx="723004"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algn="ctr" defTabSz="1295400">
              <a:buClr>
                <a:srgbClr val="49903D"/>
              </a:buClr>
              <a:buFont typeface="Arial"/>
              <a:defRPr sz="3400">
                <a:solidFill>
                  <a:srgbClr val="49903D"/>
                </a:solidFill>
                <a:uFill>
                  <a:solidFill>
                    <a:srgbClr val="49903D"/>
                  </a:solidFill>
                </a:uFill>
                <a:latin typeface="+mn-lt"/>
                <a:ea typeface="+mn-ea"/>
                <a:cs typeface="+mn-cs"/>
                <a:sym typeface="Arial"/>
              </a:defRPr>
            </a:lvl1pPr>
          </a:lstStyle>
          <a:p>
            <a:pPr lvl="0">
              <a:defRPr sz="1800">
                <a:solidFill>
                  <a:srgbClr val="000000"/>
                </a:solidFill>
                <a:uFillTx/>
              </a:defRPr>
            </a:pPr>
            <a:r>
              <a:rPr sz="2400"/>
              <a:t>Alice</a:t>
            </a:r>
          </a:p>
        </p:txBody>
      </p:sp>
      <p:pic>
        <p:nvPicPr>
          <p:cNvPr id="229" name="Bob.png"/>
          <p:cNvPicPr/>
          <p:nvPr/>
        </p:nvPicPr>
        <p:blipFill>
          <a:blip r:embed="rId3">
            <a:extLst/>
          </a:blip>
          <a:stretch>
            <a:fillRect/>
          </a:stretch>
        </p:blipFill>
        <p:spPr>
          <a:xfrm>
            <a:off x="5723930" y="3827859"/>
            <a:ext cx="812602" cy="830263"/>
          </a:xfrm>
          <a:prstGeom prst="rect">
            <a:avLst/>
          </a:prstGeom>
          <a:ln w="12700">
            <a:miter lim="400000"/>
          </a:ln>
        </p:spPr>
      </p:pic>
      <p:sp>
        <p:nvSpPr>
          <p:cNvPr id="230" name="Shape 230"/>
          <p:cNvSpPr/>
          <p:nvPr/>
        </p:nvSpPr>
        <p:spPr>
          <a:xfrm>
            <a:off x="2997423" y="4260949"/>
            <a:ext cx="1467349"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defTabSz="1295400">
              <a:buClr>
                <a:srgbClr val="000000"/>
              </a:buClr>
              <a:buFont typeface="Arial"/>
              <a:defRPr sz="3400">
                <a:uFill>
                  <a:solidFill/>
                </a:uFill>
                <a:latin typeface="+mn-lt"/>
                <a:ea typeface="+mn-ea"/>
                <a:cs typeface="+mn-cs"/>
                <a:sym typeface="Arial"/>
              </a:defRPr>
            </a:lvl1pPr>
          </a:lstStyle>
          <a:p>
            <a:pPr lvl="0">
              <a:defRPr sz="1800">
                <a:uFillTx/>
              </a:defRPr>
            </a:pPr>
            <a:r>
              <a:rPr sz="2400"/>
              <a:t>Hello,Bob</a:t>
            </a:r>
          </a:p>
        </p:txBody>
      </p:sp>
      <p:grpSp>
        <p:nvGrpSpPr>
          <p:cNvPr id="235" name="Group 235"/>
          <p:cNvGrpSpPr/>
          <p:nvPr/>
        </p:nvGrpSpPr>
        <p:grpSpPr>
          <a:xfrm rot="5400000">
            <a:off x="4005828" y="3270846"/>
            <a:ext cx="400110" cy="2518172"/>
            <a:chOff x="-9919" y="0"/>
            <a:chExt cx="569045" cy="3581400"/>
          </a:xfrm>
        </p:grpSpPr>
        <p:sp>
          <p:nvSpPr>
            <p:cNvPr id="231" name="Shape 231"/>
            <p:cNvSpPr/>
            <p:nvPr/>
          </p:nvSpPr>
          <p:spPr>
            <a:xfrm>
              <a:off x="0" y="0"/>
              <a:ext cx="546100" cy="35814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376"/>
                    <a:pt x="0" y="840"/>
                  </a:cubicBezTo>
                  <a:lnTo>
                    <a:pt x="0" y="20760"/>
                  </a:lnTo>
                  <a:cubicBezTo>
                    <a:pt x="0" y="21224"/>
                    <a:pt x="4835" y="21600"/>
                    <a:pt x="10800" y="21600"/>
                  </a:cubicBezTo>
                  <a:cubicBezTo>
                    <a:pt x="16765" y="21600"/>
                    <a:pt x="21600" y="21224"/>
                    <a:pt x="21600" y="20760"/>
                  </a:cubicBezTo>
                  <a:lnTo>
                    <a:pt x="21600" y="840"/>
                  </a:lnTo>
                  <a:cubicBezTo>
                    <a:pt x="21600" y="376"/>
                    <a:pt x="16765" y="0"/>
                    <a:pt x="10800" y="0"/>
                  </a:cubicBezTo>
                  <a:close/>
                </a:path>
              </a:pathLst>
            </a:custGeom>
            <a:solidFill>
              <a:srgbClr val="C6E6E9"/>
            </a:solidFill>
            <a:ln w="9525" cap="flat">
              <a:solidFill>
                <a:srgbClr val="000000"/>
              </a:solidFill>
              <a:prstDash val="solid"/>
              <a:round/>
            </a:ln>
            <a:effectLst/>
          </p:spPr>
          <p:txBody>
            <a:bodyPr wrap="square" lIns="50800" tIns="50800" rIns="50800" bIns="50800" numCol="1" anchor="ctr">
              <a:noAutofit/>
            </a:bodyPr>
            <a:lstStyle/>
            <a:p>
              <a:pPr marL="40638" marR="40638" defTabSz="910796">
                <a:defRPr sz="2400">
                  <a:uFill>
                    <a:solidFill/>
                  </a:uFill>
                  <a:latin typeface="+mn-lt"/>
                  <a:ea typeface="+mn-ea"/>
                  <a:cs typeface="+mn-cs"/>
                  <a:sym typeface="Arial"/>
                </a:defRPr>
              </a:pPr>
              <a:endParaRPr/>
            </a:p>
          </p:txBody>
        </p:sp>
        <p:sp>
          <p:nvSpPr>
            <p:cNvPr id="232" name="Shape 232"/>
            <p:cNvSpPr/>
            <p:nvPr/>
          </p:nvSpPr>
          <p:spPr>
            <a:xfrm>
              <a:off x="0" y="8466"/>
              <a:ext cx="546100" cy="2783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2"/>
                    <a:pt x="0" y="10794"/>
                  </a:cubicBezTo>
                  <a:cubicBezTo>
                    <a:pt x="0" y="16762"/>
                    <a:pt x="4835" y="21600"/>
                    <a:pt x="10800" y="21600"/>
                  </a:cubicBezTo>
                  <a:cubicBezTo>
                    <a:pt x="16765" y="21600"/>
                    <a:pt x="21600" y="16762"/>
                    <a:pt x="21600" y="10794"/>
                  </a:cubicBezTo>
                  <a:cubicBezTo>
                    <a:pt x="21600" y="4832"/>
                    <a:pt x="16765" y="0"/>
                    <a:pt x="10800" y="0"/>
                  </a:cubicBezTo>
                  <a:close/>
                </a:path>
              </a:pathLst>
            </a:custGeom>
            <a:solidFill>
              <a:srgbClr val="DFBA41"/>
            </a:solidFill>
            <a:ln w="9525" cap="flat">
              <a:noFill/>
              <a:round/>
            </a:ln>
            <a:effectLst/>
          </p:spPr>
          <p:txBody>
            <a:bodyPr wrap="square" lIns="0" tIns="0" rIns="0" bIns="0" numCol="1" anchor="ctr">
              <a:noAutofit/>
            </a:bodyPr>
            <a:lstStyle/>
            <a:p>
              <a:pPr marL="40638" marR="40638" defTabSz="910796">
                <a:defRPr sz="2400">
                  <a:uFill>
                    <a:solidFill/>
                  </a:uFill>
                  <a:latin typeface="+mn-lt"/>
                  <a:ea typeface="+mn-ea"/>
                  <a:cs typeface="+mn-cs"/>
                  <a:sym typeface="Arial"/>
                </a:defRPr>
              </a:pPr>
              <a:endParaRPr/>
            </a:p>
          </p:txBody>
        </p:sp>
        <p:sp>
          <p:nvSpPr>
            <p:cNvPr id="233" name="Shape 233"/>
            <p:cNvSpPr/>
            <p:nvPr/>
          </p:nvSpPr>
          <p:spPr>
            <a:xfrm>
              <a:off x="0" y="147546"/>
              <a:ext cx="546100" cy="1392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4835" y="21600"/>
                    <a:pt x="10800" y="21600"/>
                  </a:cubicBezTo>
                  <a:cubicBezTo>
                    <a:pt x="16765" y="21600"/>
                    <a:pt x="21600" y="11929"/>
                    <a:pt x="21600" y="0"/>
                  </a:cubicBezTo>
                </a:path>
              </a:pathLst>
            </a:custGeom>
            <a:noFill/>
            <a:ln w="9525" cap="flat">
              <a:solidFill>
                <a:srgbClr val="000000"/>
              </a:solidFill>
              <a:prstDash val="solid"/>
              <a:round/>
            </a:ln>
            <a:effectLst/>
          </p:spPr>
          <p:txBody>
            <a:bodyPr wrap="square" lIns="0" tIns="0" rIns="0" bIns="0" numCol="1" anchor="ctr">
              <a:noAutofit/>
            </a:bodyPr>
            <a:lstStyle/>
            <a:p>
              <a:pPr marL="40638" marR="40638" defTabSz="910796">
                <a:defRPr sz="2400">
                  <a:uFill>
                    <a:solidFill/>
                  </a:uFill>
                  <a:latin typeface="+mn-lt"/>
                  <a:ea typeface="+mn-ea"/>
                  <a:cs typeface="+mn-cs"/>
                  <a:sym typeface="Arial"/>
                </a:defRPr>
              </a:pPr>
              <a:endParaRPr/>
            </a:p>
          </p:txBody>
        </p:sp>
        <p:sp>
          <p:nvSpPr>
            <p:cNvPr id="234" name="Shape 234"/>
            <p:cNvSpPr/>
            <p:nvPr/>
          </p:nvSpPr>
          <p:spPr>
            <a:xfrm rot="16200000">
              <a:off x="-1398838" y="1581726"/>
              <a:ext cx="3346883" cy="569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8100" tIns="38100" rIns="38100" bIns="38100" numCol="1" anchor="ctr">
              <a:spAutoFit/>
            </a:bodyPr>
            <a:lstStyle>
              <a:lvl1pPr marL="8308" marR="5775" algn="ctr" defTabSz="1295400">
                <a:buClr>
                  <a:srgbClr val="000000"/>
                </a:buClr>
                <a:buFont typeface="Arial"/>
                <a:defRPr sz="3000">
                  <a:uFill>
                    <a:solidFill/>
                  </a:uFill>
                  <a:latin typeface="+mn-lt"/>
                  <a:ea typeface="+mn-ea"/>
                  <a:cs typeface="+mn-cs"/>
                  <a:sym typeface="Arial"/>
                </a:defRPr>
              </a:lvl1pPr>
            </a:lstStyle>
            <a:p>
              <a:pPr lvl="0">
                <a:defRPr sz="1800">
                  <a:uFillTx/>
                </a:defRPr>
              </a:pPr>
              <a:r>
                <a:rPr sz="2100"/>
                <a:t>“secure” channel</a:t>
              </a:r>
            </a:p>
          </p:txBody>
        </p:sp>
      </p:grpSp>
      <p:sp>
        <p:nvSpPr>
          <p:cNvPr id="236" name="Shape 236"/>
          <p:cNvSpPr/>
          <p:nvPr/>
        </p:nvSpPr>
        <p:spPr>
          <a:xfrm>
            <a:off x="1731436" y="5113734"/>
            <a:ext cx="923330" cy="26161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defTabSz="1295400">
              <a:defRPr sz="2400">
                <a:uFill>
                  <a:solidFill/>
                </a:uFill>
                <a:latin typeface="+mn-lt"/>
                <a:ea typeface="+mn-ea"/>
                <a:cs typeface="+mn-cs"/>
                <a:sym typeface="Arial"/>
              </a:defRPr>
            </a:lvl1pPr>
          </a:lstStyle>
          <a:p>
            <a:pPr lvl="0">
              <a:defRPr sz="1800">
                <a:uFillTx/>
              </a:defRPr>
            </a:pPr>
            <a:r>
              <a:rPr sz="1700"/>
              <a:t>knows K</a:t>
            </a:r>
          </a:p>
        </p:txBody>
      </p:sp>
      <p:sp>
        <p:nvSpPr>
          <p:cNvPr id="237" name="Shape 237"/>
          <p:cNvSpPr/>
          <p:nvPr/>
        </p:nvSpPr>
        <p:spPr>
          <a:xfrm>
            <a:off x="5408006" y="5113734"/>
            <a:ext cx="923330" cy="26161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defTabSz="1295400">
              <a:defRPr sz="2400">
                <a:uFill>
                  <a:solidFill/>
                </a:uFill>
                <a:latin typeface="+mn-lt"/>
                <a:ea typeface="+mn-ea"/>
                <a:cs typeface="+mn-cs"/>
                <a:sym typeface="Arial"/>
              </a:defRPr>
            </a:lvl1pPr>
          </a:lstStyle>
          <a:p>
            <a:pPr lvl="0">
              <a:defRPr sz="1800">
                <a:uFillTx/>
              </a:defRPr>
            </a:pPr>
            <a:r>
              <a:rPr sz="1700"/>
              <a:t>knows K</a:t>
            </a:r>
          </a:p>
        </p:txBody>
      </p:sp>
      <p:sp>
        <p:nvSpPr>
          <p:cNvPr id="240" name="Shape 240"/>
          <p:cNvSpPr/>
          <p:nvPr/>
        </p:nvSpPr>
        <p:spPr>
          <a:xfrm>
            <a:off x="1839516" y="5685235"/>
            <a:ext cx="5464969" cy="26161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799" marR="57799" defTabSz="1295400">
              <a:defRPr sz="2400">
                <a:uFill>
                  <a:solidFill/>
                </a:uFill>
                <a:latin typeface="+mn-lt"/>
                <a:ea typeface="+mn-ea"/>
                <a:cs typeface="+mn-cs"/>
                <a:sym typeface="Arial"/>
              </a:defRPr>
            </a:lvl1pPr>
          </a:lstStyle>
          <a:p>
            <a:pPr lvl="0">
              <a:defRPr sz="1800">
                <a:uFillTx/>
              </a:defRPr>
            </a:pPr>
            <a:r>
              <a:rPr sz="1700" dirty="0"/>
              <a:t>But... how does that help with authentication?  </a:t>
            </a:r>
          </a:p>
        </p:txBody>
      </p:sp>
      <p:sp>
        <p:nvSpPr>
          <p:cNvPr id="2" name="TextBox 1"/>
          <p:cNvSpPr txBox="1"/>
          <p:nvPr/>
        </p:nvSpPr>
        <p:spPr>
          <a:xfrm>
            <a:off x="431104" y="6108898"/>
            <a:ext cx="7418313" cy="646331"/>
          </a:xfrm>
          <a:prstGeom prst="rect">
            <a:avLst/>
          </a:prstGeom>
          <a:noFill/>
        </p:spPr>
        <p:txBody>
          <a:bodyPr wrap="none" rtlCol="0">
            <a:spAutoFit/>
          </a:bodyPr>
          <a:lstStyle/>
          <a:p>
            <a:pPr lvl="0"/>
            <a:r>
              <a:rPr lang="en-US" dirty="0"/>
              <a:t>They both have to know a pre-shared key K before they start!</a:t>
            </a:r>
          </a:p>
          <a:p>
            <a:endParaRPr lang="en-US" dirty="0"/>
          </a:p>
        </p:txBody>
      </p:sp>
      <p:sp>
        <p:nvSpPr>
          <p:cNvPr id="3" name="Slide Number Placeholder 2">
            <a:extLst>
              <a:ext uri="{FF2B5EF4-FFF2-40B4-BE49-F238E27FC236}">
                <a16:creationId xmlns:a16="http://schemas.microsoft.com/office/drawing/2014/main" id="{66903417-3A8E-434A-8724-464235467EDE}"/>
              </a:ext>
            </a:extLst>
          </p:cNvPr>
          <p:cNvSpPr>
            <a:spLocks noGrp="1"/>
          </p:cNvSpPr>
          <p:nvPr>
            <p:ph type="sldNum" sz="quarter" idx="2"/>
          </p:nvPr>
        </p:nvSpPr>
        <p:spPr/>
        <p:txBody>
          <a:bodyPr/>
          <a:lstStyle/>
          <a:p>
            <a:pPr lvl="0"/>
            <a:fld id="{86CB4B4D-7CA3-9044-876B-883B54F8677D}" type="slidenum">
              <a:rPr lang="en-US" smtClean="0"/>
              <a:t>22</a:t>
            </a:fld>
            <a:endParaRPr lang="en-US"/>
          </a:p>
        </p:txBody>
      </p:sp>
    </p:spTree>
    <p:extLst>
      <p:ext uri="{BB962C8B-B14F-4D97-AF65-F5344CB8AC3E}">
        <p14:creationId xmlns:p14="http://schemas.microsoft.com/office/powerpoint/2010/main" val="254178611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230"/>
                                        </p:tgtEl>
                                        <p:attrNameLst>
                                          <p:attrName>style.visibility</p:attrName>
                                        </p:attrNameLst>
                                      </p:cBhvr>
                                      <p:to>
                                        <p:strVal val="hidden"/>
                                      </p:to>
                                    </p:set>
                                  </p:childTnLst>
                                </p:cTn>
                              </p:par>
                              <p:par>
                                <p:cTn id="7" presetID="1" presetClass="entr" presetSubtype="0" fill="hold" grpId="0" nodeType="withEffect">
                                  <p:stCondLst>
                                    <p:cond delay="0"/>
                                  </p:stCondLst>
                                  <p:iterate>
                                    <p:tmAbs val="0"/>
                                  </p:iterate>
                                  <p:childTnLst>
                                    <p:set>
                                      <p:cBhvr>
                                        <p:cTn id="8" fill="hold"/>
                                        <p:tgtEl>
                                          <p:spTgt spid="2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advAuto="0"/>
      <p:bldP spid="235" grpId="0" animBg="1" advAuto="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Symmetric Key: Confidentiality</a:t>
            </a:r>
          </a:p>
        </p:txBody>
      </p:sp>
      <p:sp>
        <p:nvSpPr>
          <p:cNvPr id="40963" name="Rectangle 3"/>
          <p:cNvSpPr>
            <a:spLocks noGrp="1" noChangeArrowheads="1"/>
          </p:cNvSpPr>
          <p:nvPr>
            <p:ph idx="1"/>
          </p:nvPr>
        </p:nvSpPr>
        <p:spPr>
          <a:xfrm>
            <a:off x="457200" y="1219200"/>
            <a:ext cx="8229600" cy="2743200"/>
          </a:xfrm>
        </p:spPr>
        <p:txBody>
          <a:bodyPr/>
          <a:lstStyle/>
          <a:p>
            <a:pPr>
              <a:lnSpc>
                <a:spcPct val="80000"/>
              </a:lnSpc>
              <a:buFont typeface="Wingdings" charset="2"/>
              <a:buNone/>
            </a:pPr>
            <a:r>
              <a:rPr lang="en-US" sz="2600" u="sng" dirty="0"/>
              <a:t>Motivating Example:</a:t>
            </a:r>
            <a:r>
              <a:rPr lang="en-US" sz="2600" dirty="0"/>
              <a:t> </a:t>
            </a:r>
          </a:p>
          <a:p>
            <a:pPr>
              <a:lnSpc>
                <a:spcPct val="80000"/>
              </a:lnSpc>
              <a:buFont typeface="Wingdings" charset="2"/>
              <a:buNone/>
            </a:pPr>
            <a:r>
              <a:rPr lang="en-US" sz="2600" dirty="0"/>
              <a:t>	You and a friend share a key K of L random bits, and a message M also L bits long.</a:t>
            </a:r>
          </a:p>
          <a:p>
            <a:pPr>
              <a:lnSpc>
                <a:spcPct val="80000"/>
              </a:lnSpc>
              <a:buFont typeface="Wingdings" charset="2"/>
              <a:buNone/>
            </a:pPr>
            <a:endParaRPr lang="en-US" sz="2600" dirty="0"/>
          </a:p>
          <a:p>
            <a:pPr>
              <a:lnSpc>
                <a:spcPct val="80000"/>
              </a:lnSpc>
              <a:buFont typeface="Wingdings" charset="2"/>
              <a:buNone/>
            </a:pPr>
            <a:r>
              <a:rPr lang="en-US" sz="2600" u="sng" dirty="0"/>
              <a:t>Scheme:</a:t>
            </a:r>
            <a:r>
              <a:rPr lang="en-US" sz="2600" dirty="0"/>
              <a:t> </a:t>
            </a:r>
          </a:p>
          <a:p>
            <a:pPr>
              <a:lnSpc>
                <a:spcPct val="80000"/>
              </a:lnSpc>
              <a:buFont typeface="Wingdings" charset="2"/>
              <a:buNone/>
            </a:pPr>
            <a:r>
              <a:rPr lang="en-US" sz="2600" dirty="0"/>
              <a:t>	You send her the </a:t>
            </a:r>
            <a:r>
              <a:rPr lang="en-US" sz="2600" i="1" dirty="0" err="1"/>
              <a:t>xor</a:t>
            </a:r>
            <a:r>
              <a:rPr lang="en-US" sz="2600" i="1" dirty="0"/>
              <a:t>(M,K)</a:t>
            </a:r>
            <a:r>
              <a:rPr lang="en-US" sz="2600" dirty="0"/>
              <a:t> and then they “decrypt” using </a:t>
            </a:r>
            <a:r>
              <a:rPr lang="en-US" sz="2600" i="1" dirty="0" err="1"/>
              <a:t>xor</a:t>
            </a:r>
            <a:r>
              <a:rPr lang="en-US" sz="2600" i="1" dirty="0"/>
              <a:t>(M,K)</a:t>
            </a:r>
            <a:r>
              <a:rPr lang="en-US" sz="2600" dirty="0"/>
              <a:t> again.  </a:t>
            </a:r>
          </a:p>
        </p:txBody>
      </p:sp>
      <p:sp>
        <p:nvSpPr>
          <p:cNvPr id="40966" name="Text Box 6"/>
          <p:cNvSpPr txBox="1">
            <a:spLocks noChangeArrowheads="1"/>
          </p:cNvSpPr>
          <p:nvPr/>
        </p:nvSpPr>
        <p:spPr bwMode="auto">
          <a:xfrm>
            <a:off x="1066800" y="5791200"/>
            <a:ext cx="7467600" cy="779463"/>
          </a:xfrm>
          <a:prstGeom prst="rect">
            <a:avLst/>
          </a:prstGeom>
          <a:noFill/>
          <a:ln w="9525">
            <a:noFill/>
            <a:miter lim="800000"/>
            <a:headEnd/>
            <a:tailEnd/>
          </a:ln>
          <a:effectLst/>
        </p:spPr>
        <p:txBody>
          <a:bodyPr>
            <a:prstTxWarp prst="textNoShape">
              <a:avLst/>
            </a:prstTxWarp>
            <a:spAutoFit/>
          </a:bodyPr>
          <a:lstStyle/>
          <a:p>
            <a:pPr marL="342900" indent="-342900">
              <a:spcBef>
                <a:spcPct val="50000"/>
              </a:spcBef>
              <a:buFontTx/>
              <a:buAutoNum type="arabicParenR"/>
            </a:pPr>
            <a:r>
              <a:rPr lang="en-US" dirty="0"/>
              <a:t>Do you get the right message to your friend?  </a:t>
            </a:r>
          </a:p>
          <a:p>
            <a:pPr marL="342900" indent="-342900">
              <a:spcBef>
                <a:spcPct val="50000"/>
              </a:spcBef>
              <a:buFontTx/>
              <a:buAutoNum type="arabicParenR"/>
            </a:pPr>
            <a:r>
              <a:rPr lang="en-US" dirty="0"/>
              <a:t>Can an adversary recover the message M?  </a:t>
            </a:r>
          </a:p>
        </p:txBody>
      </p:sp>
      <p:pic>
        <p:nvPicPr>
          <p:cNvPr id="2" name="Picture 1"/>
          <p:cNvPicPr>
            <a:picLocks noChangeAspect="1"/>
          </p:cNvPicPr>
          <p:nvPr/>
        </p:nvPicPr>
        <p:blipFill>
          <a:blip r:embed="rId3"/>
          <a:stretch>
            <a:fillRect/>
          </a:stretch>
        </p:blipFill>
        <p:spPr>
          <a:xfrm>
            <a:off x="1447800" y="3892657"/>
            <a:ext cx="5334000" cy="1898543"/>
          </a:xfrm>
          <a:prstGeom prst="rect">
            <a:avLst/>
          </a:prstGeom>
        </p:spPr>
      </p:pic>
      <p:sp>
        <p:nvSpPr>
          <p:cNvPr id="4" name="Slide Number Placeholder 3">
            <a:extLst>
              <a:ext uri="{FF2B5EF4-FFF2-40B4-BE49-F238E27FC236}">
                <a16:creationId xmlns:a16="http://schemas.microsoft.com/office/drawing/2014/main" id="{14CA3BDC-50F7-124D-BD93-CADE70D3BA0F}"/>
              </a:ext>
            </a:extLst>
          </p:cNvPr>
          <p:cNvSpPr>
            <a:spLocks noGrp="1"/>
          </p:cNvSpPr>
          <p:nvPr>
            <p:ph type="sldNum" sz="quarter" idx="12"/>
          </p:nvPr>
        </p:nvSpPr>
        <p:spPr/>
        <p:txBody>
          <a:bodyPr/>
          <a:lstStyle/>
          <a:p>
            <a:fld id="{B6F15528-21DE-4FAA-801E-634DDDAF4B2B}" type="slidenum">
              <a:rPr lang="en-US" smtClean="0"/>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Symmetric Key: Confidentiality</a:t>
            </a:r>
          </a:p>
        </p:txBody>
      </p:sp>
      <p:sp>
        <p:nvSpPr>
          <p:cNvPr id="41987" name="Rectangle 3"/>
          <p:cNvSpPr>
            <a:spLocks noGrp="1" noChangeArrowheads="1"/>
          </p:cNvSpPr>
          <p:nvPr>
            <p:ph idx="1"/>
          </p:nvPr>
        </p:nvSpPr>
        <p:spPr>
          <a:xfrm>
            <a:off x="457200" y="1600200"/>
            <a:ext cx="8458200" cy="1600200"/>
          </a:xfrm>
        </p:spPr>
        <p:txBody>
          <a:bodyPr/>
          <a:lstStyle/>
          <a:p>
            <a:r>
              <a:rPr lang="en-US" sz="2600" dirty="0"/>
              <a:t>One-time Pad (OTP) is secure but usually impractical</a:t>
            </a:r>
          </a:p>
          <a:p>
            <a:pPr lvl="1"/>
            <a:r>
              <a:rPr lang="en-US" sz="2200" dirty="0"/>
              <a:t>Key is as long at the message</a:t>
            </a:r>
          </a:p>
          <a:p>
            <a:pPr lvl="1"/>
            <a:r>
              <a:rPr lang="en-US" sz="2200" dirty="0"/>
              <a:t>Keys cannot be reused (why?)</a:t>
            </a:r>
          </a:p>
        </p:txBody>
      </p:sp>
      <p:sp>
        <p:nvSpPr>
          <p:cNvPr id="41989" name="Text Box 5"/>
          <p:cNvSpPr txBox="1">
            <a:spLocks noChangeArrowheads="1"/>
          </p:cNvSpPr>
          <p:nvPr/>
        </p:nvSpPr>
        <p:spPr bwMode="auto">
          <a:xfrm>
            <a:off x="1066800" y="4737100"/>
            <a:ext cx="2667000" cy="12827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b="1" dirty="0"/>
              <a:t>Stream Ciphers:</a:t>
            </a:r>
          </a:p>
          <a:p>
            <a:pPr>
              <a:spcBef>
                <a:spcPct val="50000"/>
              </a:spcBef>
            </a:pPr>
            <a:r>
              <a:rPr lang="en-US" dirty="0"/>
              <a:t>Ex: RC4, A5</a:t>
            </a:r>
          </a:p>
          <a:p>
            <a:pPr>
              <a:spcBef>
                <a:spcPct val="50000"/>
              </a:spcBef>
            </a:pPr>
            <a:endParaRPr lang="en-US" dirty="0"/>
          </a:p>
        </p:txBody>
      </p:sp>
      <p:sp>
        <p:nvSpPr>
          <p:cNvPr id="41990" name="Text Box 6"/>
          <p:cNvSpPr txBox="1">
            <a:spLocks noChangeArrowheads="1"/>
          </p:cNvSpPr>
          <p:nvPr/>
        </p:nvSpPr>
        <p:spPr bwMode="auto">
          <a:xfrm>
            <a:off x="5105400" y="4737100"/>
            <a:ext cx="2667000" cy="12827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b="1" dirty="0"/>
              <a:t>Block Ciphers:</a:t>
            </a:r>
          </a:p>
          <a:p>
            <a:pPr>
              <a:spcBef>
                <a:spcPct val="50000"/>
              </a:spcBef>
            </a:pPr>
            <a:r>
              <a:rPr lang="en-US" dirty="0"/>
              <a:t>Ex: DES, AES, Blowfish</a:t>
            </a:r>
          </a:p>
          <a:p>
            <a:pPr>
              <a:spcBef>
                <a:spcPct val="50000"/>
              </a:spcBef>
            </a:pPr>
            <a:endParaRPr lang="en-US" dirty="0"/>
          </a:p>
        </p:txBody>
      </p:sp>
      <p:sp>
        <p:nvSpPr>
          <p:cNvPr id="41991" name="Text Box 7"/>
          <p:cNvSpPr txBox="1">
            <a:spLocks noChangeArrowheads="1"/>
          </p:cNvSpPr>
          <p:nvPr/>
        </p:nvSpPr>
        <p:spPr bwMode="auto">
          <a:xfrm>
            <a:off x="2133600" y="3429000"/>
            <a:ext cx="4572000" cy="641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t>In practice, two types of ciphers are used that require only constant key length: </a:t>
            </a:r>
          </a:p>
        </p:txBody>
      </p:sp>
      <p:sp>
        <p:nvSpPr>
          <p:cNvPr id="3" name="Slide Number Placeholder 2">
            <a:extLst>
              <a:ext uri="{FF2B5EF4-FFF2-40B4-BE49-F238E27FC236}">
                <a16:creationId xmlns:a16="http://schemas.microsoft.com/office/drawing/2014/main" id="{ABD38B4D-0C67-9A40-B466-F0697B8C4BB7}"/>
              </a:ext>
            </a:extLst>
          </p:cNvPr>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9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9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Symmetric Key: Confidentiality</a:t>
            </a:r>
          </a:p>
        </p:txBody>
      </p:sp>
      <p:sp>
        <p:nvSpPr>
          <p:cNvPr id="43011" name="Rectangle 3"/>
          <p:cNvSpPr>
            <a:spLocks noGrp="1" noChangeArrowheads="1"/>
          </p:cNvSpPr>
          <p:nvPr>
            <p:ph idx="1"/>
          </p:nvPr>
        </p:nvSpPr>
        <p:spPr>
          <a:xfrm>
            <a:off x="381000" y="1447800"/>
            <a:ext cx="8229600" cy="685800"/>
          </a:xfrm>
        </p:spPr>
        <p:txBody>
          <a:bodyPr/>
          <a:lstStyle/>
          <a:p>
            <a:r>
              <a:rPr lang="en-US" dirty="0"/>
              <a:t>Stream Ciphers (ex: RC4)</a:t>
            </a:r>
          </a:p>
        </p:txBody>
      </p:sp>
      <p:sp>
        <p:nvSpPr>
          <p:cNvPr id="43015" name="Rectangle 7"/>
          <p:cNvSpPr>
            <a:spLocks noChangeArrowheads="1"/>
          </p:cNvSpPr>
          <p:nvPr/>
        </p:nvSpPr>
        <p:spPr bwMode="auto">
          <a:xfrm>
            <a:off x="2819400" y="2133600"/>
            <a:ext cx="1371600" cy="6858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a:t>PRNG</a:t>
            </a:r>
          </a:p>
        </p:txBody>
      </p:sp>
      <p:pic>
        <p:nvPicPr>
          <p:cNvPr id="43016" name="Picture 8" descr="BS00768_[1]"/>
          <p:cNvPicPr>
            <a:picLocks noChangeAspect="1" noChangeArrowheads="1"/>
          </p:cNvPicPr>
          <p:nvPr/>
        </p:nvPicPr>
        <p:blipFill>
          <a:blip r:embed="rId3"/>
          <a:srcRect/>
          <a:stretch>
            <a:fillRect/>
          </a:stretch>
        </p:blipFill>
        <p:spPr bwMode="auto">
          <a:xfrm flipH="1" flipV="1">
            <a:off x="1752600" y="2286000"/>
            <a:ext cx="465138" cy="241300"/>
          </a:xfrm>
          <a:prstGeom prst="rect">
            <a:avLst/>
          </a:prstGeom>
          <a:noFill/>
        </p:spPr>
      </p:pic>
      <p:sp>
        <p:nvSpPr>
          <p:cNvPr id="43017" name="Line 9"/>
          <p:cNvSpPr>
            <a:spLocks noChangeShapeType="1"/>
          </p:cNvSpPr>
          <p:nvPr/>
        </p:nvSpPr>
        <p:spPr bwMode="auto">
          <a:xfrm>
            <a:off x="2286000" y="2362200"/>
            <a:ext cx="3810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43018" name="Line 10"/>
          <p:cNvSpPr>
            <a:spLocks noChangeShapeType="1"/>
          </p:cNvSpPr>
          <p:nvPr/>
        </p:nvSpPr>
        <p:spPr bwMode="auto">
          <a:xfrm>
            <a:off x="4267200" y="2362200"/>
            <a:ext cx="4572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43019" name="Rectangle 11"/>
          <p:cNvSpPr>
            <a:spLocks noChangeArrowheads="1"/>
          </p:cNvSpPr>
          <p:nvPr/>
        </p:nvSpPr>
        <p:spPr bwMode="auto">
          <a:xfrm>
            <a:off x="4876800" y="2209800"/>
            <a:ext cx="3733800" cy="304800"/>
          </a:xfrm>
          <a:prstGeom prst="rect">
            <a:avLst/>
          </a:prstGeom>
          <a:solidFill>
            <a:schemeClr val="folHlink"/>
          </a:solidFill>
          <a:ln w="9525">
            <a:solidFill>
              <a:schemeClr val="tx1"/>
            </a:solidFill>
            <a:miter lim="800000"/>
            <a:headEnd/>
            <a:tailEnd/>
          </a:ln>
          <a:effectLst/>
        </p:spPr>
        <p:txBody>
          <a:bodyPr wrap="none" anchor="ctr">
            <a:prstTxWarp prst="textNoShape">
              <a:avLst/>
            </a:prstTxWarp>
          </a:bodyPr>
          <a:lstStyle/>
          <a:p>
            <a:pPr algn="ctr"/>
            <a:r>
              <a:rPr lang="en-US" sz="2000" dirty="0"/>
              <a:t>Pseudo-Random stream of L bits</a:t>
            </a:r>
          </a:p>
        </p:txBody>
      </p:sp>
      <p:sp>
        <p:nvSpPr>
          <p:cNvPr id="43020" name="Rectangle 12"/>
          <p:cNvSpPr>
            <a:spLocks noChangeArrowheads="1"/>
          </p:cNvSpPr>
          <p:nvPr/>
        </p:nvSpPr>
        <p:spPr bwMode="auto">
          <a:xfrm>
            <a:off x="4876800" y="2971800"/>
            <a:ext cx="3733800" cy="3048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r>
              <a:rPr lang="en-US" sz="2000" dirty="0"/>
              <a:t>Message of Length L bits</a:t>
            </a:r>
          </a:p>
        </p:txBody>
      </p:sp>
      <p:sp>
        <p:nvSpPr>
          <p:cNvPr id="43021" name="Text Box 13"/>
          <p:cNvSpPr txBox="1">
            <a:spLocks noChangeArrowheads="1"/>
          </p:cNvSpPr>
          <p:nvPr/>
        </p:nvSpPr>
        <p:spPr bwMode="auto">
          <a:xfrm>
            <a:off x="6324600" y="2571690"/>
            <a:ext cx="838200" cy="40011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dirty="0"/>
              <a:t>XOR</a:t>
            </a:r>
          </a:p>
        </p:txBody>
      </p:sp>
      <p:sp>
        <p:nvSpPr>
          <p:cNvPr id="43055" name="Text Box 47"/>
          <p:cNvSpPr txBox="1">
            <a:spLocks noChangeArrowheads="1"/>
          </p:cNvSpPr>
          <p:nvPr/>
        </p:nvSpPr>
        <p:spPr bwMode="auto">
          <a:xfrm>
            <a:off x="6400800" y="3352800"/>
            <a:ext cx="7620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a:t>=</a:t>
            </a:r>
          </a:p>
        </p:txBody>
      </p:sp>
      <p:sp>
        <p:nvSpPr>
          <p:cNvPr id="43056" name="Rectangle 48"/>
          <p:cNvSpPr>
            <a:spLocks noChangeArrowheads="1"/>
          </p:cNvSpPr>
          <p:nvPr/>
        </p:nvSpPr>
        <p:spPr bwMode="auto">
          <a:xfrm>
            <a:off x="4876800" y="3810000"/>
            <a:ext cx="3733800" cy="457200"/>
          </a:xfrm>
          <a:prstGeom prst="rect">
            <a:avLst/>
          </a:prstGeom>
          <a:solidFill>
            <a:srgbClr val="969696"/>
          </a:solidFill>
          <a:ln w="9525">
            <a:solidFill>
              <a:schemeClr val="tx1"/>
            </a:solidFill>
            <a:miter lim="800000"/>
            <a:headEnd/>
            <a:tailEnd/>
          </a:ln>
          <a:effectLst/>
        </p:spPr>
        <p:txBody>
          <a:bodyPr wrap="none" anchor="ctr">
            <a:prstTxWarp prst="textNoShape">
              <a:avLst/>
            </a:prstTxWarp>
          </a:bodyPr>
          <a:lstStyle/>
          <a:p>
            <a:pPr algn="ctr"/>
            <a:r>
              <a:rPr lang="en-US"/>
              <a:t>Encrypted Ciphertext</a:t>
            </a:r>
          </a:p>
        </p:txBody>
      </p:sp>
      <p:sp>
        <p:nvSpPr>
          <p:cNvPr id="43057" name="Text Box 49"/>
          <p:cNvSpPr txBox="1">
            <a:spLocks noChangeArrowheads="1"/>
          </p:cNvSpPr>
          <p:nvPr/>
        </p:nvSpPr>
        <p:spPr bwMode="auto">
          <a:xfrm>
            <a:off x="1676400" y="2590800"/>
            <a:ext cx="8382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K </a:t>
            </a:r>
            <a:r>
              <a:rPr lang="en-US" baseline="-25000"/>
              <a:t>A-B</a:t>
            </a:r>
          </a:p>
        </p:txBody>
      </p:sp>
      <p:sp>
        <p:nvSpPr>
          <p:cNvPr id="43058" name="Text Box 50"/>
          <p:cNvSpPr txBox="1">
            <a:spLocks noChangeArrowheads="1"/>
          </p:cNvSpPr>
          <p:nvPr/>
        </p:nvSpPr>
        <p:spPr bwMode="auto">
          <a:xfrm>
            <a:off x="762000" y="5105400"/>
            <a:ext cx="8001000" cy="83099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dirty="0"/>
              <a:t>Bob uses K</a:t>
            </a:r>
            <a:r>
              <a:rPr lang="en-US" sz="2400" baseline="-25000" dirty="0"/>
              <a:t>A-B</a:t>
            </a:r>
            <a:r>
              <a:rPr lang="en-US" sz="2400" dirty="0"/>
              <a:t> as PRNG seed, and XORs encrypted text to get the message back (just like an OTP).  </a:t>
            </a:r>
          </a:p>
        </p:txBody>
      </p:sp>
      <p:sp>
        <p:nvSpPr>
          <p:cNvPr id="43059" name="Text Box 51"/>
          <p:cNvSpPr txBox="1">
            <a:spLocks noChangeArrowheads="1"/>
          </p:cNvSpPr>
          <p:nvPr/>
        </p:nvSpPr>
        <p:spPr bwMode="auto">
          <a:xfrm>
            <a:off x="609600" y="2209800"/>
            <a:ext cx="990600" cy="461665"/>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a:t>Alice: </a:t>
            </a:r>
          </a:p>
        </p:txBody>
      </p:sp>
      <p:sp>
        <p:nvSpPr>
          <p:cNvPr id="3" name="Slide Number Placeholder 2">
            <a:extLst>
              <a:ext uri="{FF2B5EF4-FFF2-40B4-BE49-F238E27FC236}">
                <a16:creationId xmlns:a16="http://schemas.microsoft.com/office/drawing/2014/main" id="{F07D846E-ED86-404E-9BDB-4674A5DCDEFD}"/>
              </a:ext>
            </a:extLst>
          </p:cNvPr>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0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0" grpId="0" animBg="1"/>
      <p:bldP spid="43021" grpId="0"/>
      <p:bldP spid="43055" grpId="0"/>
      <p:bldP spid="43056" grpId="0" animBg="1"/>
      <p:bldP spid="4305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Symmetric Key: Confidentiality</a:t>
            </a:r>
          </a:p>
        </p:txBody>
      </p:sp>
      <p:sp>
        <p:nvSpPr>
          <p:cNvPr id="47108" name="Rectangle 4"/>
          <p:cNvSpPr>
            <a:spLocks noChangeArrowheads="1"/>
          </p:cNvSpPr>
          <p:nvPr/>
        </p:nvSpPr>
        <p:spPr bwMode="auto">
          <a:xfrm>
            <a:off x="4724400" y="1981200"/>
            <a:ext cx="1066800" cy="3048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r>
              <a:rPr lang="en-US"/>
              <a:t>Block 4</a:t>
            </a:r>
          </a:p>
        </p:txBody>
      </p:sp>
      <p:sp>
        <p:nvSpPr>
          <p:cNvPr id="47109" name="Rectangle 5"/>
          <p:cNvSpPr>
            <a:spLocks noChangeArrowheads="1"/>
          </p:cNvSpPr>
          <p:nvPr/>
        </p:nvSpPr>
        <p:spPr bwMode="auto">
          <a:xfrm>
            <a:off x="3505200" y="1981200"/>
            <a:ext cx="1066800" cy="3048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r>
              <a:rPr lang="en-US"/>
              <a:t>Block 3</a:t>
            </a:r>
          </a:p>
        </p:txBody>
      </p:sp>
      <p:sp>
        <p:nvSpPr>
          <p:cNvPr id="47110" name="Rectangle 6"/>
          <p:cNvSpPr>
            <a:spLocks noChangeArrowheads="1"/>
          </p:cNvSpPr>
          <p:nvPr/>
        </p:nvSpPr>
        <p:spPr bwMode="auto">
          <a:xfrm>
            <a:off x="2286000" y="1981200"/>
            <a:ext cx="1066800" cy="3048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r>
              <a:rPr lang="en-US"/>
              <a:t>Block 2</a:t>
            </a:r>
          </a:p>
        </p:txBody>
      </p:sp>
      <p:sp>
        <p:nvSpPr>
          <p:cNvPr id="47111" name="Rectangle 7"/>
          <p:cNvSpPr>
            <a:spLocks noChangeArrowheads="1"/>
          </p:cNvSpPr>
          <p:nvPr/>
        </p:nvSpPr>
        <p:spPr bwMode="auto">
          <a:xfrm>
            <a:off x="990600" y="1981200"/>
            <a:ext cx="1066800" cy="3048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r>
              <a:rPr lang="en-US"/>
              <a:t>Block 1</a:t>
            </a:r>
          </a:p>
        </p:txBody>
      </p:sp>
      <p:pic>
        <p:nvPicPr>
          <p:cNvPr id="47112" name="Picture 8" descr="BS00768_[1]"/>
          <p:cNvPicPr>
            <a:picLocks noChangeAspect="1" noChangeArrowheads="1"/>
          </p:cNvPicPr>
          <p:nvPr/>
        </p:nvPicPr>
        <p:blipFill>
          <a:blip r:embed="rId3"/>
          <a:srcRect/>
          <a:stretch>
            <a:fillRect/>
          </a:stretch>
        </p:blipFill>
        <p:spPr bwMode="auto">
          <a:xfrm flipH="1" flipV="1">
            <a:off x="2362200" y="3810000"/>
            <a:ext cx="465138" cy="241300"/>
          </a:xfrm>
          <a:prstGeom prst="rect">
            <a:avLst/>
          </a:prstGeom>
          <a:noFill/>
        </p:spPr>
      </p:pic>
      <p:sp>
        <p:nvSpPr>
          <p:cNvPr id="47113" name="Line 9"/>
          <p:cNvSpPr>
            <a:spLocks noChangeShapeType="1"/>
          </p:cNvSpPr>
          <p:nvPr/>
        </p:nvSpPr>
        <p:spPr bwMode="auto">
          <a:xfrm>
            <a:off x="2971800" y="3886200"/>
            <a:ext cx="3810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47114" name="Rectangle 10"/>
          <p:cNvSpPr>
            <a:spLocks noChangeArrowheads="1"/>
          </p:cNvSpPr>
          <p:nvPr/>
        </p:nvSpPr>
        <p:spPr bwMode="auto">
          <a:xfrm>
            <a:off x="3657600" y="3124200"/>
            <a:ext cx="533400" cy="1219200"/>
          </a:xfrm>
          <a:prstGeom prst="rect">
            <a:avLst/>
          </a:prstGeom>
          <a:solidFill>
            <a:srgbClr val="0000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47115" name="Line 11"/>
          <p:cNvSpPr>
            <a:spLocks noChangeShapeType="1"/>
          </p:cNvSpPr>
          <p:nvPr/>
        </p:nvSpPr>
        <p:spPr bwMode="auto">
          <a:xfrm>
            <a:off x="1600200" y="3429000"/>
            <a:ext cx="19050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47116" name="Rectangle 12"/>
          <p:cNvSpPr>
            <a:spLocks noChangeArrowheads="1"/>
          </p:cNvSpPr>
          <p:nvPr/>
        </p:nvSpPr>
        <p:spPr bwMode="auto">
          <a:xfrm>
            <a:off x="4648200" y="3124200"/>
            <a:ext cx="533400" cy="1219200"/>
          </a:xfrm>
          <a:prstGeom prst="rect">
            <a:avLst/>
          </a:prstGeom>
          <a:solidFill>
            <a:srgbClr val="0000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47117" name="Rectangle 13"/>
          <p:cNvSpPr>
            <a:spLocks noChangeArrowheads="1"/>
          </p:cNvSpPr>
          <p:nvPr/>
        </p:nvSpPr>
        <p:spPr bwMode="auto">
          <a:xfrm>
            <a:off x="6172200" y="3124200"/>
            <a:ext cx="533400" cy="1219200"/>
          </a:xfrm>
          <a:prstGeom prst="rect">
            <a:avLst/>
          </a:prstGeom>
          <a:solidFill>
            <a:srgbClr val="0000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47118" name="Line 14"/>
          <p:cNvSpPr>
            <a:spLocks noChangeShapeType="1"/>
          </p:cNvSpPr>
          <p:nvPr/>
        </p:nvSpPr>
        <p:spPr bwMode="auto">
          <a:xfrm flipV="1">
            <a:off x="4191000" y="3962400"/>
            <a:ext cx="381000" cy="3810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47119" name="Line 15"/>
          <p:cNvSpPr>
            <a:spLocks noChangeShapeType="1"/>
          </p:cNvSpPr>
          <p:nvPr/>
        </p:nvSpPr>
        <p:spPr bwMode="auto">
          <a:xfrm>
            <a:off x="4191000" y="3962400"/>
            <a:ext cx="457200" cy="2286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47120" name="Line 16"/>
          <p:cNvSpPr>
            <a:spLocks noChangeShapeType="1"/>
          </p:cNvSpPr>
          <p:nvPr/>
        </p:nvSpPr>
        <p:spPr bwMode="auto">
          <a:xfrm flipV="1">
            <a:off x="4191000" y="3733800"/>
            <a:ext cx="457200" cy="762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47121" name="Line 17"/>
          <p:cNvSpPr>
            <a:spLocks noChangeShapeType="1"/>
          </p:cNvSpPr>
          <p:nvPr/>
        </p:nvSpPr>
        <p:spPr bwMode="auto">
          <a:xfrm flipV="1">
            <a:off x="4191000" y="3124200"/>
            <a:ext cx="457200" cy="4572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47122" name="Line 18"/>
          <p:cNvSpPr>
            <a:spLocks noChangeShapeType="1"/>
          </p:cNvSpPr>
          <p:nvPr/>
        </p:nvSpPr>
        <p:spPr bwMode="auto">
          <a:xfrm>
            <a:off x="4191000" y="3276600"/>
            <a:ext cx="381000" cy="2286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47123" name="Line 19"/>
          <p:cNvSpPr>
            <a:spLocks noChangeShapeType="1"/>
          </p:cNvSpPr>
          <p:nvPr/>
        </p:nvSpPr>
        <p:spPr bwMode="auto">
          <a:xfrm>
            <a:off x="4191000" y="3429000"/>
            <a:ext cx="457200" cy="2286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47124" name="Line 20"/>
          <p:cNvSpPr>
            <a:spLocks noChangeShapeType="1"/>
          </p:cNvSpPr>
          <p:nvPr/>
        </p:nvSpPr>
        <p:spPr bwMode="auto">
          <a:xfrm flipV="1">
            <a:off x="4191000" y="3352800"/>
            <a:ext cx="457200" cy="7620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47125" name="Line 21"/>
          <p:cNvSpPr>
            <a:spLocks noChangeShapeType="1"/>
          </p:cNvSpPr>
          <p:nvPr/>
        </p:nvSpPr>
        <p:spPr bwMode="auto">
          <a:xfrm>
            <a:off x="4191000" y="3657600"/>
            <a:ext cx="457200" cy="2286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47126" name="Oval 22"/>
          <p:cNvSpPr>
            <a:spLocks noChangeArrowheads="1"/>
          </p:cNvSpPr>
          <p:nvPr/>
        </p:nvSpPr>
        <p:spPr bwMode="auto">
          <a:xfrm>
            <a:off x="5410200" y="3657600"/>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47127" name="Oval 23"/>
          <p:cNvSpPr>
            <a:spLocks noChangeArrowheads="1"/>
          </p:cNvSpPr>
          <p:nvPr/>
        </p:nvSpPr>
        <p:spPr bwMode="auto">
          <a:xfrm>
            <a:off x="5638800" y="3657600"/>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47128" name="Oval 24"/>
          <p:cNvSpPr>
            <a:spLocks noChangeArrowheads="1"/>
          </p:cNvSpPr>
          <p:nvPr/>
        </p:nvSpPr>
        <p:spPr bwMode="auto">
          <a:xfrm>
            <a:off x="5867400" y="3657600"/>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47129" name="Text Box 25"/>
          <p:cNvSpPr txBox="1">
            <a:spLocks noChangeArrowheads="1"/>
          </p:cNvSpPr>
          <p:nvPr/>
        </p:nvSpPr>
        <p:spPr bwMode="auto">
          <a:xfrm>
            <a:off x="3429000" y="2743200"/>
            <a:ext cx="10668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t>Round #1</a:t>
            </a:r>
          </a:p>
        </p:txBody>
      </p:sp>
      <p:sp>
        <p:nvSpPr>
          <p:cNvPr id="47130" name="Text Box 26"/>
          <p:cNvSpPr txBox="1">
            <a:spLocks noChangeArrowheads="1"/>
          </p:cNvSpPr>
          <p:nvPr/>
        </p:nvSpPr>
        <p:spPr bwMode="auto">
          <a:xfrm>
            <a:off x="4419600" y="2743200"/>
            <a:ext cx="10668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t>Round #2</a:t>
            </a:r>
          </a:p>
        </p:txBody>
      </p:sp>
      <p:sp>
        <p:nvSpPr>
          <p:cNvPr id="47131" name="Text Box 27"/>
          <p:cNvSpPr txBox="1">
            <a:spLocks noChangeArrowheads="1"/>
          </p:cNvSpPr>
          <p:nvPr/>
        </p:nvSpPr>
        <p:spPr bwMode="auto">
          <a:xfrm>
            <a:off x="5867400" y="2743200"/>
            <a:ext cx="10668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t>Round #n</a:t>
            </a:r>
          </a:p>
        </p:txBody>
      </p:sp>
      <p:sp>
        <p:nvSpPr>
          <p:cNvPr id="47132" name="Rectangle 28"/>
          <p:cNvSpPr>
            <a:spLocks noChangeArrowheads="1"/>
          </p:cNvSpPr>
          <p:nvPr/>
        </p:nvSpPr>
        <p:spPr bwMode="auto">
          <a:xfrm>
            <a:off x="3886200" y="4800600"/>
            <a:ext cx="1066800" cy="381000"/>
          </a:xfrm>
          <a:prstGeom prst="rect">
            <a:avLst/>
          </a:prstGeom>
          <a:solidFill>
            <a:srgbClr val="969696"/>
          </a:solidFill>
          <a:ln w="9525">
            <a:solidFill>
              <a:schemeClr val="tx1"/>
            </a:solidFill>
            <a:miter lim="800000"/>
            <a:headEnd/>
            <a:tailEnd/>
          </a:ln>
          <a:effectLst/>
        </p:spPr>
        <p:txBody>
          <a:bodyPr wrap="none" anchor="ctr">
            <a:prstTxWarp prst="textNoShape">
              <a:avLst/>
            </a:prstTxWarp>
          </a:bodyPr>
          <a:lstStyle/>
          <a:p>
            <a:pPr algn="ctr"/>
            <a:r>
              <a:rPr lang="en-US"/>
              <a:t>Block 1</a:t>
            </a:r>
          </a:p>
        </p:txBody>
      </p:sp>
      <p:sp>
        <p:nvSpPr>
          <p:cNvPr id="47133" name="Line 29"/>
          <p:cNvSpPr>
            <a:spLocks noChangeShapeType="1"/>
          </p:cNvSpPr>
          <p:nvPr/>
        </p:nvSpPr>
        <p:spPr bwMode="auto">
          <a:xfrm>
            <a:off x="7696200" y="3810000"/>
            <a:ext cx="0" cy="6858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7134" name="Line 30"/>
          <p:cNvSpPr>
            <a:spLocks noChangeShapeType="1"/>
          </p:cNvSpPr>
          <p:nvPr/>
        </p:nvSpPr>
        <p:spPr bwMode="auto">
          <a:xfrm flipH="1">
            <a:off x="2971800" y="4495800"/>
            <a:ext cx="47244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7135" name="Line 31"/>
          <p:cNvSpPr>
            <a:spLocks noChangeShapeType="1"/>
          </p:cNvSpPr>
          <p:nvPr/>
        </p:nvSpPr>
        <p:spPr bwMode="auto">
          <a:xfrm flipV="1">
            <a:off x="2971800" y="4114800"/>
            <a:ext cx="0" cy="381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7136" name="Line 32"/>
          <p:cNvSpPr>
            <a:spLocks noChangeShapeType="1"/>
          </p:cNvSpPr>
          <p:nvPr/>
        </p:nvSpPr>
        <p:spPr bwMode="auto">
          <a:xfrm>
            <a:off x="2971800" y="4114800"/>
            <a:ext cx="4572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47137" name="Rectangle 33"/>
          <p:cNvSpPr>
            <a:spLocks noChangeArrowheads="1"/>
          </p:cNvSpPr>
          <p:nvPr/>
        </p:nvSpPr>
        <p:spPr bwMode="auto">
          <a:xfrm>
            <a:off x="609600" y="1371600"/>
            <a:ext cx="8229600" cy="685800"/>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chemeClr val="accent1"/>
              </a:buClr>
              <a:buSzPct val="65000"/>
              <a:buFont typeface="Wingdings" charset="2"/>
              <a:buChar char="n"/>
            </a:pPr>
            <a:r>
              <a:rPr lang="en-US" sz="3000" dirty="0"/>
              <a:t>Block Ciphers (ex: AES)</a:t>
            </a:r>
          </a:p>
        </p:txBody>
      </p:sp>
      <p:sp>
        <p:nvSpPr>
          <p:cNvPr id="47139" name="Text Box 35"/>
          <p:cNvSpPr txBox="1">
            <a:spLocks noChangeArrowheads="1"/>
          </p:cNvSpPr>
          <p:nvPr/>
        </p:nvSpPr>
        <p:spPr bwMode="auto">
          <a:xfrm>
            <a:off x="2057400" y="4114800"/>
            <a:ext cx="8382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K </a:t>
            </a:r>
            <a:r>
              <a:rPr lang="en-US" baseline="-25000"/>
              <a:t>A-B</a:t>
            </a:r>
          </a:p>
        </p:txBody>
      </p:sp>
      <p:sp>
        <p:nvSpPr>
          <p:cNvPr id="47140" name="Text Box 36"/>
          <p:cNvSpPr txBox="1">
            <a:spLocks noChangeArrowheads="1"/>
          </p:cNvSpPr>
          <p:nvPr/>
        </p:nvSpPr>
        <p:spPr bwMode="auto">
          <a:xfrm>
            <a:off x="762000" y="3810000"/>
            <a:ext cx="12192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Alice:</a:t>
            </a:r>
          </a:p>
        </p:txBody>
      </p:sp>
      <p:sp>
        <p:nvSpPr>
          <p:cNvPr id="47141" name="Text Box 37"/>
          <p:cNvSpPr txBox="1">
            <a:spLocks noChangeArrowheads="1"/>
          </p:cNvSpPr>
          <p:nvPr/>
        </p:nvSpPr>
        <p:spPr bwMode="auto">
          <a:xfrm>
            <a:off x="762000" y="5334000"/>
            <a:ext cx="7696200"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a:t>Bob breaks the ciphertext into blocks, feeds it through decryption engine using K</a:t>
            </a:r>
            <a:r>
              <a:rPr lang="en-US" sz="2400" baseline="-25000"/>
              <a:t>A-B</a:t>
            </a:r>
            <a:r>
              <a:rPr lang="en-US" sz="2400"/>
              <a:t> to recover the message.</a:t>
            </a:r>
          </a:p>
        </p:txBody>
      </p:sp>
      <p:sp>
        <p:nvSpPr>
          <p:cNvPr id="47145" name="Line 41"/>
          <p:cNvSpPr>
            <a:spLocks noChangeShapeType="1"/>
          </p:cNvSpPr>
          <p:nvPr/>
        </p:nvSpPr>
        <p:spPr bwMode="auto">
          <a:xfrm flipV="1">
            <a:off x="1600200" y="2743200"/>
            <a:ext cx="0" cy="6858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7146" name="Rectangle 42"/>
          <p:cNvSpPr>
            <a:spLocks noChangeArrowheads="1"/>
          </p:cNvSpPr>
          <p:nvPr/>
        </p:nvSpPr>
        <p:spPr bwMode="auto">
          <a:xfrm>
            <a:off x="5181600" y="4800600"/>
            <a:ext cx="1066800" cy="381000"/>
          </a:xfrm>
          <a:prstGeom prst="rect">
            <a:avLst/>
          </a:prstGeom>
          <a:solidFill>
            <a:srgbClr val="969696"/>
          </a:solidFill>
          <a:ln w="9525">
            <a:solidFill>
              <a:schemeClr val="tx1"/>
            </a:solidFill>
            <a:miter lim="800000"/>
            <a:headEnd/>
            <a:tailEnd/>
          </a:ln>
          <a:effectLst/>
        </p:spPr>
        <p:txBody>
          <a:bodyPr wrap="none" anchor="ctr">
            <a:prstTxWarp prst="textNoShape">
              <a:avLst/>
            </a:prstTxWarp>
          </a:bodyPr>
          <a:lstStyle/>
          <a:p>
            <a:pPr algn="ctr"/>
            <a:r>
              <a:rPr lang="en-US"/>
              <a:t>Block 2</a:t>
            </a:r>
          </a:p>
        </p:txBody>
      </p:sp>
      <p:sp>
        <p:nvSpPr>
          <p:cNvPr id="47147" name="Rectangle 43"/>
          <p:cNvSpPr>
            <a:spLocks noChangeArrowheads="1"/>
          </p:cNvSpPr>
          <p:nvPr/>
        </p:nvSpPr>
        <p:spPr bwMode="auto">
          <a:xfrm>
            <a:off x="6477000" y="4800600"/>
            <a:ext cx="1066800" cy="381000"/>
          </a:xfrm>
          <a:prstGeom prst="rect">
            <a:avLst/>
          </a:prstGeom>
          <a:solidFill>
            <a:srgbClr val="969696"/>
          </a:solidFill>
          <a:ln w="9525">
            <a:solidFill>
              <a:schemeClr val="tx1"/>
            </a:solidFill>
            <a:miter lim="800000"/>
            <a:headEnd/>
            <a:tailEnd/>
          </a:ln>
          <a:effectLst/>
        </p:spPr>
        <p:txBody>
          <a:bodyPr wrap="none" anchor="ctr">
            <a:prstTxWarp prst="textNoShape">
              <a:avLst/>
            </a:prstTxWarp>
          </a:bodyPr>
          <a:lstStyle/>
          <a:p>
            <a:pPr algn="ctr"/>
            <a:r>
              <a:rPr lang="en-US"/>
              <a:t>Block 3</a:t>
            </a:r>
          </a:p>
        </p:txBody>
      </p:sp>
      <p:sp>
        <p:nvSpPr>
          <p:cNvPr id="47148" name="Rectangle 44"/>
          <p:cNvSpPr>
            <a:spLocks noChangeArrowheads="1"/>
          </p:cNvSpPr>
          <p:nvPr/>
        </p:nvSpPr>
        <p:spPr bwMode="auto">
          <a:xfrm>
            <a:off x="7696200" y="4800600"/>
            <a:ext cx="1066800" cy="381000"/>
          </a:xfrm>
          <a:prstGeom prst="rect">
            <a:avLst/>
          </a:prstGeom>
          <a:solidFill>
            <a:srgbClr val="969696"/>
          </a:solidFill>
          <a:ln w="9525">
            <a:solidFill>
              <a:schemeClr val="tx1"/>
            </a:solidFill>
            <a:miter lim="800000"/>
            <a:headEnd/>
            <a:tailEnd/>
          </a:ln>
          <a:effectLst/>
        </p:spPr>
        <p:txBody>
          <a:bodyPr wrap="none" anchor="ctr">
            <a:prstTxWarp prst="textNoShape">
              <a:avLst/>
            </a:prstTxWarp>
          </a:bodyPr>
          <a:lstStyle/>
          <a:p>
            <a:pPr algn="ctr"/>
            <a:r>
              <a:rPr lang="en-US"/>
              <a:t>Block 4</a:t>
            </a:r>
          </a:p>
        </p:txBody>
      </p:sp>
      <p:sp>
        <p:nvSpPr>
          <p:cNvPr id="47149" name="Line 45"/>
          <p:cNvSpPr>
            <a:spLocks noChangeShapeType="1"/>
          </p:cNvSpPr>
          <p:nvPr/>
        </p:nvSpPr>
        <p:spPr bwMode="auto">
          <a:xfrm>
            <a:off x="6858000" y="3810000"/>
            <a:ext cx="8382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7152" name="Line 48"/>
          <p:cNvSpPr>
            <a:spLocks noChangeShapeType="1"/>
          </p:cNvSpPr>
          <p:nvPr/>
        </p:nvSpPr>
        <p:spPr bwMode="auto">
          <a:xfrm>
            <a:off x="2971800" y="4495800"/>
            <a:ext cx="0" cy="457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7153" name="Line 49"/>
          <p:cNvSpPr>
            <a:spLocks noChangeShapeType="1"/>
          </p:cNvSpPr>
          <p:nvPr/>
        </p:nvSpPr>
        <p:spPr bwMode="auto">
          <a:xfrm>
            <a:off x="2971800" y="4953000"/>
            <a:ext cx="6858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47154" name="Text Box 50"/>
          <p:cNvSpPr txBox="1">
            <a:spLocks noChangeArrowheads="1"/>
          </p:cNvSpPr>
          <p:nvPr/>
        </p:nvSpPr>
        <p:spPr bwMode="auto">
          <a:xfrm>
            <a:off x="6172200" y="1905000"/>
            <a:ext cx="2590800" cy="641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(fixed block size, e.g. 128 bits)</a:t>
            </a:r>
          </a:p>
        </p:txBody>
      </p:sp>
      <p:sp>
        <p:nvSpPr>
          <p:cNvPr id="3" name="Slide Number Placeholder 2">
            <a:extLst>
              <a:ext uri="{FF2B5EF4-FFF2-40B4-BE49-F238E27FC236}">
                <a16:creationId xmlns:a16="http://schemas.microsoft.com/office/drawing/2014/main" id="{E2E433AB-2378-E740-8855-B1347955F201}"/>
              </a:ext>
            </a:extLst>
          </p:cNvPr>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Symmetric Key: Integrity</a:t>
            </a:r>
          </a:p>
        </p:txBody>
      </p:sp>
      <p:sp>
        <p:nvSpPr>
          <p:cNvPr id="48131" name="Rectangle 3"/>
          <p:cNvSpPr>
            <a:spLocks noGrp="1" noChangeArrowheads="1"/>
          </p:cNvSpPr>
          <p:nvPr>
            <p:ph idx="1"/>
          </p:nvPr>
        </p:nvSpPr>
        <p:spPr>
          <a:xfrm>
            <a:off x="838200" y="1659601"/>
            <a:ext cx="8229600" cy="2514600"/>
          </a:xfrm>
        </p:spPr>
        <p:txBody>
          <a:bodyPr>
            <a:normAutofit lnSpcReduction="10000"/>
          </a:bodyPr>
          <a:lstStyle/>
          <a:p>
            <a:pPr>
              <a:lnSpc>
                <a:spcPct val="90000"/>
              </a:lnSpc>
            </a:pPr>
            <a:r>
              <a:rPr lang="en-US" sz="2600" dirty="0"/>
              <a:t>Background: Hash Function Properties</a:t>
            </a:r>
          </a:p>
          <a:p>
            <a:pPr lvl="1">
              <a:lnSpc>
                <a:spcPct val="90000"/>
              </a:lnSpc>
            </a:pPr>
            <a:r>
              <a:rPr lang="en-US" sz="2200" dirty="0"/>
              <a:t>Consistent: hash(X) always yields same result</a:t>
            </a:r>
          </a:p>
          <a:p>
            <a:pPr lvl="1">
              <a:lnSpc>
                <a:spcPct val="90000"/>
              </a:lnSpc>
            </a:pPr>
            <a:endParaRPr lang="en-US" sz="2200" dirty="0"/>
          </a:p>
          <a:p>
            <a:pPr lvl="1">
              <a:lnSpc>
                <a:spcPct val="90000"/>
              </a:lnSpc>
            </a:pPr>
            <a:r>
              <a:rPr lang="en-US" sz="2200" dirty="0"/>
              <a:t>One-way:  given X, can’t find Y </a:t>
            </a:r>
            <a:r>
              <a:rPr lang="en-US" sz="2200" dirty="0" err="1"/>
              <a:t>s.t.</a:t>
            </a:r>
            <a:r>
              <a:rPr lang="en-US" sz="2200" dirty="0"/>
              <a:t> hash(Y) = X </a:t>
            </a:r>
          </a:p>
          <a:p>
            <a:pPr lvl="1">
              <a:lnSpc>
                <a:spcPct val="90000"/>
              </a:lnSpc>
            </a:pPr>
            <a:endParaRPr lang="en-US" sz="2200" dirty="0"/>
          </a:p>
          <a:p>
            <a:pPr lvl="1">
              <a:lnSpc>
                <a:spcPct val="90000"/>
              </a:lnSpc>
            </a:pPr>
            <a:r>
              <a:rPr lang="en-US" sz="2200" dirty="0"/>
              <a:t>Collision resistant:  						given hash(W) = Z, can’t find X such that hash(X) = Z </a:t>
            </a:r>
          </a:p>
          <a:p>
            <a:pPr lvl="1">
              <a:lnSpc>
                <a:spcPct val="90000"/>
              </a:lnSpc>
              <a:buFont typeface="Wingdings" charset="2"/>
              <a:buNone/>
            </a:pPr>
            <a:endParaRPr lang="en-US" sz="2200" dirty="0"/>
          </a:p>
        </p:txBody>
      </p:sp>
      <p:grpSp>
        <p:nvGrpSpPr>
          <p:cNvPr id="2" name="Group 1"/>
          <p:cNvGrpSpPr/>
          <p:nvPr/>
        </p:nvGrpSpPr>
        <p:grpSpPr>
          <a:xfrm>
            <a:off x="609600" y="4800600"/>
            <a:ext cx="8077200" cy="1143000"/>
            <a:chOff x="228600" y="4724400"/>
            <a:chExt cx="8077200" cy="1143000"/>
          </a:xfrm>
        </p:grpSpPr>
        <p:sp>
          <p:nvSpPr>
            <p:cNvPr id="48132" name="AutoShape 4"/>
            <p:cNvSpPr>
              <a:spLocks noChangeArrowheads="1"/>
            </p:cNvSpPr>
            <p:nvPr/>
          </p:nvSpPr>
          <p:spPr bwMode="auto">
            <a:xfrm rot="16200000">
              <a:off x="4533900" y="4457700"/>
              <a:ext cx="1143000" cy="16764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vert="eaVert" wrap="none" anchor="ctr">
              <a:prstTxWarp prst="textNoShape">
                <a:avLst/>
              </a:prstTxWarp>
            </a:bodyPr>
            <a:lstStyle/>
            <a:p>
              <a:pPr algn="ctr"/>
              <a:r>
                <a:rPr lang="en-US" sz="2000"/>
                <a:t>Hash Fn</a:t>
              </a:r>
            </a:p>
          </p:txBody>
        </p:sp>
        <p:sp>
          <p:nvSpPr>
            <p:cNvPr id="48133" name="Rectangle 5"/>
            <p:cNvSpPr>
              <a:spLocks noChangeArrowheads="1"/>
            </p:cNvSpPr>
            <p:nvPr/>
          </p:nvSpPr>
          <p:spPr bwMode="auto">
            <a:xfrm>
              <a:off x="228600" y="5105400"/>
              <a:ext cx="3124200" cy="3810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r>
                <a:rPr lang="en-US" sz="2000" dirty="0"/>
                <a:t>Message of arbitrary length</a:t>
              </a:r>
            </a:p>
          </p:txBody>
        </p:sp>
        <p:sp>
          <p:nvSpPr>
            <p:cNvPr id="48134" name="Line 6"/>
            <p:cNvSpPr>
              <a:spLocks noChangeShapeType="1"/>
            </p:cNvSpPr>
            <p:nvPr/>
          </p:nvSpPr>
          <p:spPr bwMode="auto">
            <a:xfrm>
              <a:off x="3505200" y="5334000"/>
              <a:ext cx="5334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sz="2000"/>
            </a:p>
          </p:txBody>
        </p:sp>
        <p:sp>
          <p:nvSpPr>
            <p:cNvPr id="48135" name="Line 7"/>
            <p:cNvSpPr>
              <a:spLocks noChangeShapeType="1"/>
            </p:cNvSpPr>
            <p:nvPr/>
          </p:nvSpPr>
          <p:spPr bwMode="auto">
            <a:xfrm>
              <a:off x="6096000" y="5334000"/>
              <a:ext cx="6096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sz="2000"/>
            </a:p>
          </p:txBody>
        </p:sp>
        <p:sp>
          <p:nvSpPr>
            <p:cNvPr id="48136" name="Rectangle 8"/>
            <p:cNvSpPr>
              <a:spLocks noChangeArrowheads="1"/>
            </p:cNvSpPr>
            <p:nvPr/>
          </p:nvSpPr>
          <p:spPr bwMode="auto">
            <a:xfrm>
              <a:off x="6934200" y="4953000"/>
              <a:ext cx="1371600" cy="609600"/>
            </a:xfrm>
            <a:prstGeom prst="rect">
              <a:avLst/>
            </a:prstGeom>
            <a:solidFill>
              <a:srgbClr val="33CCCC"/>
            </a:solidFill>
            <a:ln w="9525">
              <a:solidFill>
                <a:schemeClr val="tx1"/>
              </a:solidFill>
              <a:miter lim="800000"/>
              <a:headEnd/>
              <a:tailEnd/>
            </a:ln>
            <a:effectLst/>
          </p:spPr>
          <p:txBody>
            <a:bodyPr wrap="none" anchor="ctr">
              <a:prstTxWarp prst="textNoShape">
                <a:avLst/>
              </a:prstTxWarp>
            </a:bodyPr>
            <a:lstStyle/>
            <a:p>
              <a:pPr algn="ctr"/>
              <a:r>
                <a:rPr lang="en-US" sz="2000" dirty="0"/>
                <a:t>Fixed Size </a:t>
              </a:r>
            </a:p>
            <a:p>
              <a:pPr algn="ctr"/>
              <a:r>
                <a:rPr lang="en-US" sz="2000" dirty="0"/>
                <a:t>Hash</a:t>
              </a:r>
            </a:p>
          </p:txBody>
        </p:sp>
      </p:grpSp>
      <p:sp>
        <p:nvSpPr>
          <p:cNvPr id="4" name="Slide Number Placeholder 3">
            <a:extLst>
              <a:ext uri="{FF2B5EF4-FFF2-40B4-BE49-F238E27FC236}">
                <a16:creationId xmlns:a16="http://schemas.microsoft.com/office/drawing/2014/main" id="{E2D14536-4710-4D4F-8D4D-FCB7132D8756}"/>
              </a:ext>
            </a:extLst>
          </p:cNvPr>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13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Symmetric Key: Integrity</a:t>
            </a:r>
          </a:p>
        </p:txBody>
      </p:sp>
      <p:sp>
        <p:nvSpPr>
          <p:cNvPr id="49155" name="Rectangle 3"/>
          <p:cNvSpPr>
            <a:spLocks noGrp="1" noChangeArrowheads="1"/>
          </p:cNvSpPr>
          <p:nvPr>
            <p:ph idx="1"/>
          </p:nvPr>
        </p:nvSpPr>
        <p:spPr>
          <a:xfrm>
            <a:off x="457200" y="1600200"/>
            <a:ext cx="8229600" cy="685800"/>
          </a:xfrm>
        </p:spPr>
        <p:txBody>
          <a:bodyPr>
            <a:normAutofit/>
          </a:bodyPr>
          <a:lstStyle/>
          <a:p>
            <a:r>
              <a:rPr lang="en-US"/>
              <a:t>Hash Message Authentication Code (HMAC) </a:t>
            </a:r>
          </a:p>
          <a:p>
            <a:pPr lvl="1">
              <a:buFont typeface="Wingdings" charset="2"/>
              <a:buNone/>
            </a:pPr>
            <a:endParaRPr lang="en-US"/>
          </a:p>
        </p:txBody>
      </p:sp>
      <p:sp>
        <p:nvSpPr>
          <p:cNvPr id="49156" name="AutoShape 4"/>
          <p:cNvSpPr>
            <a:spLocks noChangeArrowheads="1"/>
          </p:cNvSpPr>
          <p:nvPr/>
        </p:nvSpPr>
        <p:spPr bwMode="auto">
          <a:xfrm rot="16200000">
            <a:off x="5295900" y="2400300"/>
            <a:ext cx="762000" cy="990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vert="eaVert" wrap="none" anchor="ctr">
            <a:prstTxWarp prst="textNoShape">
              <a:avLst/>
            </a:prstTxWarp>
          </a:bodyPr>
          <a:lstStyle/>
          <a:p>
            <a:pPr algn="ctr"/>
            <a:r>
              <a:rPr lang="en-US" sz="2000"/>
              <a:t>Hash Fn</a:t>
            </a:r>
          </a:p>
        </p:txBody>
      </p:sp>
      <p:sp>
        <p:nvSpPr>
          <p:cNvPr id="49157" name="Rectangle 5"/>
          <p:cNvSpPr>
            <a:spLocks noChangeArrowheads="1"/>
          </p:cNvSpPr>
          <p:nvPr/>
        </p:nvSpPr>
        <p:spPr bwMode="auto">
          <a:xfrm>
            <a:off x="1828800" y="2514600"/>
            <a:ext cx="2438400" cy="3048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r>
              <a:rPr lang="en-US" sz="1200"/>
              <a:t>Message</a:t>
            </a:r>
          </a:p>
        </p:txBody>
      </p:sp>
      <p:sp>
        <p:nvSpPr>
          <p:cNvPr id="49158" name="Line 6"/>
          <p:cNvSpPr>
            <a:spLocks noChangeShapeType="1"/>
          </p:cNvSpPr>
          <p:nvPr/>
        </p:nvSpPr>
        <p:spPr bwMode="auto">
          <a:xfrm>
            <a:off x="4572000" y="2667000"/>
            <a:ext cx="415925" cy="1588"/>
          </a:xfrm>
          <a:prstGeom prst="line">
            <a:avLst/>
          </a:prstGeom>
          <a:noFill/>
          <a:ln w="9525">
            <a:solidFill>
              <a:schemeClr val="tx1"/>
            </a:solidFill>
            <a:round/>
            <a:headEnd/>
            <a:tailEnd type="triangle" w="med" len="med"/>
          </a:ln>
          <a:effectLst/>
        </p:spPr>
        <p:txBody>
          <a:bodyPr>
            <a:prstTxWarp prst="textNoShape">
              <a:avLst/>
            </a:prstTxWarp>
          </a:bodyPr>
          <a:lstStyle/>
          <a:p>
            <a:endParaRPr lang="en-US" sz="2000"/>
          </a:p>
        </p:txBody>
      </p:sp>
      <p:sp>
        <p:nvSpPr>
          <p:cNvPr id="49159" name="Line 7"/>
          <p:cNvSpPr>
            <a:spLocks noChangeShapeType="1"/>
          </p:cNvSpPr>
          <p:nvPr/>
        </p:nvSpPr>
        <p:spPr bwMode="auto">
          <a:xfrm>
            <a:off x="6553200" y="2895600"/>
            <a:ext cx="476250" cy="1588"/>
          </a:xfrm>
          <a:prstGeom prst="line">
            <a:avLst/>
          </a:prstGeom>
          <a:noFill/>
          <a:ln w="9525">
            <a:solidFill>
              <a:schemeClr val="tx1"/>
            </a:solidFill>
            <a:round/>
            <a:headEnd/>
            <a:tailEnd type="triangle" w="med" len="med"/>
          </a:ln>
          <a:effectLst/>
        </p:spPr>
        <p:txBody>
          <a:bodyPr>
            <a:prstTxWarp prst="textNoShape">
              <a:avLst/>
            </a:prstTxWarp>
          </a:bodyPr>
          <a:lstStyle/>
          <a:p>
            <a:endParaRPr lang="en-US" sz="2000"/>
          </a:p>
        </p:txBody>
      </p:sp>
      <p:sp>
        <p:nvSpPr>
          <p:cNvPr id="49160" name="Rectangle 8"/>
          <p:cNvSpPr>
            <a:spLocks noChangeArrowheads="1"/>
          </p:cNvSpPr>
          <p:nvPr/>
        </p:nvSpPr>
        <p:spPr bwMode="auto">
          <a:xfrm>
            <a:off x="1828800" y="4648200"/>
            <a:ext cx="762000" cy="304800"/>
          </a:xfrm>
          <a:prstGeom prst="rect">
            <a:avLst/>
          </a:prstGeom>
          <a:solidFill>
            <a:srgbClr val="33CCCC"/>
          </a:solidFill>
          <a:ln w="9525">
            <a:solidFill>
              <a:schemeClr val="tx1"/>
            </a:solidFill>
            <a:miter lim="800000"/>
            <a:headEnd/>
            <a:tailEnd/>
          </a:ln>
          <a:effectLst/>
        </p:spPr>
        <p:txBody>
          <a:bodyPr wrap="none" anchor="ctr">
            <a:prstTxWarp prst="textNoShape">
              <a:avLst/>
            </a:prstTxWarp>
          </a:bodyPr>
          <a:lstStyle/>
          <a:p>
            <a:pPr algn="ctr"/>
            <a:r>
              <a:rPr lang="en-US" sz="1200"/>
              <a:t>MAC</a:t>
            </a:r>
          </a:p>
        </p:txBody>
      </p:sp>
      <p:pic>
        <p:nvPicPr>
          <p:cNvPr id="49161" name="Picture 9" descr="BS00768_[1]"/>
          <p:cNvPicPr>
            <a:picLocks noChangeAspect="1" noChangeArrowheads="1"/>
          </p:cNvPicPr>
          <p:nvPr/>
        </p:nvPicPr>
        <p:blipFill>
          <a:blip r:embed="rId3"/>
          <a:srcRect/>
          <a:stretch>
            <a:fillRect/>
          </a:stretch>
        </p:blipFill>
        <p:spPr bwMode="auto">
          <a:xfrm flipH="1" flipV="1">
            <a:off x="3962400" y="3048000"/>
            <a:ext cx="465138" cy="241300"/>
          </a:xfrm>
          <a:prstGeom prst="rect">
            <a:avLst/>
          </a:prstGeom>
          <a:noFill/>
        </p:spPr>
      </p:pic>
      <p:sp>
        <p:nvSpPr>
          <p:cNvPr id="49162" name="Line 10"/>
          <p:cNvSpPr>
            <a:spLocks noChangeShapeType="1"/>
          </p:cNvSpPr>
          <p:nvPr/>
        </p:nvSpPr>
        <p:spPr bwMode="auto">
          <a:xfrm>
            <a:off x="4572000" y="3124200"/>
            <a:ext cx="3810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sz="2000"/>
          </a:p>
        </p:txBody>
      </p:sp>
      <p:sp>
        <p:nvSpPr>
          <p:cNvPr id="49163" name="Rectangle 11"/>
          <p:cNvSpPr>
            <a:spLocks noChangeArrowheads="1"/>
          </p:cNvSpPr>
          <p:nvPr/>
        </p:nvSpPr>
        <p:spPr bwMode="auto">
          <a:xfrm>
            <a:off x="2590800" y="4648200"/>
            <a:ext cx="2438400" cy="3048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r>
              <a:rPr lang="en-US" sz="1200"/>
              <a:t>Message</a:t>
            </a:r>
          </a:p>
        </p:txBody>
      </p:sp>
      <p:sp>
        <p:nvSpPr>
          <p:cNvPr id="49164" name="AutoShape 12"/>
          <p:cNvSpPr>
            <a:spLocks/>
          </p:cNvSpPr>
          <p:nvPr/>
        </p:nvSpPr>
        <p:spPr bwMode="auto">
          <a:xfrm rot="5400000">
            <a:off x="3238500" y="2781300"/>
            <a:ext cx="457200" cy="3124200"/>
          </a:xfrm>
          <a:prstGeom prst="leftBrace">
            <a:avLst>
              <a:gd name="adj1" fmla="val 56944"/>
              <a:gd name="adj2" fmla="val 50000"/>
            </a:avLst>
          </a:prstGeom>
          <a:noFill/>
          <a:ln w="9525">
            <a:solidFill>
              <a:schemeClr val="tx1"/>
            </a:solidFill>
            <a:round/>
            <a:headEnd/>
            <a:tailEnd/>
          </a:ln>
          <a:effectLst/>
        </p:spPr>
        <p:txBody>
          <a:bodyPr wrap="none" anchor="ctr">
            <a:prstTxWarp prst="textNoShape">
              <a:avLst/>
            </a:prstTxWarp>
          </a:bodyPr>
          <a:lstStyle/>
          <a:p>
            <a:endParaRPr lang="en-US" sz="2000"/>
          </a:p>
        </p:txBody>
      </p:sp>
      <p:sp>
        <p:nvSpPr>
          <p:cNvPr id="49165" name="Text Box 13"/>
          <p:cNvSpPr txBox="1">
            <a:spLocks noChangeArrowheads="1"/>
          </p:cNvSpPr>
          <p:nvPr/>
        </p:nvSpPr>
        <p:spPr bwMode="auto">
          <a:xfrm>
            <a:off x="1752600" y="3821668"/>
            <a:ext cx="4038600" cy="369332"/>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800" dirty="0"/>
              <a:t>Alice Transmits Message &amp; MAC</a:t>
            </a:r>
          </a:p>
        </p:txBody>
      </p:sp>
      <p:sp>
        <p:nvSpPr>
          <p:cNvPr id="49166" name="Text Box 14"/>
          <p:cNvSpPr txBox="1">
            <a:spLocks noChangeArrowheads="1"/>
          </p:cNvSpPr>
          <p:nvPr/>
        </p:nvSpPr>
        <p:spPr bwMode="auto">
          <a:xfrm>
            <a:off x="1257300" y="5819017"/>
            <a:ext cx="6629400" cy="70788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a:t>Why is this secure from a message integrity perspective?  How do properties of a hash function help us?  </a:t>
            </a:r>
          </a:p>
        </p:txBody>
      </p:sp>
      <p:sp>
        <p:nvSpPr>
          <p:cNvPr id="49167" name="Rectangle 15"/>
          <p:cNvSpPr>
            <a:spLocks noChangeArrowheads="1"/>
          </p:cNvSpPr>
          <p:nvPr/>
        </p:nvSpPr>
        <p:spPr bwMode="auto">
          <a:xfrm>
            <a:off x="7315200" y="2743200"/>
            <a:ext cx="762000" cy="304800"/>
          </a:xfrm>
          <a:prstGeom prst="rect">
            <a:avLst/>
          </a:prstGeom>
          <a:solidFill>
            <a:srgbClr val="33CCCC"/>
          </a:solidFill>
          <a:ln w="9525">
            <a:solidFill>
              <a:schemeClr val="tx1"/>
            </a:solidFill>
            <a:miter lim="800000"/>
            <a:headEnd/>
            <a:tailEnd/>
          </a:ln>
          <a:effectLst/>
        </p:spPr>
        <p:txBody>
          <a:bodyPr wrap="none" anchor="ctr">
            <a:prstTxWarp prst="textNoShape">
              <a:avLst/>
            </a:prstTxWarp>
          </a:bodyPr>
          <a:lstStyle/>
          <a:p>
            <a:pPr algn="ctr"/>
            <a:r>
              <a:rPr lang="en-US" sz="1200"/>
              <a:t>MAC</a:t>
            </a:r>
          </a:p>
        </p:txBody>
      </p:sp>
      <p:sp>
        <p:nvSpPr>
          <p:cNvPr id="49168" name="Text Box 16"/>
          <p:cNvSpPr txBox="1">
            <a:spLocks noChangeArrowheads="1"/>
          </p:cNvSpPr>
          <p:nvPr/>
        </p:nvSpPr>
        <p:spPr bwMode="auto">
          <a:xfrm>
            <a:off x="533400" y="2443371"/>
            <a:ext cx="1676400" cy="109260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dirty="0">
                <a:solidFill>
                  <a:srgbClr val="C00000"/>
                </a:solidFill>
              </a:rPr>
              <a:t>Step #1:</a:t>
            </a:r>
          </a:p>
          <a:p>
            <a:pPr>
              <a:spcBef>
                <a:spcPct val="50000"/>
              </a:spcBef>
            </a:pPr>
            <a:r>
              <a:rPr lang="en-US" sz="1800" dirty="0"/>
              <a:t>Alice creates MAC</a:t>
            </a:r>
          </a:p>
        </p:txBody>
      </p:sp>
      <p:sp>
        <p:nvSpPr>
          <p:cNvPr id="49169" name="Text Box 17"/>
          <p:cNvSpPr txBox="1">
            <a:spLocks noChangeArrowheads="1"/>
          </p:cNvSpPr>
          <p:nvPr/>
        </p:nvSpPr>
        <p:spPr bwMode="auto">
          <a:xfrm>
            <a:off x="609600" y="3914744"/>
            <a:ext cx="1066800" cy="40011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dirty="0">
                <a:solidFill>
                  <a:srgbClr val="C00000"/>
                </a:solidFill>
              </a:rPr>
              <a:t>Step #2</a:t>
            </a:r>
          </a:p>
        </p:txBody>
      </p:sp>
      <p:sp>
        <p:nvSpPr>
          <p:cNvPr id="49170" name="Text Box 18"/>
          <p:cNvSpPr txBox="1">
            <a:spLocks noChangeArrowheads="1"/>
          </p:cNvSpPr>
          <p:nvPr/>
        </p:nvSpPr>
        <p:spPr bwMode="auto">
          <a:xfrm>
            <a:off x="5791200" y="4037364"/>
            <a:ext cx="2971800" cy="109260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dirty="0">
                <a:solidFill>
                  <a:srgbClr val="C00000"/>
                </a:solidFill>
              </a:rPr>
              <a:t>Step #3</a:t>
            </a:r>
          </a:p>
          <a:p>
            <a:pPr>
              <a:spcBef>
                <a:spcPct val="50000"/>
              </a:spcBef>
            </a:pPr>
            <a:r>
              <a:rPr lang="en-US" sz="1800" dirty="0"/>
              <a:t>Bob computes MAC with message and K</a:t>
            </a:r>
            <a:r>
              <a:rPr lang="en-US" sz="1800" baseline="-25000" dirty="0"/>
              <a:t>A-B</a:t>
            </a:r>
            <a:r>
              <a:rPr lang="en-US" sz="1800" dirty="0"/>
              <a:t> to verify.</a:t>
            </a:r>
          </a:p>
        </p:txBody>
      </p:sp>
      <p:sp>
        <p:nvSpPr>
          <p:cNvPr id="49171" name="Text Box 19"/>
          <p:cNvSpPr txBox="1">
            <a:spLocks noChangeArrowheads="1"/>
          </p:cNvSpPr>
          <p:nvPr/>
        </p:nvSpPr>
        <p:spPr bwMode="auto">
          <a:xfrm>
            <a:off x="4038600" y="3276600"/>
            <a:ext cx="838200" cy="40011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a:t>K </a:t>
            </a:r>
            <a:r>
              <a:rPr lang="en-US" sz="2000" baseline="-25000"/>
              <a:t>A-B</a:t>
            </a:r>
          </a:p>
        </p:txBody>
      </p:sp>
      <p:sp>
        <p:nvSpPr>
          <p:cNvPr id="3" name="Slide Number Placeholder 2">
            <a:extLst>
              <a:ext uri="{FF2B5EF4-FFF2-40B4-BE49-F238E27FC236}">
                <a16:creationId xmlns:a16="http://schemas.microsoft.com/office/drawing/2014/main" id="{A78E5D49-52B9-F143-8DCA-FF2C87A77045}"/>
              </a:ext>
            </a:extLst>
          </p:cNvPr>
          <p:cNvSpPr>
            <a:spLocks noGrp="1"/>
          </p:cNvSpPr>
          <p:nvPr>
            <p:ph type="sldNum" sz="quarter" idx="12"/>
          </p:nvPr>
        </p:nvSpPr>
        <p:spPr/>
        <p:txBody>
          <a:bodyPr/>
          <a:lstStyle/>
          <a:p>
            <a:fld id="{B6F15528-21DE-4FAA-801E-634DDDAF4B2B}" type="slidenum">
              <a:rPr lang="en-US" smtClean="0"/>
              <a:pPr/>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1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1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1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1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1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0" grpId="0" animBg="1"/>
      <p:bldP spid="49163" grpId="0" animBg="1"/>
      <p:bldP spid="49164" grpId="0" animBg="1"/>
      <p:bldP spid="49165" grpId="0"/>
      <p:bldP spid="49166" grpId="0"/>
      <p:bldP spid="49169" grpId="0"/>
      <p:bldP spid="4917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Symmetric Key: Authentication</a:t>
            </a:r>
          </a:p>
        </p:txBody>
      </p:sp>
      <p:sp>
        <p:nvSpPr>
          <p:cNvPr id="51203" name="Rectangle 3"/>
          <p:cNvSpPr>
            <a:spLocks noGrp="1" noChangeArrowheads="1"/>
          </p:cNvSpPr>
          <p:nvPr>
            <p:ph idx="1"/>
          </p:nvPr>
        </p:nvSpPr>
        <p:spPr>
          <a:xfrm>
            <a:off x="457200" y="1600200"/>
            <a:ext cx="8229600" cy="1371600"/>
          </a:xfrm>
        </p:spPr>
        <p:txBody>
          <a:bodyPr/>
          <a:lstStyle/>
          <a:p>
            <a:r>
              <a:rPr lang="en-US"/>
              <a:t>You already know how to do this!</a:t>
            </a:r>
          </a:p>
          <a:p>
            <a:pPr>
              <a:buFont typeface="Wingdings" charset="2"/>
              <a:buNone/>
            </a:pPr>
            <a:r>
              <a:rPr lang="en-US"/>
              <a:t>	(hint: think about how we showed integrity)</a:t>
            </a:r>
          </a:p>
          <a:p>
            <a:pPr>
              <a:buFont typeface="Wingdings" charset="2"/>
              <a:buNone/>
            </a:pPr>
            <a:endParaRPr lang="en-US"/>
          </a:p>
          <a:p>
            <a:pPr>
              <a:buFont typeface="Wingdings" charset="2"/>
              <a:buNone/>
            </a:pPr>
            <a:endParaRPr lang="en-US"/>
          </a:p>
        </p:txBody>
      </p:sp>
      <p:sp>
        <p:nvSpPr>
          <p:cNvPr id="51204" name="AutoShape 4"/>
          <p:cNvSpPr>
            <a:spLocks noChangeArrowheads="1"/>
          </p:cNvSpPr>
          <p:nvPr/>
        </p:nvSpPr>
        <p:spPr bwMode="auto">
          <a:xfrm rot="16200000">
            <a:off x="4533900" y="3390900"/>
            <a:ext cx="762000" cy="990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vert="eaVert" wrap="none" anchor="ctr">
            <a:prstTxWarp prst="textNoShape">
              <a:avLst/>
            </a:prstTxWarp>
          </a:bodyPr>
          <a:lstStyle/>
          <a:p>
            <a:pPr algn="ctr"/>
            <a:r>
              <a:rPr lang="en-US" sz="2000" dirty="0"/>
              <a:t>Hash </a:t>
            </a:r>
            <a:r>
              <a:rPr lang="en-US" sz="2000" dirty="0" err="1"/>
              <a:t>Fn</a:t>
            </a:r>
            <a:endParaRPr lang="en-US" sz="2000" dirty="0"/>
          </a:p>
        </p:txBody>
      </p:sp>
      <p:sp>
        <p:nvSpPr>
          <p:cNvPr id="51205" name="Rectangle 5"/>
          <p:cNvSpPr>
            <a:spLocks noChangeArrowheads="1"/>
          </p:cNvSpPr>
          <p:nvPr/>
        </p:nvSpPr>
        <p:spPr bwMode="auto">
          <a:xfrm>
            <a:off x="1066800" y="3505200"/>
            <a:ext cx="2438400" cy="3048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r>
              <a:rPr lang="en-US" sz="1400"/>
              <a:t>I am Bob</a:t>
            </a:r>
          </a:p>
        </p:txBody>
      </p:sp>
      <p:sp>
        <p:nvSpPr>
          <p:cNvPr id="51206" name="Line 6"/>
          <p:cNvSpPr>
            <a:spLocks noChangeShapeType="1"/>
          </p:cNvSpPr>
          <p:nvPr/>
        </p:nvSpPr>
        <p:spPr bwMode="auto">
          <a:xfrm>
            <a:off x="3810000" y="3657600"/>
            <a:ext cx="415925" cy="1588"/>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51207" name="Line 7"/>
          <p:cNvSpPr>
            <a:spLocks noChangeShapeType="1"/>
          </p:cNvSpPr>
          <p:nvPr/>
        </p:nvSpPr>
        <p:spPr bwMode="auto">
          <a:xfrm>
            <a:off x="5791200" y="3886200"/>
            <a:ext cx="476250" cy="1588"/>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pic>
        <p:nvPicPr>
          <p:cNvPr id="51208" name="Picture 8" descr="BS00768_[1]"/>
          <p:cNvPicPr>
            <a:picLocks noChangeAspect="1" noChangeArrowheads="1"/>
          </p:cNvPicPr>
          <p:nvPr/>
        </p:nvPicPr>
        <p:blipFill>
          <a:blip r:embed="rId3"/>
          <a:srcRect/>
          <a:stretch>
            <a:fillRect/>
          </a:stretch>
        </p:blipFill>
        <p:spPr bwMode="auto">
          <a:xfrm flipH="1" flipV="1">
            <a:off x="3200400" y="4038600"/>
            <a:ext cx="465138" cy="241300"/>
          </a:xfrm>
          <a:prstGeom prst="rect">
            <a:avLst/>
          </a:prstGeom>
          <a:noFill/>
        </p:spPr>
      </p:pic>
      <p:sp>
        <p:nvSpPr>
          <p:cNvPr id="51209" name="Line 9"/>
          <p:cNvSpPr>
            <a:spLocks noChangeShapeType="1"/>
          </p:cNvSpPr>
          <p:nvPr/>
        </p:nvSpPr>
        <p:spPr bwMode="auto">
          <a:xfrm>
            <a:off x="3810000" y="4114800"/>
            <a:ext cx="3810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51210" name="Rectangle 10"/>
          <p:cNvSpPr>
            <a:spLocks noChangeArrowheads="1"/>
          </p:cNvSpPr>
          <p:nvPr/>
        </p:nvSpPr>
        <p:spPr bwMode="auto">
          <a:xfrm>
            <a:off x="6553200" y="3733800"/>
            <a:ext cx="1143000" cy="304800"/>
          </a:xfrm>
          <a:prstGeom prst="rect">
            <a:avLst/>
          </a:prstGeom>
          <a:solidFill>
            <a:srgbClr val="33CCCC"/>
          </a:solidFill>
          <a:ln w="9525">
            <a:solidFill>
              <a:schemeClr val="tx1"/>
            </a:solidFill>
            <a:miter lim="800000"/>
            <a:headEnd/>
            <a:tailEnd/>
          </a:ln>
          <a:effectLst/>
        </p:spPr>
        <p:txBody>
          <a:bodyPr wrap="none" anchor="ctr">
            <a:prstTxWarp prst="textNoShape">
              <a:avLst/>
            </a:prstTxWarp>
          </a:bodyPr>
          <a:lstStyle/>
          <a:p>
            <a:pPr algn="ctr"/>
            <a:r>
              <a:rPr lang="en-US" sz="1400"/>
              <a:t>A43FF234</a:t>
            </a:r>
          </a:p>
        </p:txBody>
      </p:sp>
      <p:sp>
        <p:nvSpPr>
          <p:cNvPr id="51212" name="Text Box 12"/>
          <p:cNvSpPr txBox="1">
            <a:spLocks noChangeArrowheads="1"/>
          </p:cNvSpPr>
          <p:nvPr/>
        </p:nvSpPr>
        <p:spPr bwMode="auto">
          <a:xfrm>
            <a:off x="609600" y="5334000"/>
            <a:ext cx="7315200" cy="7016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a:t>Alice receives the hash, computes a hash with K</a:t>
            </a:r>
            <a:r>
              <a:rPr lang="en-US" sz="2000" baseline="-25000"/>
              <a:t>A-B</a:t>
            </a:r>
            <a:r>
              <a:rPr lang="en-US" sz="2000"/>
              <a:t> , and she knows the sender is Bob</a:t>
            </a:r>
          </a:p>
        </p:txBody>
      </p:sp>
      <p:sp>
        <p:nvSpPr>
          <p:cNvPr id="51213" name="AutoShape 13"/>
          <p:cNvSpPr>
            <a:spLocks noChangeArrowheads="1"/>
          </p:cNvSpPr>
          <p:nvPr/>
        </p:nvSpPr>
        <p:spPr bwMode="auto">
          <a:xfrm>
            <a:off x="2362200" y="4191000"/>
            <a:ext cx="3200400" cy="2667000"/>
          </a:xfrm>
          <a:prstGeom prst="irregularSeal1">
            <a:avLst/>
          </a:prstGeom>
          <a:solidFill>
            <a:srgbClr val="FFFF00"/>
          </a:solidFill>
          <a:ln w="9525">
            <a:solidFill>
              <a:schemeClr val="tx1"/>
            </a:solidFill>
            <a:miter lim="800000"/>
            <a:headEnd/>
            <a:tailEnd/>
          </a:ln>
          <a:effectLst/>
        </p:spPr>
        <p:txBody>
          <a:bodyPr wrap="none" anchor="ctr">
            <a:prstTxWarp prst="textNoShape">
              <a:avLst/>
            </a:prstTxWarp>
          </a:bodyPr>
          <a:lstStyle/>
          <a:p>
            <a:pPr algn="ctr"/>
            <a:r>
              <a:rPr lang="en-US" sz="2000" b="1"/>
              <a:t>Wrong!</a:t>
            </a:r>
          </a:p>
        </p:txBody>
      </p:sp>
      <p:sp>
        <p:nvSpPr>
          <p:cNvPr id="51214" name="Text Box 14"/>
          <p:cNvSpPr txBox="1">
            <a:spLocks noChangeArrowheads="1"/>
          </p:cNvSpPr>
          <p:nvPr/>
        </p:nvSpPr>
        <p:spPr bwMode="auto">
          <a:xfrm>
            <a:off x="3048000" y="4419600"/>
            <a:ext cx="8382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K </a:t>
            </a:r>
            <a:r>
              <a:rPr lang="en-US" baseline="-25000"/>
              <a:t>A-B</a:t>
            </a:r>
          </a:p>
        </p:txBody>
      </p:sp>
      <p:sp>
        <p:nvSpPr>
          <p:cNvPr id="3" name="Slide Number Placeholder 2">
            <a:extLst>
              <a:ext uri="{FF2B5EF4-FFF2-40B4-BE49-F238E27FC236}">
                <a16:creationId xmlns:a16="http://schemas.microsoft.com/office/drawing/2014/main" id="{1B567339-6B89-3749-8574-AE1BBD7128B7}"/>
              </a:ext>
            </a:extLst>
          </p:cNvPr>
          <p:cNvSpPr>
            <a:spLocks noGrp="1"/>
          </p:cNvSpPr>
          <p:nvPr>
            <p:ph type="sldNum" sz="quarter" idx="12"/>
          </p:nvPr>
        </p:nvSpPr>
        <p:spPr/>
        <p:txBody>
          <a:bodyPr/>
          <a:lstStyle/>
          <a:p>
            <a:fld id="{B6F15528-21DE-4FAA-801E-634DDDAF4B2B}" type="slidenum">
              <a:rPr lang="en-US" smtClean="0"/>
              <a:pPr/>
              <a:t>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p:cNvSpPr/>
          <p:nvPr/>
        </p:nvSpPr>
        <p:spPr>
          <a:xfrm>
            <a:off x="-9395" y="-4556"/>
            <a:ext cx="9162790" cy="828944"/>
          </a:xfrm>
          <a:prstGeom prst="rect">
            <a:avLst/>
          </a:prstGeom>
          <a:solidFill>
            <a:srgbClr val="A90003"/>
          </a:solidFill>
          <a:ln w="12700">
            <a:miter lim="400000"/>
          </a:ln>
        </p:spPr>
        <p:txBody>
          <a:bodyPr lIns="35719" tIns="35719" rIns="35719" bIns="35719" anchor="ctr"/>
          <a:lstStyle/>
          <a:p>
            <a:pPr>
              <a:defRPr b="0" cap="all" spc="384">
                <a:solidFill>
                  <a:srgbClr val="FFFFFF"/>
                </a:solidFill>
                <a:latin typeface="Avenir Medium"/>
                <a:ea typeface="Avenir Medium"/>
                <a:cs typeface="Avenir Medium"/>
                <a:sym typeface="Avenir Medium"/>
              </a:defRPr>
            </a:pPr>
            <a:endParaRPr sz="1266"/>
          </a:p>
        </p:txBody>
      </p:sp>
      <p:sp>
        <p:nvSpPr>
          <p:cNvPr id="120" name="Rectangle"/>
          <p:cNvSpPr/>
          <p:nvPr/>
        </p:nvSpPr>
        <p:spPr>
          <a:xfrm>
            <a:off x="-4000" y="818672"/>
            <a:ext cx="9152000" cy="288489"/>
          </a:xfrm>
          <a:prstGeom prst="rect">
            <a:avLst/>
          </a:prstGeom>
          <a:solidFill>
            <a:srgbClr val="5F0002"/>
          </a:solidFill>
          <a:ln w="12700">
            <a:miter lim="400000"/>
          </a:ln>
        </p:spPr>
        <p:txBody>
          <a:bodyPr lIns="35719" tIns="35719" rIns="35719" bIns="35719" anchor="ctr"/>
          <a:lstStyle/>
          <a:p>
            <a:pPr>
              <a:defRPr b="0" cap="all" spc="384">
                <a:solidFill>
                  <a:srgbClr val="FFFFFF"/>
                </a:solidFill>
                <a:latin typeface="Avenir Medium"/>
                <a:ea typeface="Avenir Medium"/>
                <a:cs typeface="Avenir Medium"/>
                <a:sym typeface="Avenir Medium"/>
              </a:defRPr>
            </a:pPr>
            <a:endParaRPr sz="1266"/>
          </a:p>
        </p:txBody>
      </p:sp>
      <p:sp>
        <p:nvSpPr>
          <p:cNvPr id="121" name="Building User-Focused Sensing Systems"/>
          <p:cNvSpPr/>
          <p:nvPr/>
        </p:nvSpPr>
        <p:spPr>
          <a:xfrm>
            <a:off x="26604" y="29633"/>
            <a:ext cx="9117396" cy="75821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4500" b="0" spc="90">
                <a:solidFill>
                  <a:srgbClr val="FFFFFF"/>
                </a:solidFill>
                <a:latin typeface="Avenir Light"/>
                <a:ea typeface="Avenir Light"/>
                <a:cs typeface="Avenir Light"/>
                <a:sym typeface="Avenir Light"/>
              </a:defRPr>
            </a:lvl1pPr>
          </a:lstStyle>
          <a:p>
            <a:r>
              <a:rPr sz="3164"/>
              <a:t>Building User-Focused Sensing Systems</a:t>
            </a:r>
          </a:p>
        </p:txBody>
      </p:sp>
      <p:sp>
        <p:nvSpPr>
          <p:cNvPr id="122" name="Spring 2017  |  08-421 / 08-735"/>
          <p:cNvSpPr txBox="1"/>
          <p:nvPr/>
        </p:nvSpPr>
        <p:spPr>
          <a:xfrm>
            <a:off x="2864766" y="774023"/>
            <a:ext cx="3414470" cy="39292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defTabSz="457200">
              <a:lnSpc>
                <a:spcPct val="60000"/>
              </a:lnSpc>
              <a:defRPr sz="2200" b="0">
                <a:solidFill>
                  <a:srgbClr val="FFFFFF"/>
                </a:solidFill>
                <a:latin typeface="Helvetica"/>
                <a:ea typeface="Helvetica"/>
                <a:cs typeface="Helvetica"/>
                <a:sym typeface="Helvetica"/>
              </a:defRPr>
            </a:lvl1pPr>
          </a:lstStyle>
          <a:p>
            <a:r>
              <a:rPr sz="1547" dirty="0"/>
              <a:t> Spring 201</a:t>
            </a:r>
            <a:r>
              <a:rPr lang="en-US" sz="1547" dirty="0"/>
              <a:t>9</a:t>
            </a:r>
            <a:r>
              <a:rPr sz="1547" dirty="0"/>
              <a:t>  |  </a:t>
            </a:r>
            <a:r>
              <a:rPr lang="en-US" sz="1547" dirty="0"/>
              <a:t>17-422</a:t>
            </a:r>
            <a:r>
              <a:rPr sz="1547" dirty="0"/>
              <a:t> / </a:t>
            </a:r>
            <a:r>
              <a:rPr lang="en-US" sz="1547" dirty="0"/>
              <a:t>17-722</a:t>
            </a:r>
            <a:endParaRPr sz="1547" dirty="0"/>
          </a:p>
        </p:txBody>
      </p:sp>
      <p:grpSp>
        <p:nvGrpSpPr>
          <p:cNvPr id="127" name="Group"/>
          <p:cNvGrpSpPr/>
          <p:nvPr/>
        </p:nvGrpSpPr>
        <p:grpSpPr>
          <a:xfrm>
            <a:off x="296674" y="1699406"/>
            <a:ext cx="2389785" cy="2170162"/>
            <a:chOff x="-56888" y="48468"/>
            <a:chExt cx="3398804" cy="3086450"/>
          </a:xfrm>
        </p:grpSpPr>
        <p:pic>
          <p:nvPicPr>
            <p:cNvPr id="123" name="Image" descr="Image"/>
            <p:cNvPicPr>
              <a:picLocks noChangeAspect="1"/>
            </p:cNvPicPr>
            <p:nvPr/>
          </p:nvPicPr>
          <p:blipFill>
            <a:blip r:embed="rId2">
              <a:extLst/>
            </a:blip>
            <a:srcRect l="37676" t="1936" r="37277" b="1663"/>
            <a:stretch>
              <a:fillRect/>
            </a:stretch>
          </p:blipFill>
          <p:spPr>
            <a:xfrm>
              <a:off x="-56889" y="48468"/>
              <a:ext cx="1060560" cy="3060733"/>
            </a:xfrm>
            <a:custGeom>
              <a:avLst/>
              <a:gdLst/>
              <a:ahLst/>
              <a:cxnLst>
                <a:cxn ang="0">
                  <a:pos x="wd2" y="hd2"/>
                </a:cxn>
                <a:cxn ang="5400000">
                  <a:pos x="wd2" y="hd2"/>
                </a:cxn>
                <a:cxn ang="10800000">
                  <a:pos x="wd2" y="hd2"/>
                </a:cxn>
                <a:cxn ang="16200000">
                  <a:pos x="wd2" y="hd2"/>
                </a:cxn>
              </a:cxnLst>
              <a:rect l="0" t="0" r="r" b="b"/>
              <a:pathLst>
                <a:path w="21514" h="21563" extrusionOk="0">
                  <a:moveTo>
                    <a:pt x="3093" y="0"/>
                  </a:moveTo>
                  <a:cubicBezTo>
                    <a:pt x="2228" y="0"/>
                    <a:pt x="1880" y="27"/>
                    <a:pt x="1515" y="120"/>
                  </a:cubicBezTo>
                  <a:cubicBezTo>
                    <a:pt x="822" y="299"/>
                    <a:pt x="347" y="576"/>
                    <a:pt x="146" y="912"/>
                  </a:cubicBezTo>
                  <a:cubicBezTo>
                    <a:pt x="22" y="1120"/>
                    <a:pt x="-21" y="4114"/>
                    <a:pt x="10" y="10751"/>
                  </a:cubicBezTo>
                  <a:cubicBezTo>
                    <a:pt x="60" y="21600"/>
                    <a:pt x="-82" y="20597"/>
                    <a:pt x="1499" y="21147"/>
                  </a:cubicBezTo>
                  <a:cubicBezTo>
                    <a:pt x="2268" y="21414"/>
                    <a:pt x="2287" y="21429"/>
                    <a:pt x="1926" y="21463"/>
                  </a:cubicBezTo>
                  <a:lnTo>
                    <a:pt x="1547" y="21496"/>
                  </a:lnTo>
                  <a:lnTo>
                    <a:pt x="1966" y="21541"/>
                  </a:lnTo>
                  <a:cubicBezTo>
                    <a:pt x="2432" y="21592"/>
                    <a:pt x="18289" y="21549"/>
                    <a:pt x="19702" y="21494"/>
                  </a:cubicBezTo>
                  <a:cubicBezTo>
                    <a:pt x="20465" y="21463"/>
                    <a:pt x="20546" y="21449"/>
                    <a:pt x="20217" y="21407"/>
                  </a:cubicBezTo>
                  <a:lnTo>
                    <a:pt x="19831" y="21357"/>
                  </a:lnTo>
                  <a:lnTo>
                    <a:pt x="20249" y="21222"/>
                  </a:lnTo>
                  <a:cubicBezTo>
                    <a:pt x="20481" y="21148"/>
                    <a:pt x="20850" y="20972"/>
                    <a:pt x="21063" y="20834"/>
                  </a:cubicBezTo>
                  <a:lnTo>
                    <a:pt x="21449" y="20582"/>
                  </a:lnTo>
                  <a:lnTo>
                    <a:pt x="21489" y="11763"/>
                  </a:lnTo>
                  <a:cubicBezTo>
                    <a:pt x="21501" y="9341"/>
                    <a:pt x="21518" y="7560"/>
                    <a:pt x="21513" y="6241"/>
                  </a:cubicBezTo>
                  <a:cubicBezTo>
                    <a:pt x="21500" y="2284"/>
                    <a:pt x="21328" y="2496"/>
                    <a:pt x="20539" y="2117"/>
                  </a:cubicBezTo>
                  <a:cubicBezTo>
                    <a:pt x="20252" y="1979"/>
                    <a:pt x="19704" y="1816"/>
                    <a:pt x="19251" y="1737"/>
                  </a:cubicBezTo>
                  <a:cubicBezTo>
                    <a:pt x="18817" y="1661"/>
                    <a:pt x="15251" y="1240"/>
                    <a:pt x="11329" y="800"/>
                  </a:cubicBezTo>
                  <a:cubicBezTo>
                    <a:pt x="5090" y="100"/>
                    <a:pt x="4063" y="0"/>
                    <a:pt x="3093" y="0"/>
                  </a:cubicBezTo>
                  <a:close/>
                </a:path>
              </a:pathLst>
            </a:custGeom>
            <a:ln w="12700" cap="flat">
              <a:noFill/>
              <a:miter lim="400000"/>
            </a:ln>
            <a:effectLst/>
          </p:spPr>
        </p:pic>
        <p:pic>
          <p:nvPicPr>
            <p:cNvPr id="124" name="Image" descr="Image"/>
            <p:cNvPicPr>
              <a:picLocks noChangeAspect="1"/>
            </p:cNvPicPr>
            <p:nvPr/>
          </p:nvPicPr>
          <p:blipFill>
            <a:blip r:embed="rId3">
              <a:extLst/>
            </a:blip>
            <a:srcRect l="25863" t="1629" r="24472" b="4395"/>
            <a:stretch>
              <a:fillRect/>
            </a:stretch>
          </p:blipFill>
          <p:spPr>
            <a:xfrm>
              <a:off x="1191806" y="1578916"/>
              <a:ext cx="524669" cy="1556004"/>
            </a:xfrm>
            <a:custGeom>
              <a:avLst/>
              <a:gdLst/>
              <a:ahLst/>
              <a:cxnLst>
                <a:cxn ang="0">
                  <a:pos x="wd2" y="hd2"/>
                </a:cxn>
                <a:cxn ang="5400000">
                  <a:pos x="wd2" y="hd2"/>
                </a:cxn>
                <a:cxn ang="10800000">
                  <a:pos x="wd2" y="hd2"/>
                </a:cxn>
                <a:cxn ang="16200000">
                  <a:pos x="wd2" y="hd2"/>
                </a:cxn>
              </a:cxnLst>
              <a:rect l="0" t="0" r="r" b="b"/>
              <a:pathLst>
                <a:path w="21600" h="21571" extrusionOk="0">
                  <a:moveTo>
                    <a:pt x="11486" y="2"/>
                  </a:moveTo>
                  <a:cubicBezTo>
                    <a:pt x="10853" y="-1"/>
                    <a:pt x="10220" y="0"/>
                    <a:pt x="9575" y="7"/>
                  </a:cubicBezTo>
                  <a:cubicBezTo>
                    <a:pt x="5236" y="53"/>
                    <a:pt x="2316" y="233"/>
                    <a:pt x="686" y="552"/>
                  </a:cubicBezTo>
                  <a:lnTo>
                    <a:pt x="0" y="689"/>
                  </a:lnTo>
                  <a:lnTo>
                    <a:pt x="98" y="6653"/>
                  </a:lnTo>
                  <a:cubicBezTo>
                    <a:pt x="311" y="19003"/>
                    <a:pt x="365" y="20334"/>
                    <a:pt x="670" y="20540"/>
                  </a:cubicBezTo>
                  <a:cubicBezTo>
                    <a:pt x="989" y="20755"/>
                    <a:pt x="1670" y="20996"/>
                    <a:pt x="2222" y="21090"/>
                  </a:cubicBezTo>
                  <a:cubicBezTo>
                    <a:pt x="3136" y="21246"/>
                    <a:pt x="5881" y="21444"/>
                    <a:pt x="8709" y="21558"/>
                  </a:cubicBezTo>
                  <a:cubicBezTo>
                    <a:pt x="9742" y="21599"/>
                    <a:pt x="13750" y="21537"/>
                    <a:pt x="15162" y="21459"/>
                  </a:cubicBezTo>
                  <a:cubicBezTo>
                    <a:pt x="18359" y="21280"/>
                    <a:pt x="20207" y="20984"/>
                    <a:pt x="20865" y="20545"/>
                  </a:cubicBezTo>
                  <a:lnTo>
                    <a:pt x="21241" y="20287"/>
                  </a:lnTo>
                  <a:lnTo>
                    <a:pt x="21257" y="17552"/>
                  </a:lnTo>
                  <a:cubicBezTo>
                    <a:pt x="21257" y="16048"/>
                    <a:pt x="21281" y="13663"/>
                    <a:pt x="21322" y="12254"/>
                  </a:cubicBezTo>
                  <a:cubicBezTo>
                    <a:pt x="21364" y="10845"/>
                    <a:pt x="21449" y="7678"/>
                    <a:pt x="21502" y="5217"/>
                  </a:cubicBezTo>
                  <a:lnTo>
                    <a:pt x="21600" y="744"/>
                  </a:lnTo>
                  <a:lnTo>
                    <a:pt x="21126" y="607"/>
                  </a:lnTo>
                  <a:cubicBezTo>
                    <a:pt x="19911" y="261"/>
                    <a:pt x="15922" y="20"/>
                    <a:pt x="11486" y="2"/>
                  </a:cubicBezTo>
                  <a:close/>
                </a:path>
              </a:pathLst>
            </a:custGeom>
            <a:ln w="12700" cap="flat">
              <a:noFill/>
              <a:miter lim="400000"/>
            </a:ln>
            <a:effectLst/>
          </p:spPr>
        </p:pic>
        <p:pic>
          <p:nvPicPr>
            <p:cNvPr id="125" name="Image" descr="Image"/>
            <p:cNvPicPr>
              <a:picLocks noChangeAspect="1"/>
            </p:cNvPicPr>
            <p:nvPr/>
          </p:nvPicPr>
          <p:blipFill>
            <a:blip r:embed="rId4">
              <a:extLst/>
            </a:blip>
            <a:srcRect l="16237" t="12582" r="16236" b="33241"/>
            <a:stretch>
              <a:fillRect/>
            </a:stretch>
          </p:blipFill>
          <p:spPr>
            <a:xfrm>
              <a:off x="1191805" y="443988"/>
              <a:ext cx="2149873" cy="970800"/>
            </a:xfrm>
            <a:custGeom>
              <a:avLst/>
              <a:gdLst/>
              <a:ahLst/>
              <a:cxnLst>
                <a:cxn ang="0">
                  <a:pos x="wd2" y="hd2"/>
                </a:cxn>
                <a:cxn ang="5400000">
                  <a:pos x="wd2" y="hd2"/>
                </a:cxn>
                <a:cxn ang="10800000">
                  <a:pos x="wd2" y="hd2"/>
                </a:cxn>
                <a:cxn ang="16200000">
                  <a:pos x="wd2" y="hd2"/>
                </a:cxn>
              </a:cxnLst>
              <a:rect l="0" t="0" r="r" b="b"/>
              <a:pathLst>
                <a:path w="21600" h="21588" extrusionOk="0">
                  <a:moveTo>
                    <a:pt x="12385" y="1"/>
                  </a:moveTo>
                  <a:cubicBezTo>
                    <a:pt x="7894" y="37"/>
                    <a:pt x="2516" y="1277"/>
                    <a:pt x="630" y="2834"/>
                  </a:cubicBezTo>
                  <a:lnTo>
                    <a:pt x="0" y="3355"/>
                  </a:lnTo>
                  <a:lnTo>
                    <a:pt x="0" y="5305"/>
                  </a:lnTo>
                  <a:cubicBezTo>
                    <a:pt x="0" y="8724"/>
                    <a:pt x="654" y="13335"/>
                    <a:pt x="1475" y="15710"/>
                  </a:cubicBezTo>
                  <a:lnTo>
                    <a:pt x="1766" y="16558"/>
                  </a:lnTo>
                  <a:lnTo>
                    <a:pt x="1687" y="17052"/>
                  </a:lnTo>
                  <a:cubicBezTo>
                    <a:pt x="1884" y="17288"/>
                    <a:pt x="2234" y="17827"/>
                    <a:pt x="2624" y="18517"/>
                  </a:cubicBezTo>
                  <a:cubicBezTo>
                    <a:pt x="3280" y="19679"/>
                    <a:pt x="3677" y="20210"/>
                    <a:pt x="3760" y="20026"/>
                  </a:cubicBezTo>
                  <a:cubicBezTo>
                    <a:pt x="3843" y="19842"/>
                    <a:pt x="4170" y="20065"/>
                    <a:pt x="4689" y="20661"/>
                  </a:cubicBezTo>
                  <a:cubicBezTo>
                    <a:pt x="5411" y="21490"/>
                    <a:pt x="5608" y="21580"/>
                    <a:pt x="6671" y="21588"/>
                  </a:cubicBezTo>
                  <a:cubicBezTo>
                    <a:pt x="7656" y="21596"/>
                    <a:pt x="9071" y="21350"/>
                    <a:pt x="9195" y="21147"/>
                  </a:cubicBezTo>
                  <a:cubicBezTo>
                    <a:pt x="9213" y="21117"/>
                    <a:pt x="9286" y="21063"/>
                    <a:pt x="9359" y="21023"/>
                  </a:cubicBezTo>
                  <a:cubicBezTo>
                    <a:pt x="9431" y="20983"/>
                    <a:pt x="9532" y="20912"/>
                    <a:pt x="9586" y="20873"/>
                  </a:cubicBezTo>
                  <a:cubicBezTo>
                    <a:pt x="9640" y="20834"/>
                    <a:pt x="9744" y="20826"/>
                    <a:pt x="9813" y="20856"/>
                  </a:cubicBezTo>
                  <a:cubicBezTo>
                    <a:pt x="10946" y="21347"/>
                    <a:pt x="11202" y="21373"/>
                    <a:pt x="12046" y="21014"/>
                  </a:cubicBezTo>
                  <a:cubicBezTo>
                    <a:pt x="13189" y="20529"/>
                    <a:pt x="13764" y="20057"/>
                    <a:pt x="13605" y="19744"/>
                  </a:cubicBezTo>
                  <a:cubicBezTo>
                    <a:pt x="13539" y="19613"/>
                    <a:pt x="13205" y="19332"/>
                    <a:pt x="12860" y="19126"/>
                  </a:cubicBezTo>
                  <a:cubicBezTo>
                    <a:pt x="12300" y="18792"/>
                    <a:pt x="11878" y="17999"/>
                    <a:pt x="12054" y="17608"/>
                  </a:cubicBezTo>
                  <a:cubicBezTo>
                    <a:pt x="12090" y="17529"/>
                    <a:pt x="12179" y="16687"/>
                    <a:pt x="12253" y="15746"/>
                  </a:cubicBezTo>
                  <a:cubicBezTo>
                    <a:pt x="12327" y="14804"/>
                    <a:pt x="12403" y="13841"/>
                    <a:pt x="12425" y="13601"/>
                  </a:cubicBezTo>
                  <a:cubicBezTo>
                    <a:pt x="12450" y="13322"/>
                    <a:pt x="12627" y="13158"/>
                    <a:pt x="12911" y="13142"/>
                  </a:cubicBezTo>
                  <a:cubicBezTo>
                    <a:pt x="13156" y="13129"/>
                    <a:pt x="13459" y="13019"/>
                    <a:pt x="13585" y="12895"/>
                  </a:cubicBezTo>
                  <a:cubicBezTo>
                    <a:pt x="13712" y="12771"/>
                    <a:pt x="13960" y="12744"/>
                    <a:pt x="14135" y="12842"/>
                  </a:cubicBezTo>
                  <a:cubicBezTo>
                    <a:pt x="14311" y="12940"/>
                    <a:pt x="14495" y="12880"/>
                    <a:pt x="14542" y="12710"/>
                  </a:cubicBezTo>
                  <a:cubicBezTo>
                    <a:pt x="14591" y="12535"/>
                    <a:pt x="14789" y="12485"/>
                    <a:pt x="14997" y="12586"/>
                  </a:cubicBezTo>
                  <a:cubicBezTo>
                    <a:pt x="15212" y="12691"/>
                    <a:pt x="15402" y="12626"/>
                    <a:pt x="15455" y="12436"/>
                  </a:cubicBezTo>
                  <a:cubicBezTo>
                    <a:pt x="15508" y="12246"/>
                    <a:pt x="15698" y="12190"/>
                    <a:pt x="15914" y="12295"/>
                  </a:cubicBezTo>
                  <a:cubicBezTo>
                    <a:pt x="16116" y="12394"/>
                    <a:pt x="16319" y="12336"/>
                    <a:pt x="16364" y="12171"/>
                  </a:cubicBezTo>
                  <a:cubicBezTo>
                    <a:pt x="16391" y="12077"/>
                    <a:pt x="16458" y="12029"/>
                    <a:pt x="16548" y="12013"/>
                  </a:cubicBezTo>
                  <a:cubicBezTo>
                    <a:pt x="16601" y="12003"/>
                    <a:pt x="16662" y="12017"/>
                    <a:pt x="16727" y="12030"/>
                  </a:cubicBezTo>
                  <a:cubicBezTo>
                    <a:pt x="16845" y="11946"/>
                    <a:pt x="16999" y="11859"/>
                    <a:pt x="17190" y="11783"/>
                  </a:cubicBezTo>
                  <a:cubicBezTo>
                    <a:pt x="17778" y="11548"/>
                    <a:pt x="17958" y="11562"/>
                    <a:pt x="18135" y="11854"/>
                  </a:cubicBezTo>
                  <a:cubicBezTo>
                    <a:pt x="18504" y="12460"/>
                    <a:pt x="20002" y="11715"/>
                    <a:pt x="20125" y="10865"/>
                  </a:cubicBezTo>
                  <a:cubicBezTo>
                    <a:pt x="20165" y="10581"/>
                    <a:pt x="20480" y="10062"/>
                    <a:pt x="20826" y="9700"/>
                  </a:cubicBezTo>
                  <a:cubicBezTo>
                    <a:pt x="21566" y="8929"/>
                    <a:pt x="21600" y="8711"/>
                    <a:pt x="21600" y="4855"/>
                  </a:cubicBezTo>
                  <a:lnTo>
                    <a:pt x="21600" y="2287"/>
                  </a:lnTo>
                  <a:lnTo>
                    <a:pt x="21157" y="1863"/>
                  </a:lnTo>
                  <a:cubicBezTo>
                    <a:pt x="20914" y="1630"/>
                    <a:pt x="20333" y="1380"/>
                    <a:pt x="19869" y="1307"/>
                  </a:cubicBezTo>
                  <a:cubicBezTo>
                    <a:pt x="19115" y="1188"/>
                    <a:pt x="19016" y="1227"/>
                    <a:pt x="18904" y="1687"/>
                  </a:cubicBezTo>
                  <a:cubicBezTo>
                    <a:pt x="18786" y="2173"/>
                    <a:pt x="18736" y="2181"/>
                    <a:pt x="17991" y="1872"/>
                  </a:cubicBezTo>
                  <a:cubicBezTo>
                    <a:pt x="17428" y="1639"/>
                    <a:pt x="17125" y="1364"/>
                    <a:pt x="16931" y="901"/>
                  </a:cubicBezTo>
                  <a:cubicBezTo>
                    <a:pt x="16664" y="267"/>
                    <a:pt x="16613" y="250"/>
                    <a:pt x="14243" y="63"/>
                  </a:cubicBezTo>
                  <a:cubicBezTo>
                    <a:pt x="13650" y="16"/>
                    <a:pt x="13027" y="-4"/>
                    <a:pt x="12385" y="1"/>
                  </a:cubicBezTo>
                  <a:close/>
                </a:path>
              </a:pathLst>
            </a:custGeom>
            <a:ln w="12700" cap="flat">
              <a:noFill/>
              <a:miter lim="400000"/>
            </a:ln>
            <a:effectLst/>
          </p:spPr>
        </p:pic>
        <p:pic>
          <p:nvPicPr>
            <p:cNvPr id="126" name="Image" descr="Image"/>
            <p:cNvPicPr>
              <a:picLocks noChangeAspect="1"/>
            </p:cNvPicPr>
            <p:nvPr/>
          </p:nvPicPr>
          <p:blipFill>
            <a:blip r:embed="rId5">
              <a:extLst/>
            </a:blip>
            <a:srcRect l="32856" t="17657" r="36191" b="17772"/>
            <a:stretch>
              <a:fillRect/>
            </a:stretch>
          </p:blipFill>
          <p:spPr>
            <a:xfrm>
              <a:off x="2117148" y="1638043"/>
              <a:ext cx="1224768" cy="1437190"/>
            </a:xfrm>
            <a:custGeom>
              <a:avLst/>
              <a:gdLst/>
              <a:ahLst/>
              <a:cxnLst>
                <a:cxn ang="0">
                  <a:pos x="wd2" y="hd2"/>
                </a:cxn>
                <a:cxn ang="5400000">
                  <a:pos x="wd2" y="hd2"/>
                </a:cxn>
                <a:cxn ang="10800000">
                  <a:pos x="wd2" y="hd2"/>
                </a:cxn>
                <a:cxn ang="16200000">
                  <a:pos x="wd2" y="hd2"/>
                </a:cxn>
              </a:cxnLst>
              <a:rect l="0" t="0" r="r" b="b"/>
              <a:pathLst>
                <a:path w="21596" h="21314" extrusionOk="0">
                  <a:moveTo>
                    <a:pt x="12974" y="14"/>
                  </a:moveTo>
                  <a:cubicBezTo>
                    <a:pt x="10392" y="-69"/>
                    <a:pt x="8155" y="220"/>
                    <a:pt x="6578" y="838"/>
                  </a:cubicBezTo>
                  <a:cubicBezTo>
                    <a:pt x="5779" y="1151"/>
                    <a:pt x="5054" y="1624"/>
                    <a:pt x="3800" y="2650"/>
                  </a:cubicBezTo>
                  <a:cubicBezTo>
                    <a:pt x="2866" y="3415"/>
                    <a:pt x="1867" y="4119"/>
                    <a:pt x="1575" y="4216"/>
                  </a:cubicBezTo>
                  <a:cubicBezTo>
                    <a:pt x="772" y="4482"/>
                    <a:pt x="357" y="4946"/>
                    <a:pt x="168" y="5782"/>
                  </a:cubicBezTo>
                  <a:cubicBezTo>
                    <a:pt x="57" y="6273"/>
                    <a:pt x="0" y="8476"/>
                    <a:pt x="0" y="10679"/>
                  </a:cubicBezTo>
                  <a:cubicBezTo>
                    <a:pt x="0" y="12881"/>
                    <a:pt x="57" y="15084"/>
                    <a:pt x="168" y="15576"/>
                  </a:cubicBezTo>
                  <a:cubicBezTo>
                    <a:pt x="357" y="16415"/>
                    <a:pt x="936" y="17042"/>
                    <a:pt x="1659" y="17194"/>
                  </a:cubicBezTo>
                  <a:cubicBezTo>
                    <a:pt x="1902" y="17246"/>
                    <a:pt x="2825" y="17880"/>
                    <a:pt x="3716" y="18607"/>
                  </a:cubicBezTo>
                  <a:cubicBezTo>
                    <a:pt x="5936" y="20418"/>
                    <a:pt x="7378" y="20975"/>
                    <a:pt x="10448" y="21226"/>
                  </a:cubicBezTo>
                  <a:cubicBezTo>
                    <a:pt x="14181" y="21531"/>
                    <a:pt x="16485" y="21053"/>
                    <a:pt x="18236" y="19601"/>
                  </a:cubicBezTo>
                  <a:cubicBezTo>
                    <a:pt x="19577" y="18491"/>
                    <a:pt x="20685" y="16540"/>
                    <a:pt x="21162" y="14451"/>
                  </a:cubicBezTo>
                  <a:cubicBezTo>
                    <a:pt x="21413" y="13350"/>
                    <a:pt x="21472" y="9139"/>
                    <a:pt x="21253" y="7842"/>
                  </a:cubicBezTo>
                  <a:cubicBezTo>
                    <a:pt x="21173" y="7373"/>
                    <a:pt x="21207" y="6892"/>
                    <a:pt x="21364" y="6423"/>
                  </a:cubicBezTo>
                  <a:cubicBezTo>
                    <a:pt x="21521" y="5958"/>
                    <a:pt x="21600" y="5484"/>
                    <a:pt x="21595" y="5058"/>
                  </a:cubicBezTo>
                  <a:cubicBezTo>
                    <a:pt x="21591" y="4632"/>
                    <a:pt x="21508" y="4260"/>
                    <a:pt x="21343" y="3992"/>
                  </a:cubicBezTo>
                  <a:cubicBezTo>
                    <a:pt x="21021" y="3468"/>
                    <a:pt x="18934" y="1820"/>
                    <a:pt x="17761" y="1161"/>
                  </a:cubicBezTo>
                  <a:cubicBezTo>
                    <a:pt x="16256" y="318"/>
                    <a:pt x="15317" y="89"/>
                    <a:pt x="12974" y="14"/>
                  </a:cubicBezTo>
                  <a:close/>
                </a:path>
              </a:pathLst>
            </a:custGeom>
            <a:ln w="12700" cap="flat">
              <a:noFill/>
              <a:miter lim="400000"/>
            </a:ln>
            <a:effectLst/>
          </p:spPr>
        </p:pic>
      </p:grpSp>
      <p:sp>
        <p:nvSpPr>
          <p:cNvPr id="128" name="Sensors are at the core of most computers"/>
          <p:cNvSpPr txBox="1"/>
          <p:nvPr/>
        </p:nvSpPr>
        <p:spPr>
          <a:xfrm>
            <a:off x="2966921" y="1944069"/>
            <a:ext cx="6142530" cy="118013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457200">
              <a:defRPr sz="6200" b="0">
                <a:latin typeface="Helvetica"/>
                <a:ea typeface="Helvetica"/>
                <a:cs typeface="Helvetica"/>
                <a:sym typeface="Helvetica"/>
              </a:defRPr>
            </a:lvl1pPr>
          </a:lstStyle>
          <a:p>
            <a:r>
              <a:rPr sz="3600" dirty="0"/>
              <a:t>Sensors are at the core of most computers</a:t>
            </a:r>
          </a:p>
        </p:txBody>
      </p:sp>
      <p:sp>
        <p:nvSpPr>
          <p:cNvPr id="129" name="Learn how these sensors work &amp; build your own sensing systems"/>
          <p:cNvSpPr txBox="1"/>
          <p:nvPr/>
        </p:nvSpPr>
        <p:spPr>
          <a:xfrm>
            <a:off x="535576" y="4050808"/>
            <a:ext cx="8968835" cy="128874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defTabSz="457200">
              <a:defRPr sz="3200" b="0">
                <a:latin typeface="Helvetica"/>
                <a:ea typeface="Helvetica"/>
                <a:cs typeface="Helvetica"/>
                <a:sym typeface="Helvetica"/>
              </a:defRPr>
            </a:lvl1pPr>
          </a:lstStyle>
          <a:p>
            <a:r>
              <a:rPr sz="2250" dirty="0">
                <a:solidFill>
                  <a:srgbClr val="C00000"/>
                </a:solidFill>
              </a:rPr>
              <a:t>Learn how these sensors work &amp; build your own sensing systems</a:t>
            </a:r>
          </a:p>
        </p:txBody>
      </p:sp>
      <p:sp>
        <p:nvSpPr>
          <p:cNvPr id="130" name="Machine Learning | Signal Processing…"/>
          <p:cNvSpPr txBox="1"/>
          <p:nvPr/>
        </p:nvSpPr>
        <p:spPr>
          <a:xfrm>
            <a:off x="2701707" y="4743823"/>
            <a:ext cx="9261693" cy="112357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lvl="2" defTabSz="376708">
              <a:lnSpc>
                <a:spcPct val="120000"/>
              </a:lnSpc>
              <a:defRPr sz="2700" b="0">
                <a:latin typeface="Avenir Next Medium"/>
                <a:ea typeface="Avenir Next Medium"/>
                <a:cs typeface="Avenir Next Medium"/>
                <a:sym typeface="Avenir Next Medium"/>
              </a:defRPr>
            </a:pPr>
            <a:r>
              <a:rPr sz="1898" dirty="0"/>
              <a:t>Machine Learning | Signal Processing</a:t>
            </a:r>
          </a:p>
          <a:p>
            <a:pPr lvl="2" defTabSz="376708">
              <a:lnSpc>
                <a:spcPct val="120000"/>
              </a:lnSpc>
              <a:defRPr sz="2700" b="0">
                <a:latin typeface="Avenir Next Medium"/>
                <a:ea typeface="Avenir Next Medium"/>
                <a:cs typeface="Avenir Next Medium"/>
                <a:sym typeface="Avenir Next Medium"/>
              </a:defRPr>
            </a:pPr>
            <a:r>
              <a:rPr sz="1898" dirty="0"/>
              <a:t>Mobile Computing | Computer Vision</a:t>
            </a:r>
          </a:p>
          <a:p>
            <a:pPr lvl="2" defTabSz="376708">
              <a:lnSpc>
                <a:spcPct val="120000"/>
              </a:lnSpc>
              <a:defRPr sz="2700" b="0">
                <a:latin typeface="Avenir Next Medium"/>
                <a:ea typeface="Avenir Next Medium"/>
                <a:cs typeface="Avenir Next Medium"/>
                <a:sym typeface="Avenir Next Medium"/>
              </a:defRPr>
            </a:pPr>
            <a:r>
              <a:rPr sz="1898" dirty="0"/>
              <a:t>3D Printing and Milling | Embedded Computing</a:t>
            </a:r>
          </a:p>
        </p:txBody>
      </p:sp>
      <p:sp>
        <p:nvSpPr>
          <p:cNvPr id="131" name="LEARN"/>
          <p:cNvSpPr/>
          <p:nvPr/>
        </p:nvSpPr>
        <p:spPr>
          <a:xfrm>
            <a:off x="457200" y="4834116"/>
            <a:ext cx="3484088" cy="11645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9800" b="0" spc="195">
                <a:latin typeface="Avenir Light"/>
                <a:ea typeface="Avenir Light"/>
                <a:cs typeface="Avenir Light"/>
                <a:sym typeface="Avenir Light"/>
              </a:defRPr>
            </a:lvl1pPr>
          </a:lstStyle>
          <a:p>
            <a:r>
              <a:rPr sz="6890" dirty="0"/>
              <a:t>LEARN</a:t>
            </a:r>
          </a:p>
        </p:txBody>
      </p:sp>
      <p:sp>
        <p:nvSpPr>
          <p:cNvPr id="132" name="Website: spring18.mayankgoel.courses…"/>
          <p:cNvSpPr txBox="1"/>
          <p:nvPr/>
        </p:nvSpPr>
        <p:spPr>
          <a:xfrm>
            <a:off x="594155" y="6096000"/>
            <a:ext cx="6416245" cy="61837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376708">
              <a:lnSpc>
                <a:spcPct val="130000"/>
              </a:lnSpc>
              <a:defRPr sz="2000">
                <a:latin typeface="Avenir Next"/>
                <a:ea typeface="Avenir Next"/>
                <a:cs typeface="Avenir Next"/>
                <a:sym typeface="Avenir Next"/>
              </a:defRPr>
            </a:pPr>
            <a:r>
              <a:rPr sz="1406" b="1" dirty="0"/>
              <a:t>Website: </a:t>
            </a:r>
            <a:r>
              <a:rPr lang="en-US" sz="1406" b="1" dirty="0"/>
              <a:t>http://</a:t>
            </a:r>
            <a:r>
              <a:rPr lang="en-US" sz="1406" b="1" dirty="0" err="1"/>
              <a:t>www.mayankgoel.courses</a:t>
            </a:r>
            <a:r>
              <a:rPr lang="en-US" sz="1406" b="1" dirty="0"/>
              <a:t>/teaching/cmu-08-735-sp18</a:t>
            </a:r>
            <a:endParaRPr sz="1406" b="1" dirty="0"/>
          </a:p>
          <a:p>
            <a:pPr defTabSz="376708">
              <a:lnSpc>
                <a:spcPct val="130000"/>
              </a:lnSpc>
              <a:defRPr sz="2000">
                <a:latin typeface="Avenir Next"/>
                <a:ea typeface="Avenir Next"/>
                <a:cs typeface="Avenir Next"/>
                <a:sym typeface="Avenir Next"/>
              </a:defRPr>
            </a:pPr>
            <a:r>
              <a:rPr sz="1406" b="1" dirty="0"/>
              <a:t>Prerequisites: Love programming, tinkering, and thinking out of the box!</a:t>
            </a:r>
          </a:p>
        </p:txBody>
      </p:sp>
      <p:sp>
        <p:nvSpPr>
          <p:cNvPr id="133" name="Instructors: Mayank Goel, Yuvraj Agarwal"/>
          <p:cNvSpPr txBox="1"/>
          <p:nvPr/>
        </p:nvSpPr>
        <p:spPr>
          <a:xfrm>
            <a:off x="2748023" y="1227310"/>
            <a:ext cx="3679598" cy="33714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defTabSz="535781">
              <a:lnSpc>
                <a:spcPct val="130000"/>
              </a:lnSpc>
              <a:defRPr sz="2000">
                <a:latin typeface="Avenir Next"/>
                <a:ea typeface="Avenir Next"/>
                <a:cs typeface="Avenir Next"/>
                <a:sym typeface="Avenir Next"/>
              </a:defRPr>
            </a:lvl1pPr>
          </a:lstStyle>
          <a:p>
            <a:r>
              <a:rPr sz="1406" b="1"/>
              <a:t>Instructors: Mayank Goel, Yuvraj Agarwal</a:t>
            </a:r>
          </a:p>
        </p:txBody>
      </p:sp>
    </p:spTree>
    <p:extLst>
      <p:ext uri="{BB962C8B-B14F-4D97-AF65-F5344CB8AC3E}">
        <p14:creationId xmlns:p14="http://schemas.microsoft.com/office/powerpoint/2010/main" val="22809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t>Symmetric Key: Authentication</a:t>
            </a:r>
          </a:p>
        </p:txBody>
      </p:sp>
      <p:sp>
        <p:nvSpPr>
          <p:cNvPr id="52227" name="Rectangle 3"/>
          <p:cNvSpPr>
            <a:spLocks noGrp="1" noChangeArrowheads="1"/>
          </p:cNvSpPr>
          <p:nvPr>
            <p:ph idx="1"/>
          </p:nvPr>
        </p:nvSpPr>
        <p:spPr>
          <a:xfrm>
            <a:off x="457200" y="1636713"/>
            <a:ext cx="8229600" cy="762000"/>
          </a:xfrm>
        </p:spPr>
        <p:txBody>
          <a:bodyPr/>
          <a:lstStyle/>
          <a:p>
            <a:pPr>
              <a:lnSpc>
                <a:spcPct val="80000"/>
              </a:lnSpc>
              <a:buFont typeface="Wingdings" charset="2"/>
              <a:buNone/>
            </a:pPr>
            <a:r>
              <a:rPr lang="en-US" sz="2600" dirty="0"/>
              <a:t>	What if Mallory overhears the hash sent by Bob, and then “replays” it later?  </a:t>
            </a:r>
          </a:p>
        </p:txBody>
      </p:sp>
      <p:sp>
        <p:nvSpPr>
          <p:cNvPr id="52228" name="Cloud"/>
          <p:cNvSpPr>
            <a:spLocks noChangeAspect="1" noEditPoints="1" noChangeArrowheads="1"/>
          </p:cNvSpPr>
          <p:nvPr/>
        </p:nvSpPr>
        <p:spPr bwMode="auto">
          <a:xfrm>
            <a:off x="1524000" y="4419600"/>
            <a:ext cx="2063750" cy="13827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lgn="ctr" eaLnBrk="0" hangingPunct="0"/>
            <a:r>
              <a:rPr lang="en-US" sz="2800">
                <a:latin typeface="Times New Roman" charset="0"/>
              </a:rPr>
              <a:t>ISP A</a:t>
            </a:r>
          </a:p>
          <a:p>
            <a:pPr algn="ctr" eaLnBrk="0" hangingPunct="0"/>
            <a:endParaRPr lang="en-US" sz="2800">
              <a:latin typeface="Times New Roman" charset="0"/>
            </a:endParaRPr>
          </a:p>
        </p:txBody>
      </p:sp>
      <p:sp>
        <p:nvSpPr>
          <p:cNvPr id="52229" name="Cloud"/>
          <p:cNvSpPr>
            <a:spLocks noChangeAspect="1" noEditPoints="1" noChangeArrowheads="1"/>
          </p:cNvSpPr>
          <p:nvPr/>
        </p:nvSpPr>
        <p:spPr bwMode="auto">
          <a:xfrm>
            <a:off x="4343400" y="2438400"/>
            <a:ext cx="2063750" cy="13827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lgn="ctr" eaLnBrk="0" hangingPunct="0"/>
            <a:r>
              <a:rPr lang="en-US" sz="2800">
                <a:latin typeface="Times New Roman" charset="0"/>
              </a:rPr>
              <a:t>ISP D</a:t>
            </a:r>
          </a:p>
          <a:p>
            <a:pPr algn="ctr" eaLnBrk="0" hangingPunct="0"/>
            <a:endParaRPr lang="en-US" sz="2800">
              <a:latin typeface="Times New Roman" charset="0"/>
            </a:endParaRPr>
          </a:p>
        </p:txBody>
      </p:sp>
      <p:sp>
        <p:nvSpPr>
          <p:cNvPr id="52230" name="Cloud"/>
          <p:cNvSpPr>
            <a:spLocks noChangeAspect="1" noEditPoints="1" noChangeArrowheads="1"/>
          </p:cNvSpPr>
          <p:nvPr/>
        </p:nvSpPr>
        <p:spPr bwMode="auto">
          <a:xfrm>
            <a:off x="3733800" y="3886200"/>
            <a:ext cx="2063750" cy="13827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lgn="ctr" eaLnBrk="0" hangingPunct="0"/>
            <a:r>
              <a:rPr lang="en-US" sz="2800">
                <a:latin typeface="Times New Roman" charset="0"/>
              </a:rPr>
              <a:t>ISP C</a:t>
            </a:r>
          </a:p>
          <a:p>
            <a:pPr algn="ctr" eaLnBrk="0" hangingPunct="0"/>
            <a:endParaRPr lang="en-US" sz="2800">
              <a:latin typeface="Times New Roman" charset="0"/>
            </a:endParaRPr>
          </a:p>
        </p:txBody>
      </p:sp>
      <p:sp>
        <p:nvSpPr>
          <p:cNvPr id="52231" name="Cloud"/>
          <p:cNvSpPr>
            <a:spLocks noChangeAspect="1" noEditPoints="1" noChangeArrowheads="1"/>
          </p:cNvSpPr>
          <p:nvPr/>
        </p:nvSpPr>
        <p:spPr bwMode="auto">
          <a:xfrm>
            <a:off x="2057400" y="2819400"/>
            <a:ext cx="2063750" cy="13827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lgn="ctr" eaLnBrk="0" hangingPunct="0"/>
            <a:r>
              <a:rPr lang="en-US" sz="2800">
                <a:latin typeface="Times New Roman" charset="0"/>
              </a:rPr>
              <a:t>ISP B</a:t>
            </a:r>
          </a:p>
          <a:p>
            <a:pPr algn="ctr" eaLnBrk="0" hangingPunct="0"/>
            <a:endParaRPr lang="en-US" sz="2800">
              <a:latin typeface="Times New Roman" charset="0"/>
            </a:endParaRPr>
          </a:p>
        </p:txBody>
      </p:sp>
      <p:pic>
        <p:nvPicPr>
          <p:cNvPr id="52232" name="Picture 8" descr="Alice"/>
          <p:cNvPicPr>
            <a:picLocks noChangeAspect="1" noChangeArrowheads="1"/>
          </p:cNvPicPr>
          <p:nvPr/>
        </p:nvPicPr>
        <p:blipFill>
          <a:blip r:embed="rId3"/>
          <a:srcRect/>
          <a:stretch>
            <a:fillRect/>
          </a:stretch>
        </p:blipFill>
        <p:spPr bwMode="auto">
          <a:xfrm>
            <a:off x="609600" y="5181600"/>
            <a:ext cx="698500" cy="862013"/>
          </a:xfrm>
          <a:prstGeom prst="rect">
            <a:avLst/>
          </a:prstGeom>
          <a:noFill/>
        </p:spPr>
      </p:pic>
      <p:sp>
        <p:nvSpPr>
          <p:cNvPr id="52233" name="Line 9"/>
          <p:cNvSpPr>
            <a:spLocks noChangeShapeType="1"/>
          </p:cNvSpPr>
          <p:nvPr/>
        </p:nvSpPr>
        <p:spPr bwMode="auto">
          <a:xfrm flipV="1">
            <a:off x="1447800" y="5486400"/>
            <a:ext cx="152400" cy="1524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2234" name="Line 10"/>
          <p:cNvSpPr>
            <a:spLocks noChangeShapeType="1"/>
          </p:cNvSpPr>
          <p:nvPr/>
        </p:nvSpPr>
        <p:spPr bwMode="auto">
          <a:xfrm>
            <a:off x="2819400" y="4114800"/>
            <a:ext cx="0" cy="3048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2235" name="Line 11"/>
          <p:cNvSpPr>
            <a:spLocks noChangeShapeType="1"/>
          </p:cNvSpPr>
          <p:nvPr/>
        </p:nvSpPr>
        <p:spPr bwMode="auto">
          <a:xfrm flipV="1">
            <a:off x="3581400" y="4648200"/>
            <a:ext cx="228600" cy="76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2236" name="Line 12"/>
          <p:cNvSpPr>
            <a:spLocks noChangeShapeType="1"/>
          </p:cNvSpPr>
          <p:nvPr/>
        </p:nvSpPr>
        <p:spPr bwMode="auto">
          <a:xfrm flipV="1">
            <a:off x="4114800" y="3276600"/>
            <a:ext cx="228600" cy="76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2237" name="Line 13"/>
          <p:cNvSpPr>
            <a:spLocks noChangeShapeType="1"/>
          </p:cNvSpPr>
          <p:nvPr/>
        </p:nvSpPr>
        <p:spPr bwMode="auto">
          <a:xfrm>
            <a:off x="4876800" y="3733800"/>
            <a:ext cx="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2238" name="Line 14"/>
          <p:cNvSpPr>
            <a:spLocks noChangeShapeType="1"/>
          </p:cNvSpPr>
          <p:nvPr/>
        </p:nvSpPr>
        <p:spPr bwMode="auto">
          <a:xfrm flipV="1">
            <a:off x="6096000" y="4343400"/>
            <a:ext cx="457200" cy="76200"/>
          </a:xfrm>
          <a:prstGeom prst="line">
            <a:avLst/>
          </a:prstGeom>
          <a:noFill/>
          <a:ln w="9525">
            <a:solidFill>
              <a:schemeClr val="tx1"/>
            </a:solidFill>
            <a:round/>
            <a:headEnd/>
            <a:tailEnd/>
          </a:ln>
          <a:effectLst/>
        </p:spPr>
        <p:txBody>
          <a:bodyPr>
            <a:prstTxWarp prst="textNoShape">
              <a:avLst/>
            </a:prstTxWarp>
          </a:bodyPr>
          <a:lstStyle/>
          <a:p>
            <a:endParaRPr lang="en-US"/>
          </a:p>
        </p:txBody>
      </p:sp>
      <p:pic>
        <p:nvPicPr>
          <p:cNvPr id="52239" name="Picture 15"/>
          <p:cNvPicPr>
            <a:picLocks noChangeArrowheads="1"/>
          </p:cNvPicPr>
          <p:nvPr/>
        </p:nvPicPr>
        <p:blipFill>
          <a:blip r:embed="rId4"/>
          <a:srcRect/>
          <a:stretch>
            <a:fillRect/>
          </a:stretch>
        </p:blipFill>
        <p:spPr bwMode="auto">
          <a:xfrm>
            <a:off x="2895600" y="3733800"/>
            <a:ext cx="534988" cy="355600"/>
          </a:xfrm>
          <a:prstGeom prst="rect">
            <a:avLst/>
          </a:prstGeom>
          <a:noFill/>
          <a:ln w="9525">
            <a:noFill/>
            <a:miter lim="800000"/>
            <a:headEnd/>
            <a:tailEnd/>
          </a:ln>
          <a:effectLst/>
        </p:spPr>
      </p:pic>
      <p:pic>
        <p:nvPicPr>
          <p:cNvPr id="52240" name="Picture 16"/>
          <p:cNvPicPr>
            <a:picLocks noChangeArrowheads="1"/>
          </p:cNvPicPr>
          <p:nvPr/>
        </p:nvPicPr>
        <p:blipFill>
          <a:blip r:embed="rId4"/>
          <a:srcRect/>
          <a:stretch>
            <a:fillRect/>
          </a:stretch>
        </p:blipFill>
        <p:spPr bwMode="auto">
          <a:xfrm>
            <a:off x="3733800" y="4572000"/>
            <a:ext cx="534988" cy="355600"/>
          </a:xfrm>
          <a:prstGeom prst="rect">
            <a:avLst/>
          </a:prstGeom>
          <a:noFill/>
          <a:ln w="9525">
            <a:noFill/>
            <a:miter lim="800000"/>
            <a:headEnd/>
            <a:tailEnd/>
          </a:ln>
          <a:effectLst/>
        </p:spPr>
      </p:pic>
      <p:pic>
        <p:nvPicPr>
          <p:cNvPr id="52241" name="Picture 17"/>
          <p:cNvPicPr>
            <a:picLocks noChangeArrowheads="1"/>
          </p:cNvPicPr>
          <p:nvPr/>
        </p:nvPicPr>
        <p:blipFill>
          <a:blip r:embed="rId4"/>
          <a:srcRect/>
          <a:stretch>
            <a:fillRect/>
          </a:stretch>
        </p:blipFill>
        <p:spPr bwMode="auto">
          <a:xfrm>
            <a:off x="5486400" y="4267200"/>
            <a:ext cx="534988" cy="355600"/>
          </a:xfrm>
          <a:prstGeom prst="rect">
            <a:avLst/>
          </a:prstGeom>
          <a:noFill/>
          <a:ln w="9525">
            <a:noFill/>
            <a:miter lim="800000"/>
            <a:headEnd/>
            <a:tailEnd/>
          </a:ln>
          <a:effectLst/>
        </p:spPr>
      </p:pic>
      <p:pic>
        <p:nvPicPr>
          <p:cNvPr id="52242" name="Picture 18"/>
          <p:cNvPicPr>
            <a:picLocks noChangeArrowheads="1"/>
          </p:cNvPicPr>
          <p:nvPr/>
        </p:nvPicPr>
        <p:blipFill>
          <a:blip r:embed="rId4"/>
          <a:srcRect/>
          <a:stretch>
            <a:fillRect/>
          </a:stretch>
        </p:blipFill>
        <p:spPr bwMode="auto">
          <a:xfrm>
            <a:off x="5029200" y="4724400"/>
            <a:ext cx="534988" cy="355600"/>
          </a:xfrm>
          <a:prstGeom prst="rect">
            <a:avLst/>
          </a:prstGeom>
          <a:noFill/>
          <a:ln w="9525">
            <a:noFill/>
            <a:miter lim="800000"/>
            <a:headEnd/>
            <a:tailEnd/>
          </a:ln>
          <a:effectLst/>
        </p:spPr>
      </p:pic>
      <p:pic>
        <p:nvPicPr>
          <p:cNvPr id="52243" name="Picture 19"/>
          <p:cNvPicPr>
            <a:picLocks noChangeArrowheads="1"/>
          </p:cNvPicPr>
          <p:nvPr/>
        </p:nvPicPr>
        <p:blipFill>
          <a:blip r:embed="rId4"/>
          <a:srcRect/>
          <a:stretch>
            <a:fillRect/>
          </a:stretch>
        </p:blipFill>
        <p:spPr bwMode="auto">
          <a:xfrm>
            <a:off x="4800600" y="3886200"/>
            <a:ext cx="534988" cy="355600"/>
          </a:xfrm>
          <a:prstGeom prst="rect">
            <a:avLst/>
          </a:prstGeom>
          <a:noFill/>
          <a:ln w="9525">
            <a:noFill/>
            <a:miter lim="800000"/>
            <a:headEnd/>
            <a:tailEnd/>
          </a:ln>
          <a:effectLst/>
        </p:spPr>
      </p:pic>
      <p:pic>
        <p:nvPicPr>
          <p:cNvPr id="52244" name="Picture 20"/>
          <p:cNvPicPr>
            <a:picLocks noChangeArrowheads="1"/>
          </p:cNvPicPr>
          <p:nvPr/>
        </p:nvPicPr>
        <p:blipFill>
          <a:blip r:embed="rId4"/>
          <a:srcRect/>
          <a:stretch>
            <a:fillRect/>
          </a:stretch>
        </p:blipFill>
        <p:spPr bwMode="auto">
          <a:xfrm>
            <a:off x="3657600" y="3200400"/>
            <a:ext cx="534988" cy="355600"/>
          </a:xfrm>
          <a:prstGeom prst="rect">
            <a:avLst/>
          </a:prstGeom>
          <a:noFill/>
          <a:ln w="9525">
            <a:noFill/>
            <a:miter lim="800000"/>
            <a:headEnd/>
            <a:tailEnd/>
          </a:ln>
          <a:effectLst/>
        </p:spPr>
      </p:pic>
      <p:pic>
        <p:nvPicPr>
          <p:cNvPr id="52245" name="Picture 21"/>
          <p:cNvPicPr>
            <a:picLocks noChangeArrowheads="1"/>
          </p:cNvPicPr>
          <p:nvPr/>
        </p:nvPicPr>
        <p:blipFill>
          <a:blip r:embed="rId4"/>
          <a:srcRect/>
          <a:stretch>
            <a:fillRect/>
          </a:stretch>
        </p:blipFill>
        <p:spPr bwMode="auto">
          <a:xfrm>
            <a:off x="4419600" y="3048000"/>
            <a:ext cx="534988" cy="355600"/>
          </a:xfrm>
          <a:prstGeom prst="rect">
            <a:avLst/>
          </a:prstGeom>
          <a:noFill/>
          <a:ln w="9525">
            <a:noFill/>
            <a:miter lim="800000"/>
            <a:headEnd/>
            <a:tailEnd/>
          </a:ln>
          <a:effectLst/>
        </p:spPr>
      </p:pic>
      <p:pic>
        <p:nvPicPr>
          <p:cNvPr id="52246" name="Picture 22"/>
          <p:cNvPicPr>
            <a:picLocks noChangeArrowheads="1"/>
          </p:cNvPicPr>
          <p:nvPr/>
        </p:nvPicPr>
        <p:blipFill>
          <a:blip r:embed="rId4"/>
          <a:srcRect/>
          <a:stretch>
            <a:fillRect/>
          </a:stretch>
        </p:blipFill>
        <p:spPr bwMode="auto">
          <a:xfrm>
            <a:off x="5486400" y="3352800"/>
            <a:ext cx="534988" cy="355600"/>
          </a:xfrm>
          <a:prstGeom prst="rect">
            <a:avLst/>
          </a:prstGeom>
          <a:noFill/>
          <a:ln w="9525">
            <a:noFill/>
            <a:miter lim="800000"/>
            <a:headEnd/>
            <a:tailEnd/>
          </a:ln>
          <a:effectLst/>
        </p:spPr>
      </p:pic>
      <p:pic>
        <p:nvPicPr>
          <p:cNvPr id="52247" name="Picture 23"/>
          <p:cNvPicPr>
            <a:picLocks noChangeArrowheads="1"/>
          </p:cNvPicPr>
          <p:nvPr/>
        </p:nvPicPr>
        <p:blipFill>
          <a:blip r:embed="rId4"/>
          <a:srcRect/>
          <a:stretch>
            <a:fillRect/>
          </a:stretch>
        </p:blipFill>
        <p:spPr bwMode="auto">
          <a:xfrm>
            <a:off x="6096000" y="2743200"/>
            <a:ext cx="534988" cy="355600"/>
          </a:xfrm>
          <a:prstGeom prst="rect">
            <a:avLst/>
          </a:prstGeom>
          <a:noFill/>
          <a:ln w="9525">
            <a:noFill/>
            <a:miter lim="800000"/>
            <a:headEnd/>
            <a:tailEnd/>
          </a:ln>
          <a:effectLst/>
        </p:spPr>
      </p:pic>
      <p:pic>
        <p:nvPicPr>
          <p:cNvPr id="52248" name="Picture 24"/>
          <p:cNvPicPr>
            <a:picLocks noChangeArrowheads="1"/>
          </p:cNvPicPr>
          <p:nvPr/>
        </p:nvPicPr>
        <p:blipFill>
          <a:blip r:embed="rId4"/>
          <a:srcRect/>
          <a:stretch>
            <a:fillRect/>
          </a:stretch>
        </p:blipFill>
        <p:spPr bwMode="auto">
          <a:xfrm>
            <a:off x="3200400" y="2667000"/>
            <a:ext cx="534988" cy="355600"/>
          </a:xfrm>
          <a:prstGeom prst="rect">
            <a:avLst/>
          </a:prstGeom>
          <a:noFill/>
          <a:ln w="9525">
            <a:noFill/>
            <a:miter lim="800000"/>
            <a:headEnd/>
            <a:tailEnd/>
          </a:ln>
          <a:effectLst/>
        </p:spPr>
      </p:pic>
      <p:pic>
        <p:nvPicPr>
          <p:cNvPr id="52249" name="Picture 25"/>
          <p:cNvPicPr>
            <a:picLocks noChangeArrowheads="1"/>
          </p:cNvPicPr>
          <p:nvPr/>
        </p:nvPicPr>
        <p:blipFill>
          <a:blip r:embed="rId4"/>
          <a:srcRect/>
          <a:stretch>
            <a:fillRect/>
          </a:stretch>
        </p:blipFill>
        <p:spPr bwMode="auto">
          <a:xfrm>
            <a:off x="2514600" y="4267200"/>
            <a:ext cx="534988" cy="355600"/>
          </a:xfrm>
          <a:prstGeom prst="rect">
            <a:avLst/>
          </a:prstGeom>
          <a:noFill/>
          <a:ln w="9525">
            <a:noFill/>
            <a:miter lim="800000"/>
            <a:headEnd/>
            <a:tailEnd/>
          </a:ln>
          <a:effectLst/>
        </p:spPr>
      </p:pic>
      <p:pic>
        <p:nvPicPr>
          <p:cNvPr id="52250" name="Picture 26"/>
          <p:cNvPicPr>
            <a:picLocks noChangeArrowheads="1"/>
          </p:cNvPicPr>
          <p:nvPr/>
        </p:nvPicPr>
        <p:blipFill>
          <a:blip r:embed="rId4"/>
          <a:srcRect/>
          <a:stretch>
            <a:fillRect/>
          </a:stretch>
        </p:blipFill>
        <p:spPr bwMode="auto">
          <a:xfrm>
            <a:off x="2057400" y="3581400"/>
            <a:ext cx="534988" cy="355600"/>
          </a:xfrm>
          <a:prstGeom prst="rect">
            <a:avLst/>
          </a:prstGeom>
          <a:noFill/>
          <a:ln w="9525">
            <a:noFill/>
            <a:miter lim="800000"/>
            <a:headEnd/>
            <a:tailEnd/>
          </a:ln>
          <a:effectLst/>
        </p:spPr>
      </p:pic>
      <p:pic>
        <p:nvPicPr>
          <p:cNvPr id="52251" name="Picture 27"/>
          <p:cNvPicPr>
            <a:picLocks noChangeArrowheads="1"/>
          </p:cNvPicPr>
          <p:nvPr/>
        </p:nvPicPr>
        <p:blipFill>
          <a:blip r:embed="rId4"/>
          <a:srcRect/>
          <a:stretch>
            <a:fillRect/>
          </a:stretch>
        </p:blipFill>
        <p:spPr bwMode="auto">
          <a:xfrm>
            <a:off x="2209800" y="2819400"/>
            <a:ext cx="534988" cy="355600"/>
          </a:xfrm>
          <a:prstGeom prst="rect">
            <a:avLst/>
          </a:prstGeom>
          <a:noFill/>
          <a:ln w="9525">
            <a:noFill/>
            <a:miter lim="800000"/>
            <a:headEnd/>
            <a:tailEnd/>
          </a:ln>
          <a:effectLst/>
        </p:spPr>
      </p:pic>
      <p:pic>
        <p:nvPicPr>
          <p:cNvPr id="52252" name="Picture 28"/>
          <p:cNvPicPr>
            <a:picLocks noChangeArrowheads="1"/>
          </p:cNvPicPr>
          <p:nvPr/>
        </p:nvPicPr>
        <p:blipFill>
          <a:blip r:embed="rId4"/>
          <a:srcRect/>
          <a:stretch>
            <a:fillRect/>
          </a:stretch>
        </p:blipFill>
        <p:spPr bwMode="auto">
          <a:xfrm>
            <a:off x="3124200" y="4648200"/>
            <a:ext cx="534988" cy="355600"/>
          </a:xfrm>
          <a:prstGeom prst="rect">
            <a:avLst/>
          </a:prstGeom>
          <a:noFill/>
          <a:ln w="9525">
            <a:noFill/>
            <a:miter lim="800000"/>
            <a:headEnd/>
            <a:tailEnd/>
          </a:ln>
          <a:effectLst/>
        </p:spPr>
      </p:pic>
      <p:pic>
        <p:nvPicPr>
          <p:cNvPr id="52253" name="Picture 29"/>
          <p:cNvPicPr>
            <a:picLocks noChangeArrowheads="1"/>
          </p:cNvPicPr>
          <p:nvPr/>
        </p:nvPicPr>
        <p:blipFill>
          <a:blip r:embed="rId4"/>
          <a:srcRect/>
          <a:stretch>
            <a:fillRect/>
          </a:stretch>
        </p:blipFill>
        <p:spPr bwMode="auto">
          <a:xfrm>
            <a:off x="1600200" y="5257800"/>
            <a:ext cx="534988" cy="355600"/>
          </a:xfrm>
          <a:prstGeom prst="rect">
            <a:avLst/>
          </a:prstGeom>
          <a:noFill/>
          <a:ln w="9525">
            <a:noFill/>
            <a:miter lim="800000"/>
            <a:headEnd/>
            <a:tailEnd/>
          </a:ln>
          <a:effectLst/>
        </p:spPr>
      </p:pic>
      <p:pic>
        <p:nvPicPr>
          <p:cNvPr id="52254" name="Picture 30"/>
          <p:cNvPicPr>
            <a:picLocks noChangeArrowheads="1"/>
          </p:cNvPicPr>
          <p:nvPr/>
        </p:nvPicPr>
        <p:blipFill>
          <a:blip r:embed="rId4"/>
          <a:srcRect/>
          <a:stretch>
            <a:fillRect/>
          </a:stretch>
        </p:blipFill>
        <p:spPr bwMode="auto">
          <a:xfrm>
            <a:off x="2438400" y="5486400"/>
            <a:ext cx="534988" cy="355600"/>
          </a:xfrm>
          <a:prstGeom prst="rect">
            <a:avLst/>
          </a:prstGeom>
          <a:noFill/>
          <a:ln w="9525">
            <a:noFill/>
            <a:miter lim="800000"/>
            <a:headEnd/>
            <a:tailEnd/>
          </a:ln>
          <a:effectLst/>
        </p:spPr>
      </p:pic>
      <p:pic>
        <p:nvPicPr>
          <p:cNvPr id="52255" name="Picture 31" descr="Eve"/>
          <p:cNvPicPr>
            <a:picLocks noChangeAspect="1" noChangeArrowheads="1"/>
          </p:cNvPicPr>
          <p:nvPr/>
        </p:nvPicPr>
        <p:blipFill>
          <a:blip r:embed="rId5"/>
          <a:srcRect/>
          <a:stretch>
            <a:fillRect/>
          </a:stretch>
        </p:blipFill>
        <p:spPr bwMode="auto">
          <a:xfrm>
            <a:off x="6705600" y="3352800"/>
            <a:ext cx="1082675" cy="1295400"/>
          </a:xfrm>
          <a:prstGeom prst="rect">
            <a:avLst/>
          </a:prstGeom>
          <a:noFill/>
          <a:ln w="9525">
            <a:noFill/>
            <a:miter lim="800000"/>
            <a:headEnd/>
            <a:tailEnd/>
          </a:ln>
        </p:spPr>
      </p:pic>
      <p:sp>
        <p:nvSpPr>
          <p:cNvPr id="52256" name="Text Box 32"/>
          <p:cNvSpPr txBox="1">
            <a:spLocks noChangeArrowheads="1"/>
          </p:cNvSpPr>
          <p:nvPr/>
        </p:nvSpPr>
        <p:spPr bwMode="auto">
          <a:xfrm>
            <a:off x="6629400" y="4724400"/>
            <a:ext cx="2027238" cy="1552575"/>
          </a:xfrm>
          <a:prstGeom prst="rect">
            <a:avLst/>
          </a:prstGeom>
          <a:noFill/>
          <a:ln w="9525">
            <a:noFill/>
            <a:miter lim="800000"/>
            <a:headEnd/>
            <a:tailEnd/>
          </a:ln>
          <a:effectLst/>
        </p:spPr>
        <p:txBody>
          <a:bodyPr>
            <a:prstTxWarp prst="textNoShape">
              <a:avLst/>
            </a:prstTxWarp>
            <a:spAutoFit/>
          </a:bodyPr>
          <a:lstStyle/>
          <a:p>
            <a:pPr algn="ctr" eaLnBrk="0" hangingPunct="0"/>
            <a:r>
              <a:rPr lang="en-US" sz="2400">
                <a:solidFill>
                  <a:srgbClr val="F70F0F"/>
                </a:solidFill>
              </a:rPr>
              <a:t>Hello, I’m</a:t>
            </a:r>
          </a:p>
          <a:p>
            <a:pPr algn="ctr" eaLnBrk="0" hangingPunct="0"/>
            <a:r>
              <a:rPr lang="en-US" sz="2400">
                <a:solidFill>
                  <a:srgbClr val="F70F0F"/>
                </a:solidFill>
              </a:rPr>
              <a:t>Bob. Here’s the hash to “prove” it</a:t>
            </a:r>
          </a:p>
        </p:txBody>
      </p:sp>
      <p:sp>
        <p:nvSpPr>
          <p:cNvPr id="52257" name="Rectangle 33"/>
          <p:cNvSpPr>
            <a:spLocks noChangeArrowheads="1"/>
          </p:cNvSpPr>
          <p:nvPr/>
        </p:nvSpPr>
        <p:spPr bwMode="auto">
          <a:xfrm>
            <a:off x="5334000" y="5410200"/>
            <a:ext cx="1143000" cy="304800"/>
          </a:xfrm>
          <a:prstGeom prst="rect">
            <a:avLst/>
          </a:prstGeom>
          <a:solidFill>
            <a:srgbClr val="33CCCC"/>
          </a:solidFill>
          <a:ln w="9525">
            <a:solidFill>
              <a:schemeClr val="tx1"/>
            </a:solidFill>
            <a:miter lim="800000"/>
            <a:headEnd/>
            <a:tailEnd/>
          </a:ln>
          <a:effectLst/>
        </p:spPr>
        <p:txBody>
          <a:bodyPr wrap="none" anchor="ctr">
            <a:prstTxWarp prst="textNoShape">
              <a:avLst/>
            </a:prstTxWarp>
          </a:bodyPr>
          <a:lstStyle/>
          <a:p>
            <a:pPr algn="ctr"/>
            <a:r>
              <a:rPr lang="en-US" sz="1400"/>
              <a:t>A43FF234</a:t>
            </a:r>
          </a:p>
        </p:txBody>
      </p:sp>
      <p:sp>
        <p:nvSpPr>
          <p:cNvPr id="3" name="Slide Number Placeholder 2">
            <a:extLst>
              <a:ext uri="{FF2B5EF4-FFF2-40B4-BE49-F238E27FC236}">
                <a16:creationId xmlns:a16="http://schemas.microsoft.com/office/drawing/2014/main" id="{CD42BD0D-6F6F-F548-A3EE-458E79316260}"/>
              </a:ext>
            </a:extLst>
          </p:cNvPr>
          <p:cNvSpPr>
            <a:spLocks noGrp="1"/>
          </p:cNvSpPr>
          <p:nvPr>
            <p:ph type="sldNum" sz="quarter" idx="12"/>
          </p:nvPr>
        </p:nvSpPr>
        <p:spPr/>
        <p:txBody>
          <a:bodyPr/>
          <a:lstStyle/>
          <a:p>
            <a:fld id="{B6F15528-21DE-4FAA-801E-634DDDAF4B2B}" type="slidenum">
              <a:rPr lang="en-US" smtClean="0"/>
              <a:pPr/>
              <a:t>30</a:t>
            </a:fld>
            <a:endParaRPr lang="en-US"/>
          </a:p>
        </p:txBody>
      </p:sp>
      <p:sp>
        <p:nvSpPr>
          <p:cNvPr id="4" name="TextBox 3">
            <a:extLst>
              <a:ext uri="{FF2B5EF4-FFF2-40B4-BE49-F238E27FC236}">
                <a16:creationId xmlns:a16="http://schemas.microsoft.com/office/drawing/2014/main" id="{41CB8878-6615-C747-9AF1-4814639C41CA}"/>
              </a:ext>
            </a:extLst>
          </p:cNvPr>
          <p:cNvSpPr txBox="1"/>
          <p:nvPr/>
        </p:nvSpPr>
        <p:spPr>
          <a:xfrm>
            <a:off x="2182319" y="6337148"/>
            <a:ext cx="4172937" cy="461665"/>
          </a:xfrm>
          <a:prstGeom prst="rect">
            <a:avLst/>
          </a:prstGeom>
          <a:noFill/>
        </p:spPr>
        <p:txBody>
          <a:bodyPr wrap="none" rtlCol="0">
            <a:spAutoFit/>
          </a:bodyPr>
          <a:lstStyle/>
          <a:p>
            <a:r>
              <a:rPr lang="en-US" dirty="0"/>
              <a:t>Huh, how can we solve this?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t>Symmetric Key: Authentication</a:t>
            </a:r>
          </a:p>
        </p:txBody>
      </p:sp>
      <p:sp>
        <p:nvSpPr>
          <p:cNvPr id="57347" name="Rectangle 3"/>
          <p:cNvSpPr>
            <a:spLocks noGrp="1" noChangeArrowheads="1"/>
          </p:cNvSpPr>
          <p:nvPr>
            <p:ph idx="1"/>
          </p:nvPr>
        </p:nvSpPr>
        <p:spPr>
          <a:xfrm>
            <a:off x="457200" y="1600200"/>
            <a:ext cx="8229600" cy="1066800"/>
          </a:xfrm>
        </p:spPr>
        <p:txBody>
          <a:bodyPr>
            <a:normAutofit fontScale="92500"/>
          </a:bodyPr>
          <a:lstStyle/>
          <a:p>
            <a:pPr>
              <a:lnSpc>
                <a:spcPct val="80000"/>
              </a:lnSpc>
            </a:pPr>
            <a:r>
              <a:rPr lang="en-US" sz="2600"/>
              <a:t>A “Nonce”</a:t>
            </a:r>
          </a:p>
          <a:p>
            <a:pPr lvl="1">
              <a:lnSpc>
                <a:spcPct val="80000"/>
              </a:lnSpc>
            </a:pPr>
            <a:r>
              <a:rPr lang="en-US" sz="2200"/>
              <a:t>A random bitstring used only once. Alice sends nonce to Bob as a “challenge”.  Bob Replies with “fresh” MAC result. </a:t>
            </a:r>
          </a:p>
          <a:p>
            <a:pPr lvl="1">
              <a:lnSpc>
                <a:spcPct val="80000"/>
              </a:lnSpc>
            </a:pPr>
            <a:endParaRPr lang="en-US" sz="2200"/>
          </a:p>
          <a:p>
            <a:pPr lvl="1">
              <a:lnSpc>
                <a:spcPct val="80000"/>
              </a:lnSpc>
              <a:buFont typeface="Wingdings" charset="2"/>
              <a:buNone/>
            </a:pPr>
            <a:endParaRPr lang="en-US" sz="2200"/>
          </a:p>
        </p:txBody>
      </p:sp>
      <p:sp>
        <p:nvSpPr>
          <p:cNvPr id="57349" name="AutoShape 5"/>
          <p:cNvSpPr>
            <a:spLocks noChangeArrowheads="1"/>
          </p:cNvSpPr>
          <p:nvPr/>
        </p:nvSpPr>
        <p:spPr bwMode="auto">
          <a:xfrm rot="16200000">
            <a:off x="7086600" y="4114800"/>
            <a:ext cx="609600" cy="609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vert="eaVert" wrap="none" anchor="ctr">
            <a:prstTxWarp prst="textNoShape">
              <a:avLst/>
            </a:prstTxWarp>
          </a:bodyPr>
          <a:lstStyle/>
          <a:p>
            <a:pPr algn="ctr"/>
            <a:r>
              <a:rPr lang="en-US" sz="2000"/>
              <a:t>Hash </a:t>
            </a:r>
          </a:p>
        </p:txBody>
      </p:sp>
      <p:sp>
        <p:nvSpPr>
          <p:cNvPr id="57350" name="Rectangle 6"/>
          <p:cNvSpPr>
            <a:spLocks noChangeArrowheads="1"/>
          </p:cNvSpPr>
          <p:nvPr/>
        </p:nvSpPr>
        <p:spPr bwMode="auto">
          <a:xfrm>
            <a:off x="5943600" y="4114800"/>
            <a:ext cx="609600" cy="304800"/>
          </a:xfrm>
          <a:prstGeom prst="rect">
            <a:avLst/>
          </a:prstGeom>
          <a:solidFill>
            <a:srgbClr val="339966"/>
          </a:solidFill>
          <a:ln w="9525">
            <a:solidFill>
              <a:schemeClr val="tx1"/>
            </a:solidFill>
            <a:miter lim="800000"/>
            <a:headEnd/>
            <a:tailEnd/>
          </a:ln>
          <a:effectLst/>
        </p:spPr>
        <p:txBody>
          <a:bodyPr wrap="none" anchor="ctr">
            <a:prstTxWarp prst="textNoShape">
              <a:avLst/>
            </a:prstTxWarp>
          </a:bodyPr>
          <a:lstStyle/>
          <a:p>
            <a:pPr algn="ctr"/>
            <a:r>
              <a:rPr lang="en-US" sz="1200"/>
              <a:t>Nonce</a:t>
            </a:r>
          </a:p>
        </p:txBody>
      </p:sp>
      <p:sp>
        <p:nvSpPr>
          <p:cNvPr id="57351" name="Line 7"/>
          <p:cNvSpPr>
            <a:spLocks noChangeShapeType="1"/>
          </p:cNvSpPr>
          <p:nvPr/>
        </p:nvSpPr>
        <p:spPr bwMode="auto">
          <a:xfrm>
            <a:off x="6629400" y="4267200"/>
            <a:ext cx="263525" cy="1588"/>
          </a:xfrm>
          <a:prstGeom prst="line">
            <a:avLst/>
          </a:prstGeom>
          <a:noFill/>
          <a:ln w="9525">
            <a:solidFill>
              <a:schemeClr val="tx1"/>
            </a:solidFill>
            <a:round/>
            <a:headEnd/>
            <a:tailEnd type="triangle" w="med" len="med"/>
          </a:ln>
          <a:effectLst/>
        </p:spPr>
        <p:txBody>
          <a:bodyPr>
            <a:prstTxWarp prst="textNoShape">
              <a:avLst/>
            </a:prstTxWarp>
          </a:bodyPr>
          <a:lstStyle/>
          <a:p>
            <a:endParaRPr lang="en-US" sz="2000"/>
          </a:p>
        </p:txBody>
      </p:sp>
      <p:pic>
        <p:nvPicPr>
          <p:cNvPr id="57352" name="Picture 8" descr="BS00768_[1]"/>
          <p:cNvPicPr>
            <a:picLocks noChangeAspect="1" noChangeArrowheads="1"/>
          </p:cNvPicPr>
          <p:nvPr/>
        </p:nvPicPr>
        <p:blipFill>
          <a:blip r:embed="rId3"/>
          <a:srcRect/>
          <a:stretch>
            <a:fillRect/>
          </a:stretch>
        </p:blipFill>
        <p:spPr bwMode="auto">
          <a:xfrm flipH="1" flipV="1">
            <a:off x="5943600" y="4495800"/>
            <a:ext cx="465138" cy="241300"/>
          </a:xfrm>
          <a:prstGeom prst="rect">
            <a:avLst/>
          </a:prstGeom>
          <a:noFill/>
        </p:spPr>
      </p:pic>
      <p:sp>
        <p:nvSpPr>
          <p:cNvPr id="57353" name="Line 9"/>
          <p:cNvSpPr>
            <a:spLocks noChangeShapeType="1"/>
          </p:cNvSpPr>
          <p:nvPr/>
        </p:nvSpPr>
        <p:spPr bwMode="auto">
          <a:xfrm>
            <a:off x="6629400" y="4572000"/>
            <a:ext cx="3048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sz="2000"/>
          </a:p>
        </p:txBody>
      </p:sp>
      <p:sp>
        <p:nvSpPr>
          <p:cNvPr id="57354" name="Line 10"/>
          <p:cNvSpPr>
            <a:spLocks noChangeShapeType="1"/>
          </p:cNvSpPr>
          <p:nvPr/>
        </p:nvSpPr>
        <p:spPr bwMode="auto">
          <a:xfrm>
            <a:off x="7772400" y="4419600"/>
            <a:ext cx="247650" cy="1588"/>
          </a:xfrm>
          <a:prstGeom prst="line">
            <a:avLst/>
          </a:prstGeom>
          <a:noFill/>
          <a:ln w="9525">
            <a:solidFill>
              <a:schemeClr val="tx1"/>
            </a:solidFill>
            <a:round/>
            <a:headEnd/>
            <a:tailEnd type="triangle" w="med" len="med"/>
          </a:ln>
          <a:effectLst/>
        </p:spPr>
        <p:txBody>
          <a:bodyPr>
            <a:prstTxWarp prst="textNoShape">
              <a:avLst/>
            </a:prstTxWarp>
          </a:bodyPr>
          <a:lstStyle/>
          <a:p>
            <a:endParaRPr lang="en-US" sz="2000"/>
          </a:p>
        </p:txBody>
      </p:sp>
      <p:sp>
        <p:nvSpPr>
          <p:cNvPr id="57355" name="Rectangle 11"/>
          <p:cNvSpPr>
            <a:spLocks noChangeArrowheads="1"/>
          </p:cNvSpPr>
          <p:nvPr/>
        </p:nvSpPr>
        <p:spPr bwMode="auto">
          <a:xfrm>
            <a:off x="8153400" y="4191000"/>
            <a:ext cx="685800" cy="457200"/>
          </a:xfrm>
          <a:prstGeom prst="rect">
            <a:avLst/>
          </a:prstGeom>
          <a:solidFill>
            <a:srgbClr val="33CCCC"/>
          </a:solidFill>
          <a:ln w="9525">
            <a:solidFill>
              <a:schemeClr val="tx1"/>
            </a:solidFill>
            <a:miter lim="800000"/>
            <a:headEnd/>
            <a:tailEnd/>
          </a:ln>
          <a:effectLst/>
        </p:spPr>
        <p:txBody>
          <a:bodyPr wrap="none" anchor="ctr">
            <a:prstTxWarp prst="textNoShape">
              <a:avLst/>
            </a:prstTxWarp>
          </a:bodyPr>
          <a:lstStyle/>
          <a:p>
            <a:pPr algn="ctr"/>
            <a:r>
              <a:rPr lang="en-US" sz="1200"/>
              <a:t>B4FE64</a:t>
            </a:r>
          </a:p>
        </p:txBody>
      </p:sp>
      <p:pic>
        <p:nvPicPr>
          <p:cNvPr id="57362" name="Picture 18" descr="Bob"/>
          <p:cNvPicPr>
            <a:picLocks noChangeAspect="1" noChangeArrowheads="1"/>
          </p:cNvPicPr>
          <p:nvPr/>
        </p:nvPicPr>
        <p:blipFill>
          <a:blip r:embed="rId4"/>
          <a:srcRect/>
          <a:stretch>
            <a:fillRect/>
          </a:stretch>
        </p:blipFill>
        <p:spPr bwMode="auto">
          <a:xfrm>
            <a:off x="7848600" y="2743200"/>
            <a:ext cx="812800" cy="830263"/>
          </a:xfrm>
          <a:prstGeom prst="rect">
            <a:avLst/>
          </a:prstGeom>
          <a:noFill/>
        </p:spPr>
      </p:pic>
      <p:sp>
        <p:nvSpPr>
          <p:cNvPr id="57363" name="Text Box 19"/>
          <p:cNvSpPr txBox="1">
            <a:spLocks noChangeArrowheads="1"/>
          </p:cNvSpPr>
          <p:nvPr/>
        </p:nvSpPr>
        <p:spPr bwMode="auto">
          <a:xfrm>
            <a:off x="8045278" y="3596421"/>
            <a:ext cx="641522" cy="40011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dirty="0">
                <a:solidFill>
                  <a:schemeClr val="accent2"/>
                </a:solidFill>
              </a:rPr>
              <a:t>Bob</a:t>
            </a:r>
          </a:p>
        </p:txBody>
      </p:sp>
      <p:sp>
        <p:nvSpPr>
          <p:cNvPr id="57365" name="Text Box 21"/>
          <p:cNvSpPr txBox="1">
            <a:spLocks noChangeArrowheads="1"/>
          </p:cNvSpPr>
          <p:nvPr/>
        </p:nvSpPr>
        <p:spPr bwMode="auto">
          <a:xfrm>
            <a:off x="6019800" y="4724400"/>
            <a:ext cx="6858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dirty="0">
                <a:latin typeface="Calibri"/>
                <a:cs typeface="Calibri"/>
              </a:rPr>
              <a:t>K </a:t>
            </a:r>
            <a:r>
              <a:rPr lang="en-US" sz="1800" baseline="-25000" dirty="0">
                <a:latin typeface="Calibri"/>
                <a:cs typeface="Calibri"/>
              </a:rPr>
              <a:t>A-B</a:t>
            </a:r>
          </a:p>
        </p:txBody>
      </p:sp>
      <p:pic>
        <p:nvPicPr>
          <p:cNvPr id="57367" name="Picture 23" descr="Alice"/>
          <p:cNvPicPr>
            <a:picLocks noChangeAspect="1" noChangeArrowheads="1"/>
          </p:cNvPicPr>
          <p:nvPr/>
        </p:nvPicPr>
        <p:blipFill>
          <a:blip r:embed="rId5"/>
          <a:srcRect/>
          <a:stretch>
            <a:fillRect/>
          </a:stretch>
        </p:blipFill>
        <p:spPr bwMode="auto">
          <a:xfrm>
            <a:off x="1066800" y="2895600"/>
            <a:ext cx="698500" cy="862013"/>
          </a:xfrm>
          <a:prstGeom prst="rect">
            <a:avLst/>
          </a:prstGeom>
          <a:noFill/>
        </p:spPr>
      </p:pic>
      <p:sp>
        <p:nvSpPr>
          <p:cNvPr id="57369" name="Rectangle 25"/>
          <p:cNvSpPr>
            <a:spLocks noChangeArrowheads="1"/>
          </p:cNvSpPr>
          <p:nvPr/>
        </p:nvSpPr>
        <p:spPr bwMode="auto">
          <a:xfrm>
            <a:off x="2895600" y="2895600"/>
            <a:ext cx="762000" cy="381000"/>
          </a:xfrm>
          <a:prstGeom prst="rect">
            <a:avLst/>
          </a:prstGeom>
          <a:solidFill>
            <a:srgbClr val="339966"/>
          </a:solidFill>
          <a:ln w="9525">
            <a:solidFill>
              <a:schemeClr val="tx1"/>
            </a:solidFill>
            <a:miter lim="800000"/>
            <a:headEnd/>
            <a:tailEnd/>
          </a:ln>
          <a:effectLst/>
        </p:spPr>
        <p:txBody>
          <a:bodyPr wrap="none" anchor="ctr">
            <a:prstTxWarp prst="textNoShape">
              <a:avLst/>
            </a:prstTxWarp>
          </a:bodyPr>
          <a:lstStyle/>
          <a:p>
            <a:pPr algn="ctr"/>
            <a:r>
              <a:rPr lang="en-US" sz="1200"/>
              <a:t>Nonce</a:t>
            </a:r>
          </a:p>
        </p:txBody>
      </p:sp>
      <p:sp>
        <p:nvSpPr>
          <p:cNvPr id="57370" name="Line 26"/>
          <p:cNvSpPr>
            <a:spLocks noChangeShapeType="1"/>
          </p:cNvSpPr>
          <p:nvPr/>
        </p:nvSpPr>
        <p:spPr bwMode="auto">
          <a:xfrm>
            <a:off x="2362200" y="3352800"/>
            <a:ext cx="3886200" cy="152400"/>
          </a:xfrm>
          <a:prstGeom prst="line">
            <a:avLst/>
          </a:prstGeom>
          <a:noFill/>
          <a:ln w="9525">
            <a:solidFill>
              <a:schemeClr val="tx1"/>
            </a:solidFill>
            <a:round/>
            <a:headEnd/>
            <a:tailEnd type="triangle" w="med" len="med"/>
          </a:ln>
          <a:effectLst/>
        </p:spPr>
        <p:txBody>
          <a:bodyPr>
            <a:prstTxWarp prst="textNoShape">
              <a:avLst/>
            </a:prstTxWarp>
          </a:bodyPr>
          <a:lstStyle/>
          <a:p>
            <a:endParaRPr lang="en-US" sz="2000"/>
          </a:p>
        </p:txBody>
      </p:sp>
      <p:sp>
        <p:nvSpPr>
          <p:cNvPr id="57371" name="Line 27"/>
          <p:cNvSpPr>
            <a:spLocks noChangeShapeType="1"/>
          </p:cNvSpPr>
          <p:nvPr/>
        </p:nvSpPr>
        <p:spPr bwMode="auto">
          <a:xfrm flipH="1">
            <a:off x="2514600" y="5105400"/>
            <a:ext cx="4343400" cy="3048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57372" name="Rectangle 28"/>
          <p:cNvSpPr>
            <a:spLocks noChangeArrowheads="1"/>
          </p:cNvSpPr>
          <p:nvPr/>
        </p:nvSpPr>
        <p:spPr bwMode="auto">
          <a:xfrm>
            <a:off x="3581400" y="4800600"/>
            <a:ext cx="685800" cy="457200"/>
          </a:xfrm>
          <a:prstGeom prst="rect">
            <a:avLst/>
          </a:prstGeom>
          <a:solidFill>
            <a:srgbClr val="33CCCC"/>
          </a:solidFill>
          <a:ln w="9525">
            <a:solidFill>
              <a:schemeClr val="tx1"/>
            </a:solidFill>
            <a:miter lim="800000"/>
            <a:headEnd/>
            <a:tailEnd/>
          </a:ln>
          <a:effectLst/>
        </p:spPr>
        <p:txBody>
          <a:bodyPr wrap="none" anchor="ctr">
            <a:prstTxWarp prst="textNoShape">
              <a:avLst/>
            </a:prstTxWarp>
          </a:bodyPr>
          <a:lstStyle/>
          <a:p>
            <a:pPr algn="ctr"/>
            <a:r>
              <a:rPr lang="en-US" sz="1200"/>
              <a:t>B4FE64</a:t>
            </a:r>
          </a:p>
        </p:txBody>
      </p:sp>
      <p:sp>
        <p:nvSpPr>
          <p:cNvPr id="57373" name="Text Box 29"/>
          <p:cNvSpPr txBox="1">
            <a:spLocks noChangeArrowheads="1"/>
          </p:cNvSpPr>
          <p:nvPr/>
        </p:nvSpPr>
        <p:spPr bwMode="auto">
          <a:xfrm>
            <a:off x="705289" y="3714689"/>
            <a:ext cx="742511" cy="40011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dirty="0">
                <a:solidFill>
                  <a:schemeClr val="accent2"/>
                </a:solidFill>
              </a:rPr>
              <a:t>Alice</a:t>
            </a:r>
          </a:p>
        </p:txBody>
      </p:sp>
      <p:sp>
        <p:nvSpPr>
          <p:cNvPr id="57374" name="Text Box 30"/>
          <p:cNvSpPr txBox="1">
            <a:spLocks noChangeArrowheads="1"/>
          </p:cNvSpPr>
          <p:nvPr/>
        </p:nvSpPr>
        <p:spPr bwMode="auto">
          <a:xfrm>
            <a:off x="457200" y="4953000"/>
            <a:ext cx="1905000" cy="1323439"/>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dirty="0"/>
              <a:t>Performs same hash with K</a:t>
            </a:r>
            <a:r>
              <a:rPr lang="en-US" sz="2000" baseline="-25000" dirty="0"/>
              <a:t>A-B</a:t>
            </a:r>
            <a:r>
              <a:rPr lang="en-US" sz="2000" dirty="0"/>
              <a:t> and compares results</a:t>
            </a:r>
          </a:p>
        </p:txBody>
      </p:sp>
      <p:sp>
        <p:nvSpPr>
          <p:cNvPr id="3" name="Slide Number Placeholder 2">
            <a:extLst>
              <a:ext uri="{FF2B5EF4-FFF2-40B4-BE49-F238E27FC236}">
                <a16:creationId xmlns:a16="http://schemas.microsoft.com/office/drawing/2014/main" id="{425086D0-5D72-F14B-B02B-3A1A1CDC925D}"/>
              </a:ext>
            </a:extLst>
          </p:cNvPr>
          <p:cNvSpPr>
            <a:spLocks noGrp="1"/>
          </p:cNvSpPr>
          <p:nvPr>
            <p:ph type="sldNum" sz="quarter" idx="12"/>
          </p:nvPr>
        </p:nvSpPr>
        <p:spPr/>
        <p:txBody>
          <a:bodyPr/>
          <a:lstStyle/>
          <a:p>
            <a:fld id="{B6F15528-21DE-4FAA-801E-634DDDAF4B2B}"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t>Symmetric Key: Authentication</a:t>
            </a:r>
          </a:p>
        </p:txBody>
      </p:sp>
      <p:sp>
        <p:nvSpPr>
          <p:cNvPr id="106499" name="Rectangle 3"/>
          <p:cNvSpPr>
            <a:spLocks noGrp="1" noChangeArrowheads="1"/>
          </p:cNvSpPr>
          <p:nvPr>
            <p:ph idx="1"/>
          </p:nvPr>
        </p:nvSpPr>
        <p:spPr>
          <a:xfrm>
            <a:off x="457200" y="1600200"/>
            <a:ext cx="8229600" cy="1066800"/>
          </a:xfrm>
        </p:spPr>
        <p:txBody>
          <a:bodyPr>
            <a:normAutofit fontScale="92500"/>
          </a:bodyPr>
          <a:lstStyle/>
          <a:p>
            <a:pPr>
              <a:lnSpc>
                <a:spcPct val="80000"/>
              </a:lnSpc>
            </a:pPr>
            <a:r>
              <a:rPr lang="en-US" sz="2600"/>
              <a:t>A “Nonce”</a:t>
            </a:r>
          </a:p>
          <a:p>
            <a:pPr lvl="1">
              <a:lnSpc>
                <a:spcPct val="80000"/>
              </a:lnSpc>
            </a:pPr>
            <a:r>
              <a:rPr lang="en-US" sz="2200"/>
              <a:t>A random bitstring used only once. Alice sends nonce to Bob as a “challenge”.  Bob Replies with “fresh” MAC result. </a:t>
            </a:r>
          </a:p>
          <a:p>
            <a:pPr lvl="1">
              <a:lnSpc>
                <a:spcPct val="80000"/>
              </a:lnSpc>
            </a:pPr>
            <a:endParaRPr lang="en-US" sz="2200"/>
          </a:p>
          <a:p>
            <a:pPr lvl="1">
              <a:lnSpc>
                <a:spcPct val="80000"/>
              </a:lnSpc>
              <a:buFont typeface="Wingdings" charset="2"/>
              <a:buNone/>
            </a:pPr>
            <a:endParaRPr lang="en-US" sz="2200"/>
          </a:p>
        </p:txBody>
      </p:sp>
      <p:pic>
        <p:nvPicPr>
          <p:cNvPr id="106510" name="Picture 14" descr="Alice"/>
          <p:cNvPicPr>
            <a:picLocks noChangeAspect="1" noChangeArrowheads="1"/>
          </p:cNvPicPr>
          <p:nvPr/>
        </p:nvPicPr>
        <p:blipFill>
          <a:blip r:embed="rId3"/>
          <a:srcRect/>
          <a:stretch>
            <a:fillRect/>
          </a:stretch>
        </p:blipFill>
        <p:spPr bwMode="auto">
          <a:xfrm>
            <a:off x="1066800" y="2895600"/>
            <a:ext cx="698500" cy="862013"/>
          </a:xfrm>
          <a:prstGeom prst="rect">
            <a:avLst/>
          </a:prstGeom>
          <a:noFill/>
        </p:spPr>
      </p:pic>
      <p:sp>
        <p:nvSpPr>
          <p:cNvPr id="106511" name="Rectangle 15"/>
          <p:cNvSpPr>
            <a:spLocks noChangeArrowheads="1"/>
          </p:cNvSpPr>
          <p:nvPr/>
        </p:nvSpPr>
        <p:spPr bwMode="auto">
          <a:xfrm>
            <a:off x="2895600" y="2895600"/>
            <a:ext cx="762000" cy="381000"/>
          </a:xfrm>
          <a:prstGeom prst="rect">
            <a:avLst/>
          </a:prstGeom>
          <a:solidFill>
            <a:srgbClr val="339966"/>
          </a:solidFill>
          <a:ln w="9525">
            <a:solidFill>
              <a:schemeClr val="tx1"/>
            </a:solidFill>
            <a:miter lim="800000"/>
            <a:headEnd/>
            <a:tailEnd/>
          </a:ln>
          <a:effectLst/>
        </p:spPr>
        <p:txBody>
          <a:bodyPr wrap="none" anchor="ctr">
            <a:prstTxWarp prst="textNoShape">
              <a:avLst/>
            </a:prstTxWarp>
          </a:bodyPr>
          <a:lstStyle/>
          <a:p>
            <a:pPr algn="ctr"/>
            <a:r>
              <a:rPr lang="en-US" sz="1400"/>
              <a:t>Nonce</a:t>
            </a:r>
          </a:p>
        </p:txBody>
      </p:sp>
      <p:sp>
        <p:nvSpPr>
          <p:cNvPr id="106512" name="Line 16"/>
          <p:cNvSpPr>
            <a:spLocks noChangeShapeType="1"/>
          </p:cNvSpPr>
          <p:nvPr/>
        </p:nvSpPr>
        <p:spPr bwMode="auto">
          <a:xfrm>
            <a:off x="2362200" y="3352800"/>
            <a:ext cx="3124200" cy="1524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106515" name="Text Box 19"/>
          <p:cNvSpPr txBox="1">
            <a:spLocks noChangeArrowheads="1"/>
          </p:cNvSpPr>
          <p:nvPr/>
        </p:nvSpPr>
        <p:spPr bwMode="auto">
          <a:xfrm>
            <a:off x="913943" y="3757613"/>
            <a:ext cx="846138" cy="45720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400" dirty="0">
                <a:solidFill>
                  <a:schemeClr val="accent2"/>
                </a:solidFill>
              </a:rPr>
              <a:t>Alice</a:t>
            </a:r>
          </a:p>
        </p:txBody>
      </p:sp>
      <p:pic>
        <p:nvPicPr>
          <p:cNvPr id="106517" name="Picture 21" descr="Eve"/>
          <p:cNvPicPr>
            <a:picLocks noChangeAspect="1" noChangeArrowheads="1"/>
          </p:cNvPicPr>
          <p:nvPr/>
        </p:nvPicPr>
        <p:blipFill>
          <a:blip r:embed="rId4"/>
          <a:srcRect/>
          <a:stretch>
            <a:fillRect/>
          </a:stretch>
        </p:blipFill>
        <p:spPr bwMode="auto">
          <a:xfrm>
            <a:off x="5867400" y="3048000"/>
            <a:ext cx="1147763" cy="1371600"/>
          </a:xfrm>
          <a:prstGeom prst="rect">
            <a:avLst/>
          </a:prstGeom>
          <a:noFill/>
          <a:ln w="9525">
            <a:noFill/>
            <a:miter lim="800000"/>
            <a:headEnd/>
            <a:tailEnd/>
          </a:ln>
        </p:spPr>
      </p:pic>
      <p:sp>
        <p:nvSpPr>
          <p:cNvPr id="106518" name="Text Box 22"/>
          <p:cNvSpPr txBox="1">
            <a:spLocks noChangeArrowheads="1"/>
          </p:cNvSpPr>
          <p:nvPr/>
        </p:nvSpPr>
        <p:spPr bwMode="auto">
          <a:xfrm>
            <a:off x="7772400" y="2895600"/>
            <a:ext cx="9144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a:t>?!?!</a:t>
            </a:r>
          </a:p>
        </p:txBody>
      </p:sp>
      <p:sp>
        <p:nvSpPr>
          <p:cNvPr id="106519" name="AutoShape 23"/>
          <p:cNvSpPr>
            <a:spLocks noChangeArrowheads="1"/>
          </p:cNvSpPr>
          <p:nvPr/>
        </p:nvSpPr>
        <p:spPr bwMode="auto">
          <a:xfrm>
            <a:off x="7620000" y="2667000"/>
            <a:ext cx="1143000" cy="914400"/>
          </a:xfrm>
          <a:prstGeom prst="wedgeEllipseCallout">
            <a:avLst>
              <a:gd name="adj1" fmla="val -122500"/>
              <a:gd name="adj2" fmla="val 50000"/>
            </a:avLst>
          </a:prstGeom>
          <a:noFill/>
          <a:ln w="9525">
            <a:solidFill>
              <a:schemeClr val="tx1"/>
            </a:solidFill>
            <a:miter lim="800000"/>
            <a:headEnd/>
            <a:tailEnd/>
          </a:ln>
          <a:effectLst/>
        </p:spPr>
        <p:txBody>
          <a:bodyPr>
            <a:prstTxWarp prst="textNoShape">
              <a:avLst/>
            </a:prstTxWarp>
          </a:bodyPr>
          <a:lstStyle/>
          <a:p>
            <a:pPr algn="ctr"/>
            <a:endParaRPr lang="en-US"/>
          </a:p>
        </p:txBody>
      </p:sp>
      <p:sp>
        <p:nvSpPr>
          <p:cNvPr id="106520" name="Text Box 24"/>
          <p:cNvSpPr txBox="1">
            <a:spLocks noChangeArrowheads="1"/>
          </p:cNvSpPr>
          <p:nvPr/>
        </p:nvSpPr>
        <p:spPr bwMode="auto">
          <a:xfrm>
            <a:off x="5181600" y="4495800"/>
            <a:ext cx="3962400" cy="13287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If Alice sends Mallory a nonce, she cannot compute the corresponding MAC without K </a:t>
            </a:r>
            <a:r>
              <a:rPr lang="en-US" baseline="-25000"/>
              <a:t>A-B</a:t>
            </a:r>
          </a:p>
          <a:p>
            <a:pPr>
              <a:spcBef>
                <a:spcPct val="50000"/>
              </a:spcBef>
            </a:pPr>
            <a:endParaRPr lang="en-US"/>
          </a:p>
        </p:txBody>
      </p:sp>
      <p:sp>
        <p:nvSpPr>
          <p:cNvPr id="106521" name="Text Box 25"/>
          <p:cNvSpPr txBox="1">
            <a:spLocks noChangeArrowheads="1"/>
          </p:cNvSpPr>
          <p:nvPr/>
        </p:nvSpPr>
        <p:spPr bwMode="auto">
          <a:xfrm>
            <a:off x="6705600" y="3962400"/>
            <a:ext cx="2027238" cy="457200"/>
          </a:xfrm>
          <a:prstGeom prst="rect">
            <a:avLst/>
          </a:prstGeom>
          <a:noFill/>
          <a:ln w="9525">
            <a:noFill/>
            <a:miter lim="800000"/>
            <a:headEnd/>
            <a:tailEnd/>
          </a:ln>
          <a:effectLst/>
        </p:spPr>
        <p:txBody>
          <a:bodyPr>
            <a:prstTxWarp prst="textNoShape">
              <a:avLst/>
            </a:prstTxWarp>
            <a:spAutoFit/>
          </a:bodyPr>
          <a:lstStyle/>
          <a:p>
            <a:pPr algn="ctr" eaLnBrk="0" hangingPunct="0"/>
            <a:r>
              <a:rPr lang="en-US" sz="2400">
                <a:solidFill>
                  <a:srgbClr val="F70F0F"/>
                </a:solidFill>
              </a:rPr>
              <a:t>Mallory</a:t>
            </a:r>
          </a:p>
        </p:txBody>
      </p:sp>
      <p:sp>
        <p:nvSpPr>
          <p:cNvPr id="3" name="Slide Number Placeholder 2">
            <a:extLst>
              <a:ext uri="{FF2B5EF4-FFF2-40B4-BE49-F238E27FC236}">
                <a16:creationId xmlns:a16="http://schemas.microsoft.com/office/drawing/2014/main" id="{CFBDDDE3-38FA-BC44-8F29-DE4AB0B287D7}"/>
              </a:ext>
            </a:extLst>
          </p:cNvPr>
          <p:cNvSpPr>
            <a:spLocks noGrp="1"/>
          </p:cNvSpPr>
          <p:nvPr>
            <p:ph type="sldNum" sz="quarter" idx="12"/>
          </p:nvPr>
        </p:nvSpPr>
        <p:spPr/>
        <p:txBody>
          <a:bodyPr/>
          <a:lstStyle/>
          <a:p>
            <a:fld id="{B6F15528-21DE-4FAA-801E-634DDDAF4B2B}" type="slidenum">
              <a:rPr lang="en-US" smtClean="0"/>
              <a:pPr/>
              <a:t>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65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65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65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18" grpId="0"/>
      <p:bldP spid="106519" grpId="0" animBg="1"/>
      <p:bldP spid="1065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Symmetric Key Crypto Review</a:t>
            </a:r>
          </a:p>
        </p:txBody>
      </p:sp>
      <p:sp>
        <p:nvSpPr>
          <p:cNvPr id="59395" name="Rectangle 3"/>
          <p:cNvSpPr>
            <a:spLocks noGrp="1" noChangeArrowheads="1"/>
          </p:cNvSpPr>
          <p:nvPr>
            <p:ph idx="1"/>
          </p:nvPr>
        </p:nvSpPr>
        <p:spPr>
          <a:xfrm>
            <a:off x="457200" y="1600200"/>
            <a:ext cx="8229600" cy="1905000"/>
          </a:xfrm>
        </p:spPr>
        <p:txBody>
          <a:bodyPr/>
          <a:lstStyle/>
          <a:p>
            <a:r>
              <a:rPr lang="en-US"/>
              <a:t>Confidentiality:  Stream &amp; Block Ciphers</a:t>
            </a:r>
          </a:p>
          <a:p>
            <a:r>
              <a:rPr lang="en-US"/>
              <a:t>Integrity:  HMAC</a:t>
            </a:r>
          </a:p>
          <a:p>
            <a:r>
              <a:rPr lang="en-US"/>
              <a:t>Authentication: HMAC and Nonce</a:t>
            </a:r>
          </a:p>
          <a:p>
            <a:pPr>
              <a:buFont typeface="Wingdings" charset="2"/>
              <a:buNone/>
            </a:pPr>
            <a:endParaRPr lang="en-US"/>
          </a:p>
          <a:p>
            <a:endParaRPr lang="en-US"/>
          </a:p>
        </p:txBody>
      </p:sp>
      <p:sp>
        <p:nvSpPr>
          <p:cNvPr id="59396" name="Text Box 4"/>
          <p:cNvSpPr txBox="1">
            <a:spLocks noChangeArrowheads="1"/>
          </p:cNvSpPr>
          <p:nvPr/>
        </p:nvSpPr>
        <p:spPr bwMode="auto">
          <a:xfrm>
            <a:off x="685800" y="3810000"/>
            <a:ext cx="68580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b="1"/>
              <a:t>Questions??</a:t>
            </a:r>
          </a:p>
        </p:txBody>
      </p:sp>
      <p:sp>
        <p:nvSpPr>
          <p:cNvPr id="59397" name="Text Box 5"/>
          <p:cNvSpPr txBox="1">
            <a:spLocks noChangeArrowheads="1"/>
          </p:cNvSpPr>
          <p:nvPr/>
        </p:nvSpPr>
        <p:spPr bwMode="auto">
          <a:xfrm>
            <a:off x="685800" y="4495800"/>
            <a:ext cx="7391400" cy="1552575"/>
          </a:xfrm>
          <a:prstGeom prst="rect">
            <a:avLst/>
          </a:prstGeom>
          <a:noFill/>
          <a:ln w="9525">
            <a:noFill/>
            <a:miter lim="800000"/>
            <a:headEnd/>
            <a:tailEnd/>
          </a:ln>
          <a:effectLst/>
        </p:spPr>
        <p:txBody>
          <a:bodyPr>
            <a:prstTxWarp prst="textNoShape">
              <a:avLst/>
            </a:prstTxWarp>
            <a:spAutoFit/>
          </a:bodyPr>
          <a:lstStyle/>
          <a:p>
            <a:pPr marL="342900" indent="-342900">
              <a:spcBef>
                <a:spcPct val="50000"/>
              </a:spcBef>
            </a:pPr>
            <a:r>
              <a:rPr lang="en-US" sz="2400" b="1" dirty="0"/>
              <a:t>Are we done?  Not Really:</a:t>
            </a:r>
          </a:p>
          <a:p>
            <a:pPr marL="342900" indent="-342900">
              <a:spcBef>
                <a:spcPct val="50000"/>
              </a:spcBef>
              <a:buFontTx/>
              <a:buAutoNum type="arabicParenR"/>
            </a:pPr>
            <a:r>
              <a:rPr lang="en-US" sz="2400" b="1" dirty="0"/>
              <a:t>Number of keys scales as O(n</a:t>
            </a:r>
            <a:r>
              <a:rPr lang="en-US" sz="2400" b="1" baseline="30000" dirty="0"/>
              <a:t>2</a:t>
            </a:r>
            <a:r>
              <a:rPr lang="en-US" sz="2400" b="1" dirty="0"/>
              <a:t>) </a:t>
            </a:r>
          </a:p>
          <a:p>
            <a:pPr marL="342900" indent="-342900">
              <a:spcBef>
                <a:spcPct val="50000"/>
              </a:spcBef>
              <a:buFontTx/>
              <a:buAutoNum type="arabicParenR"/>
            </a:pPr>
            <a:r>
              <a:rPr lang="en-US" sz="2400" b="1" dirty="0"/>
              <a:t>How to securely share keys in the first place? </a:t>
            </a:r>
          </a:p>
        </p:txBody>
      </p:sp>
      <p:sp>
        <p:nvSpPr>
          <p:cNvPr id="3" name="Slide Number Placeholder 2">
            <a:extLst>
              <a:ext uri="{FF2B5EF4-FFF2-40B4-BE49-F238E27FC236}">
                <a16:creationId xmlns:a16="http://schemas.microsoft.com/office/drawing/2014/main" id="{ACFF4AD5-4F64-134C-832A-385353BE0026}"/>
              </a:ext>
            </a:extLst>
          </p:cNvPr>
          <p:cNvSpPr>
            <a:spLocks noGrp="1"/>
          </p:cNvSpPr>
          <p:nvPr>
            <p:ph type="sldNum" sz="quarter" idx="12"/>
          </p:nvPr>
        </p:nvSpPr>
        <p:spPr/>
        <p:txBody>
          <a:bodyPr/>
          <a:lstStyle/>
          <a:p>
            <a:fld id="{B6F15528-21DE-4FAA-801E-634DDDAF4B2B}" type="slidenum">
              <a:rPr lang="en-US" smtClean="0"/>
              <a:pPr/>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Asymmetric Key Crypto:</a:t>
            </a:r>
            <a:endParaRPr lang="en-US" dirty="0"/>
          </a:p>
        </p:txBody>
      </p:sp>
      <p:sp>
        <p:nvSpPr>
          <p:cNvPr id="60419" name="Rectangle 3"/>
          <p:cNvSpPr>
            <a:spLocks noGrp="1" noChangeArrowheads="1"/>
          </p:cNvSpPr>
          <p:nvPr>
            <p:ph idx="1"/>
          </p:nvPr>
        </p:nvSpPr>
        <p:spPr>
          <a:xfrm>
            <a:off x="304800" y="1447801"/>
            <a:ext cx="8534400" cy="1143000"/>
          </a:xfrm>
        </p:spPr>
        <p:txBody>
          <a:bodyPr/>
          <a:lstStyle/>
          <a:p>
            <a:r>
              <a:rPr lang="en-US" dirty="0"/>
              <a:t>Instead of shared keys, each person has a “key pair”</a:t>
            </a:r>
          </a:p>
        </p:txBody>
      </p:sp>
      <p:sp>
        <p:nvSpPr>
          <p:cNvPr id="60421" name="Text Box 5"/>
          <p:cNvSpPr txBox="1">
            <a:spLocks noChangeArrowheads="1"/>
          </p:cNvSpPr>
          <p:nvPr/>
        </p:nvSpPr>
        <p:spPr bwMode="auto">
          <a:xfrm>
            <a:off x="4572000" y="2514600"/>
            <a:ext cx="2511425" cy="366713"/>
          </a:xfrm>
          <a:prstGeom prst="rect">
            <a:avLst/>
          </a:prstGeom>
          <a:noFill/>
          <a:ln w="9525">
            <a:noFill/>
            <a:miter lim="800000"/>
            <a:headEnd/>
            <a:tailEnd/>
          </a:ln>
          <a:effectLst/>
        </p:spPr>
        <p:txBody>
          <a:bodyPr>
            <a:prstTxWarp prst="textNoShape">
              <a:avLst/>
            </a:prstTxWarp>
            <a:spAutoFit/>
          </a:bodyPr>
          <a:lstStyle/>
          <a:p>
            <a:pPr eaLnBrk="0" hangingPunct="0"/>
            <a:r>
              <a:rPr lang="en-US"/>
              <a:t>Bob’s </a:t>
            </a:r>
            <a:r>
              <a:rPr lang="en-US" u="sng"/>
              <a:t>public</a:t>
            </a:r>
            <a:r>
              <a:rPr lang="en-US"/>
              <a:t> key </a:t>
            </a:r>
          </a:p>
        </p:txBody>
      </p:sp>
      <p:pic>
        <p:nvPicPr>
          <p:cNvPr id="60422" name="Picture 6" descr="Bob"/>
          <p:cNvPicPr>
            <a:picLocks noChangeAspect="1" noChangeArrowheads="1"/>
          </p:cNvPicPr>
          <p:nvPr/>
        </p:nvPicPr>
        <p:blipFill>
          <a:blip r:embed="rId3"/>
          <a:srcRect/>
          <a:stretch>
            <a:fillRect/>
          </a:stretch>
        </p:blipFill>
        <p:spPr bwMode="auto">
          <a:xfrm>
            <a:off x="2514600" y="2667000"/>
            <a:ext cx="665163" cy="677863"/>
          </a:xfrm>
          <a:prstGeom prst="rect">
            <a:avLst/>
          </a:prstGeom>
          <a:noFill/>
        </p:spPr>
      </p:pic>
      <p:pic>
        <p:nvPicPr>
          <p:cNvPr id="60423" name="Picture 7" descr="BS00768_[1]"/>
          <p:cNvPicPr>
            <a:picLocks noChangeAspect="1" noChangeArrowheads="1"/>
          </p:cNvPicPr>
          <p:nvPr/>
        </p:nvPicPr>
        <p:blipFill>
          <a:blip r:embed="rId4"/>
          <a:srcRect/>
          <a:stretch>
            <a:fillRect/>
          </a:stretch>
        </p:blipFill>
        <p:spPr bwMode="auto">
          <a:xfrm flipH="1" flipV="1">
            <a:off x="3617913" y="2513013"/>
            <a:ext cx="458787" cy="236537"/>
          </a:xfrm>
          <a:prstGeom prst="rect">
            <a:avLst/>
          </a:prstGeom>
          <a:noFill/>
          <a:ln w="9525">
            <a:noFill/>
            <a:miter lim="800000"/>
            <a:headEnd/>
            <a:tailEnd/>
          </a:ln>
        </p:spPr>
      </p:pic>
      <p:sp>
        <p:nvSpPr>
          <p:cNvPr id="60424" name="Text Box 8"/>
          <p:cNvSpPr txBox="1">
            <a:spLocks noChangeArrowheads="1"/>
          </p:cNvSpPr>
          <p:nvPr/>
        </p:nvSpPr>
        <p:spPr bwMode="auto">
          <a:xfrm>
            <a:off x="4200525" y="2424113"/>
            <a:ext cx="254000" cy="39687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a:solidFill>
                  <a:srgbClr val="FF0000"/>
                </a:solidFill>
              </a:rPr>
              <a:t> </a:t>
            </a:r>
          </a:p>
        </p:txBody>
      </p:sp>
      <p:sp>
        <p:nvSpPr>
          <p:cNvPr id="60425" name="Text Box 9"/>
          <p:cNvSpPr txBox="1">
            <a:spLocks noChangeArrowheads="1"/>
          </p:cNvSpPr>
          <p:nvPr/>
        </p:nvSpPr>
        <p:spPr bwMode="auto">
          <a:xfrm>
            <a:off x="4572000" y="3048000"/>
            <a:ext cx="2133600" cy="366713"/>
          </a:xfrm>
          <a:prstGeom prst="rect">
            <a:avLst/>
          </a:prstGeom>
          <a:noFill/>
          <a:ln w="9525">
            <a:noFill/>
            <a:miter lim="800000"/>
            <a:headEnd/>
            <a:tailEnd/>
          </a:ln>
          <a:effectLst/>
        </p:spPr>
        <p:txBody>
          <a:bodyPr>
            <a:prstTxWarp prst="textNoShape">
              <a:avLst/>
            </a:prstTxWarp>
            <a:spAutoFit/>
          </a:bodyPr>
          <a:lstStyle/>
          <a:p>
            <a:pPr eaLnBrk="0" hangingPunct="0"/>
            <a:r>
              <a:rPr lang="en-US"/>
              <a:t>Bob’s </a:t>
            </a:r>
            <a:r>
              <a:rPr lang="en-US" u="sng"/>
              <a:t>private </a:t>
            </a:r>
            <a:r>
              <a:rPr lang="en-US"/>
              <a:t>key </a:t>
            </a:r>
          </a:p>
        </p:txBody>
      </p:sp>
      <p:pic>
        <p:nvPicPr>
          <p:cNvPr id="60426" name="Picture 10" descr="BS00768_[1]"/>
          <p:cNvPicPr>
            <a:picLocks noChangeAspect="1" noChangeArrowheads="1"/>
          </p:cNvPicPr>
          <p:nvPr/>
        </p:nvPicPr>
        <p:blipFill>
          <a:blip r:embed="rId4"/>
          <a:srcRect/>
          <a:stretch>
            <a:fillRect/>
          </a:stretch>
        </p:blipFill>
        <p:spPr bwMode="auto">
          <a:xfrm flipH="1" flipV="1">
            <a:off x="3614738" y="3186113"/>
            <a:ext cx="542925" cy="279400"/>
          </a:xfrm>
          <a:prstGeom prst="rect">
            <a:avLst/>
          </a:prstGeom>
          <a:noFill/>
          <a:ln w="9525">
            <a:noFill/>
            <a:miter lim="800000"/>
            <a:headEnd/>
            <a:tailEnd/>
          </a:ln>
        </p:spPr>
      </p:pic>
      <p:sp>
        <p:nvSpPr>
          <p:cNvPr id="60428" name="Text Box 12"/>
          <p:cNvSpPr txBox="1">
            <a:spLocks noChangeArrowheads="1"/>
          </p:cNvSpPr>
          <p:nvPr/>
        </p:nvSpPr>
        <p:spPr bwMode="auto">
          <a:xfrm>
            <a:off x="4044950" y="2524125"/>
            <a:ext cx="509588" cy="39687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dirty="0">
                <a:solidFill>
                  <a:srgbClr val="FF0000"/>
                </a:solidFill>
              </a:rPr>
              <a:t>K</a:t>
            </a:r>
            <a:r>
              <a:rPr lang="en-US" sz="2000" baseline="-25000" dirty="0">
                <a:solidFill>
                  <a:srgbClr val="FF0000"/>
                </a:solidFill>
              </a:rPr>
              <a:t>B</a:t>
            </a:r>
            <a:r>
              <a:rPr lang="en-US" sz="2000" baseline="30000" dirty="0">
                <a:solidFill>
                  <a:srgbClr val="FF0000"/>
                </a:solidFill>
              </a:rPr>
              <a:t> </a:t>
            </a:r>
          </a:p>
        </p:txBody>
      </p:sp>
      <p:sp>
        <p:nvSpPr>
          <p:cNvPr id="60429" name="Text Box 13"/>
          <p:cNvSpPr txBox="1">
            <a:spLocks noChangeArrowheads="1"/>
          </p:cNvSpPr>
          <p:nvPr/>
        </p:nvSpPr>
        <p:spPr bwMode="auto">
          <a:xfrm>
            <a:off x="4048125" y="3209925"/>
            <a:ext cx="657225" cy="39687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dirty="0">
                <a:solidFill>
                  <a:srgbClr val="FF0000"/>
                </a:solidFill>
              </a:rPr>
              <a:t>K</a:t>
            </a:r>
            <a:r>
              <a:rPr lang="en-US" sz="2000" baseline="-25000" dirty="0">
                <a:solidFill>
                  <a:srgbClr val="FF0000"/>
                </a:solidFill>
              </a:rPr>
              <a:t>B</a:t>
            </a:r>
            <a:r>
              <a:rPr lang="en-US" sz="2000" baseline="30000" dirty="0">
                <a:solidFill>
                  <a:srgbClr val="FF0000"/>
                </a:solidFill>
              </a:rPr>
              <a:t>-1 </a:t>
            </a:r>
          </a:p>
        </p:txBody>
      </p:sp>
      <p:sp>
        <p:nvSpPr>
          <p:cNvPr id="60431" name="Text Box 15"/>
          <p:cNvSpPr txBox="1">
            <a:spLocks noChangeArrowheads="1"/>
          </p:cNvSpPr>
          <p:nvPr/>
        </p:nvSpPr>
        <p:spPr bwMode="auto">
          <a:xfrm>
            <a:off x="6019800" y="4419600"/>
            <a:ext cx="2189163" cy="45720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a:solidFill>
                  <a:srgbClr val="FF0000"/>
                </a:solidFill>
              </a:rPr>
              <a:t>K</a:t>
            </a:r>
            <a:r>
              <a:rPr lang="en-US" sz="2000" baseline="-25000">
                <a:solidFill>
                  <a:srgbClr val="FF0000"/>
                </a:solidFill>
              </a:rPr>
              <a:t>B</a:t>
            </a:r>
            <a:r>
              <a:rPr lang="en-US" sz="2000" baseline="30000">
                <a:solidFill>
                  <a:srgbClr val="FF0000"/>
                </a:solidFill>
              </a:rPr>
              <a:t>-1</a:t>
            </a:r>
            <a:r>
              <a:rPr lang="en-US" sz="2000">
                <a:solidFill>
                  <a:srgbClr val="FF0000"/>
                </a:solidFill>
              </a:rPr>
              <a:t> </a:t>
            </a:r>
            <a:r>
              <a:rPr lang="en-US" sz="2400">
                <a:solidFill>
                  <a:srgbClr val="FF0000"/>
                </a:solidFill>
              </a:rPr>
              <a:t>(</a:t>
            </a:r>
            <a:r>
              <a:rPr lang="en-US" sz="2000">
                <a:solidFill>
                  <a:srgbClr val="FF0000"/>
                </a:solidFill>
              </a:rPr>
              <a:t>K</a:t>
            </a:r>
            <a:r>
              <a:rPr lang="en-US" sz="2000" baseline="-25000">
                <a:solidFill>
                  <a:srgbClr val="FF0000"/>
                </a:solidFill>
              </a:rPr>
              <a:t>B </a:t>
            </a:r>
            <a:r>
              <a:rPr lang="en-US" sz="2000">
                <a:solidFill>
                  <a:srgbClr val="FF0000"/>
                </a:solidFill>
              </a:rPr>
              <a:t>(m)</a:t>
            </a:r>
            <a:r>
              <a:rPr lang="en-US" sz="2400">
                <a:solidFill>
                  <a:srgbClr val="FF0000"/>
                </a:solidFill>
              </a:rPr>
              <a:t>) = m</a:t>
            </a:r>
          </a:p>
        </p:txBody>
      </p:sp>
      <p:sp>
        <p:nvSpPr>
          <p:cNvPr id="16" name="Rectangle 3"/>
          <p:cNvSpPr txBox="1">
            <a:spLocks noChangeArrowheads="1"/>
          </p:cNvSpPr>
          <p:nvPr/>
        </p:nvSpPr>
        <p:spPr>
          <a:xfrm>
            <a:off x="304800" y="4419600"/>
            <a:ext cx="8534400" cy="1143000"/>
          </a:xfrm>
          <a:prstGeom prst="rect">
            <a:avLst/>
          </a:prstGeom>
        </p:spPr>
        <p:txBody>
          <a:bodyPr lIns="45720" rIns="45720" anchor="t">
            <a:normAutofit/>
          </a:bodyPr>
          <a:lstStyle>
            <a:defPPr>
              <a:defRPr>
                <a:solidFill>
                  <a:schemeClr val="tx1"/>
                </a:solidFill>
                <a:latin typeface="+mn-lt"/>
                <a:ea typeface="+mn-ea"/>
                <a:cs typeface="+mn-cs"/>
              </a:defRPr>
            </a:defPPr>
            <a:lvl1pPr marL="457200" indent="-274320" algn="l" eaLnBrk="1" hangingPunct="1">
              <a:buClr>
                <a:schemeClr val="accent1"/>
              </a:buClr>
              <a:buSzPct val="80000"/>
              <a:buFont typeface="Wingdings 2" pitchFamily="18" charset="2"/>
              <a:buChar char=""/>
              <a:defRPr sz="2800">
                <a:solidFill>
                  <a:schemeClr val="tx1"/>
                </a:solidFill>
                <a:latin typeface="+mn-lt"/>
                <a:ea typeface="+mn-lt"/>
                <a:cs typeface="+mn-lt"/>
              </a:defRPr>
            </a:lvl1pPr>
            <a:lvl2pPr marL="758952" indent="-228600" algn="l" eaLnBrk="1" hangingPunct="1">
              <a:buClr>
                <a:schemeClr val="accent2"/>
              </a:buClr>
              <a:buFont typeface="Wingdings 2" pitchFamily="18" charset="2"/>
              <a:buChar char=""/>
              <a:defRPr sz="2200">
                <a:solidFill>
                  <a:schemeClr val="tx1"/>
                </a:solidFill>
                <a:latin typeface="+mn-lt"/>
                <a:ea typeface="+mn-lt"/>
                <a:cs typeface="+mn-lt"/>
              </a:defRPr>
            </a:lvl2pPr>
            <a:lvl3pPr marL="1033272" indent="-228600" algn="l" eaLnBrk="1" hangingPunct="1">
              <a:buClr>
                <a:schemeClr val="accent3"/>
              </a:buClr>
              <a:buFont typeface="Wingdings 2" pitchFamily="18" charset="2"/>
              <a:buChar char=""/>
              <a:defRPr sz="2000">
                <a:solidFill>
                  <a:schemeClr val="tx1"/>
                </a:solidFill>
                <a:latin typeface="+mn-lt"/>
                <a:ea typeface="+mn-lt"/>
                <a:cs typeface="+mn-lt"/>
              </a:defRPr>
            </a:lvl3pPr>
            <a:lvl4pPr marL="1298448" indent="-228600" algn="l" eaLnBrk="1" hangingPunct="1">
              <a:buClr>
                <a:schemeClr val="accent4"/>
              </a:buClr>
              <a:buFont typeface="Wingdings 2" pitchFamily="18" charset="2"/>
              <a:buChar char=""/>
              <a:defRPr sz="1800">
                <a:solidFill>
                  <a:schemeClr val="tx1"/>
                </a:solidFill>
                <a:latin typeface="+mn-lt"/>
                <a:ea typeface="+mn-lt"/>
                <a:cs typeface="+mn-lt"/>
              </a:defRPr>
            </a:lvl4pPr>
            <a:lvl5pPr marL="1554480" indent="-228600" algn="l" eaLnBrk="1" hangingPunct="1">
              <a:buClr>
                <a:schemeClr val="accent5"/>
              </a:buClr>
              <a:buFont typeface="Wingdings 2" pitchFamily="18" charset="2"/>
              <a:buChar char=""/>
              <a:defRPr sz="1800">
                <a:solidFill>
                  <a:schemeClr val="tx1"/>
                </a:solidFill>
                <a:latin typeface="+mn-lt"/>
                <a:ea typeface="+mn-lt"/>
                <a:cs typeface="+mn-lt"/>
              </a:defRPr>
            </a:lvl5pPr>
            <a:lvl6pPr marL="1810512" indent="-228600" algn="l" eaLnBrk="1" hangingPunct="1">
              <a:buClr>
                <a:schemeClr val="accent6"/>
              </a:buClr>
              <a:buFont typeface="Wingdings 2" pitchFamily="18" charset="2"/>
              <a:buChar char=""/>
              <a:defRPr lang="en-US" sz="1600" baseline="0" smtClean="0">
                <a:latin typeface="+mn-lt"/>
              </a:defRPr>
            </a:lvl6pPr>
            <a:lvl7pPr marL="2075688" indent="-228600" algn="l" eaLnBrk="1" hangingPunct="1">
              <a:buClr>
                <a:schemeClr val="tx2"/>
              </a:buClr>
              <a:buFont typeface="Wingdings 2" pitchFamily="18" charset="2"/>
              <a:buChar char=""/>
              <a:defRPr lang="en-US" sz="1600" baseline="0" smtClean="0">
                <a:latin typeface="+mn-lt"/>
              </a:defRPr>
            </a:lvl7pPr>
            <a:lvl8pPr marL="2340864" indent="-228600" algn="l" eaLnBrk="1" hangingPunct="1">
              <a:buClr>
                <a:schemeClr val="accent2"/>
              </a:buClr>
              <a:buFont typeface="Wingdings 2" pitchFamily="18" charset="2"/>
              <a:buChar char=""/>
              <a:defRPr sz="1600" baseline="0">
                <a:latin typeface="+mn-lt"/>
              </a:defRPr>
            </a:lvl8pPr>
            <a:lvl9pPr marL="2596896" indent="-228600" algn="l" eaLnBrk="1" hangingPunct="1">
              <a:buClr>
                <a:schemeClr val="accent1"/>
              </a:buClr>
              <a:buFont typeface="Wingdings 2" pitchFamily="18" charset="2"/>
              <a:buChar char=""/>
              <a:defRPr sz="1400" baseline="0">
                <a:latin typeface="+mn-lt"/>
              </a:defRPr>
            </a:lvl9pPr>
          </a:lstStyle>
          <a:p>
            <a:r>
              <a:rPr lang="en-US" dirty="0"/>
              <a:t>The keys are inverses, so:</a:t>
            </a:r>
          </a:p>
        </p:txBody>
      </p:sp>
      <p:sp>
        <p:nvSpPr>
          <p:cNvPr id="3" name="Slide Number Placeholder 2">
            <a:extLst>
              <a:ext uri="{FF2B5EF4-FFF2-40B4-BE49-F238E27FC236}">
                <a16:creationId xmlns:a16="http://schemas.microsoft.com/office/drawing/2014/main" id="{C9D3A1E4-FEC1-B341-AC27-697EEC06FD0F}"/>
              </a:ext>
            </a:extLst>
          </p:cNvPr>
          <p:cNvSpPr>
            <a:spLocks noGrp="1"/>
          </p:cNvSpPr>
          <p:nvPr>
            <p:ph type="sldNum" sz="quarter" idx="12"/>
          </p:nvPr>
        </p:nvSpPr>
        <p:spPr/>
        <p:txBody>
          <a:bodyPr/>
          <a:lstStyle/>
          <a:p>
            <a:fld id="{B6F15528-21DE-4FAA-801E-634DDDAF4B2B}"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title"/>
          </p:nvPr>
        </p:nvSpPr>
        <p:spPr/>
        <p:txBody>
          <a:bodyPr/>
          <a:lstStyle/>
          <a:p>
            <a:pPr lvl="0"/>
            <a:r>
              <a:rPr lang="en-US"/>
              <a:t>Asymmetric/Public Key Crypto:</a:t>
            </a:r>
            <a:endParaRPr lang="en-US" dirty="0"/>
          </a:p>
        </p:txBody>
      </p:sp>
      <p:sp>
        <p:nvSpPr>
          <p:cNvPr id="242" name="Shape 242"/>
          <p:cNvSpPr>
            <a:spLocks noGrp="1"/>
          </p:cNvSpPr>
          <p:nvPr>
            <p:ph type="body" idx="1"/>
          </p:nvPr>
        </p:nvSpPr>
        <p:spPr>
          <a:xfrm>
            <a:off x="304800" y="1447801"/>
            <a:ext cx="8534400" cy="2590800"/>
          </a:xfrm>
        </p:spPr>
        <p:txBody>
          <a:bodyPr/>
          <a:lstStyle/>
          <a:p>
            <a:pPr lvl="0">
              <a:defRPr sz="1800">
                <a:uFillTx/>
              </a:defRPr>
            </a:pPr>
            <a:r>
              <a:rPr lang="en-US" sz="2700" dirty="0">
                <a:uFill>
                  <a:solidFill/>
                </a:uFill>
              </a:rPr>
              <a:t>Given a key </a:t>
            </a:r>
            <a:r>
              <a:rPr lang="en-US" sz="2700" i="1" dirty="0">
                <a:uFill>
                  <a:solidFill/>
                </a:uFill>
              </a:rPr>
              <a:t>k</a:t>
            </a:r>
            <a:r>
              <a:rPr lang="en-US" sz="2700" dirty="0">
                <a:uFill>
                  <a:solidFill/>
                </a:uFill>
              </a:rPr>
              <a:t> and a message </a:t>
            </a:r>
            <a:r>
              <a:rPr lang="en-US" sz="2700" i="1" dirty="0">
                <a:uFill>
                  <a:solidFill/>
                </a:uFill>
              </a:rPr>
              <a:t>m</a:t>
            </a:r>
          </a:p>
          <a:p>
            <a:pPr lvl="1">
              <a:defRPr sz="1800">
                <a:uFillTx/>
              </a:defRPr>
            </a:pPr>
            <a:r>
              <a:rPr lang="en-US" sz="2000" dirty="0">
                <a:uFill>
                  <a:solidFill/>
                </a:uFill>
              </a:rPr>
              <a:t>Two functions:  Encryption (E), decryption (D)</a:t>
            </a:r>
            <a:endParaRPr lang="en-US" sz="2000" i="1" dirty="0">
              <a:uFill>
                <a:solidFill/>
              </a:uFill>
            </a:endParaRPr>
          </a:p>
          <a:p>
            <a:pPr lvl="1">
              <a:defRPr sz="1800">
                <a:uFillTx/>
              </a:defRPr>
            </a:pPr>
            <a:r>
              <a:rPr lang="en-US" sz="2000" dirty="0" err="1">
                <a:uFill>
                  <a:solidFill/>
                </a:uFill>
              </a:rPr>
              <a:t>ciphertext</a:t>
            </a:r>
            <a:r>
              <a:rPr lang="en-US" sz="2000" dirty="0">
                <a:uFill>
                  <a:solidFill/>
                </a:uFill>
              </a:rPr>
              <a:t> </a:t>
            </a:r>
            <a:r>
              <a:rPr lang="en-US" sz="2000" i="1" dirty="0">
                <a:uFill>
                  <a:solidFill/>
                </a:uFill>
              </a:rPr>
              <a:t>c = E(</a:t>
            </a:r>
            <a:r>
              <a:rPr lang="en-US" sz="2000" dirty="0">
                <a:solidFill>
                  <a:srgbClr val="FF0000"/>
                </a:solidFill>
              </a:rPr>
              <a:t>K</a:t>
            </a:r>
            <a:r>
              <a:rPr lang="en-US" sz="2000" baseline="-25000" dirty="0">
                <a:solidFill>
                  <a:srgbClr val="FF0000"/>
                </a:solidFill>
              </a:rPr>
              <a:t>B</a:t>
            </a:r>
            <a:r>
              <a:rPr lang="en-US" sz="2000" i="1" dirty="0">
                <a:uFill>
                  <a:solidFill/>
                </a:uFill>
              </a:rPr>
              <a:t>, m)</a:t>
            </a:r>
          </a:p>
          <a:p>
            <a:pPr lvl="1">
              <a:defRPr sz="1800">
                <a:uFillTx/>
              </a:defRPr>
            </a:pPr>
            <a:r>
              <a:rPr lang="en-US" sz="2000" dirty="0">
                <a:uFill>
                  <a:solidFill/>
                </a:uFill>
              </a:rPr>
              <a:t>plaintext m = D(</a:t>
            </a:r>
            <a:r>
              <a:rPr lang="en-US" sz="2000" dirty="0">
                <a:solidFill>
                  <a:srgbClr val="FF0000"/>
                </a:solidFill>
              </a:rPr>
              <a:t>K</a:t>
            </a:r>
            <a:r>
              <a:rPr lang="en-US" sz="2000" baseline="-25000" dirty="0">
                <a:solidFill>
                  <a:srgbClr val="FF0000"/>
                </a:solidFill>
              </a:rPr>
              <a:t>B</a:t>
            </a:r>
            <a:r>
              <a:rPr lang="en-US" sz="2000" baseline="30000" dirty="0">
                <a:solidFill>
                  <a:srgbClr val="FF0000"/>
                </a:solidFill>
              </a:rPr>
              <a:t>-1 </a:t>
            </a:r>
            <a:r>
              <a:rPr lang="en-US" sz="2000" dirty="0">
                <a:uFill>
                  <a:solidFill/>
                </a:uFill>
              </a:rPr>
              <a:t>, c)</a:t>
            </a:r>
          </a:p>
          <a:p>
            <a:pPr lvl="1">
              <a:defRPr sz="1800">
                <a:uFillTx/>
              </a:defRPr>
            </a:pPr>
            <a:r>
              <a:rPr lang="en-US" sz="2000" dirty="0">
                <a:uFill>
                  <a:solidFill/>
                </a:uFill>
              </a:rPr>
              <a:t>Encryption and decryption use </a:t>
            </a:r>
            <a:r>
              <a:rPr lang="en-US" sz="2000" i="1" dirty="0">
                <a:uFill>
                  <a:solidFill/>
                </a:uFill>
              </a:rPr>
              <a:t>different</a:t>
            </a:r>
            <a:r>
              <a:rPr lang="en-US" sz="2000" dirty="0">
                <a:uFill>
                  <a:solidFill/>
                </a:uFill>
              </a:rPr>
              <a:t> keys!</a:t>
            </a:r>
          </a:p>
        </p:txBody>
      </p:sp>
      <p:pic>
        <p:nvPicPr>
          <p:cNvPr id="243" name="Alice.png"/>
          <p:cNvPicPr/>
          <p:nvPr/>
        </p:nvPicPr>
        <p:blipFill>
          <a:blip r:embed="rId2">
            <a:extLst/>
          </a:blip>
          <a:stretch>
            <a:fillRect/>
          </a:stretch>
        </p:blipFill>
        <p:spPr>
          <a:xfrm>
            <a:off x="1803797" y="4179094"/>
            <a:ext cx="696516" cy="862013"/>
          </a:xfrm>
          <a:prstGeom prst="rect">
            <a:avLst/>
          </a:prstGeom>
          <a:ln w="12700">
            <a:miter lim="400000"/>
          </a:ln>
        </p:spPr>
      </p:pic>
      <p:sp>
        <p:nvSpPr>
          <p:cNvPr id="244" name="Shape 244"/>
          <p:cNvSpPr/>
          <p:nvPr/>
        </p:nvSpPr>
        <p:spPr>
          <a:xfrm>
            <a:off x="5497309" y="5183683"/>
            <a:ext cx="1345020"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algn="ctr" defTabSz="1295400">
              <a:buClr>
                <a:srgbClr val="49903D"/>
              </a:buClr>
              <a:buFont typeface="Arial"/>
              <a:defRPr sz="3400">
                <a:solidFill>
                  <a:srgbClr val="49903D"/>
                </a:solidFill>
                <a:uFill>
                  <a:solidFill>
                    <a:srgbClr val="49903D"/>
                  </a:solidFill>
                </a:uFill>
                <a:latin typeface="+mn-lt"/>
                <a:ea typeface="+mn-ea"/>
                <a:cs typeface="+mn-cs"/>
                <a:sym typeface="Arial"/>
              </a:defRPr>
            </a:lvl1pPr>
          </a:lstStyle>
          <a:p>
            <a:pPr lvl="0">
              <a:defRPr sz="1800">
                <a:solidFill>
                  <a:srgbClr val="000000"/>
                </a:solidFill>
                <a:uFillTx/>
              </a:defRPr>
            </a:pPr>
            <a:r>
              <a:rPr sz="2400"/>
              <a:t>Bob.com</a:t>
            </a:r>
          </a:p>
        </p:txBody>
      </p:sp>
      <p:sp>
        <p:nvSpPr>
          <p:cNvPr id="245" name="Shape 245"/>
          <p:cNvSpPr/>
          <p:nvPr/>
        </p:nvSpPr>
        <p:spPr>
          <a:xfrm>
            <a:off x="1869332" y="5165824"/>
            <a:ext cx="723004"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algn="ctr" defTabSz="1295400">
              <a:buClr>
                <a:srgbClr val="49903D"/>
              </a:buClr>
              <a:buFont typeface="Arial"/>
              <a:defRPr sz="3400">
                <a:solidFill>
                  <a:srgbClr val="49903D"/>
                </a:solidFill>
                <a:uFill>
                  <a:solidFill>
                    <a:srgbClr val="49903D"/>
                  </a:solidFill>
                </a:uFill>
                <a:latin typeface="+mn-lt"/>
                <a:ea typeface="+mn-ea"/>
                <a:cs typeface="+mn-cs"/>
                <a:sym typeface="Arial"/>
              </a:defRPr>
            </a:lvl1pPr>
          </a:lstStyle>
          <a:p>
            <a:pPr lvl="0">
              <a:defRPr sz="1800">
                <a:solidFill>
                  <a:srgbClr val="000000"/>
                </a:solidFill>
                <a:uFillTx/>
              </a:defRPr>
            </a:pPr>
            <a:r>
              <a:rPr sz="2400"/>
              <a:t>Alice</a:t>
            </a:r>
          </a:p>
        </p:txBody>
      </p:sp>
      <p:pic>
        <p:nvPicPr>
          <p:cNvPr id="246" name="Bob.png"/>
          <p:cNvPicPr/>
          <p:nvPr/>
        </p:nvPicPr>
        <p:blipFill>
          <a:blip r:embed="rId3">
            <a:extLst/>
          </a:blip>
          <a:stretch>
            <a:fillRect/>
          </a:stretch>
        </p:blipFill>
        <p:spPr>
          <a:xfrm>
            <a:off x="5723930" y="4196953"/>
            <a:ext cx="812602" cy="830263"/>
          </a:xfrm>
          <a:prstGeom prst="rect">
            <a:avLst/>
          </a:prstGeom>
          <a:ln w="12700">
            <a:miter lim="400000"/>
          </a:ln>
        </p:spPr>
      </p:pic>
      <p:sp>
        <p:nvSpPr>
          <p:cNvPr id="247" name="Shape 247"/>
          <p:cNvSpPr/>
          <p:nvPr/>
        </p:nvSpPr>
        <p:spPr>
          <a:xfrm>
            <a:off x="2997423" y="4630043"/>
            <a:ext cx="1467349"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defTabSz="1295400">
              <a:buClr>
                <a:srgbClr val="000000"/>
              </a:buClr>
              <a:buFont typeface="Arial"/>
              <a:defRPr sz="3400">
                <a:uFill>
                  <a:solidFill/>
                </a:uFill>
                <a:latin typeface="+mn-lt"/>
                <a:ea typeface="+mn-ea"/>
                <a:cs typeface="+mn-cs"/>
                <a:sym typeface="Arial"/>
              </a:defRPr>
            </a:lvl1pPr>
          </a:lstStyle>
          <a:p>
            <a:pPr lvl="0">
              <a:defRPr sz="1800">
                <a:uFillTx/>
              </a:defRPr>
            </a:pPr>
            <a:r>
              <a:rPr sz="2400"/>
              <a:t>Hello,Bob</a:t>
            </a:r>
          </a:p>
        </p:txBody>
      </p:sp>
      <p:grpSp>
        <p:nvGrpSpPr>
          <p:cNvPr id="252" name="Group 252"/>
          <p:cNvGrpSpPr/>
          <p:nvPr/>
        </p:nvGrpSpPr>
        <p:grpSpPr>
          <a:xfrm rot="5400000">
            <a:off x="4005828" y="3639940"/>
            <a:ext cx="400110" cy="2518172"/>
            <a:chOff x="-9919" y="0"/>
            <a:chExt cx="569045" cy="3581400"/>
          </a:xfrm>
        </p:grpSpPr>
        <p:sp>
          <p:nvSpPr>
            <p:cNvPr id="248" name="Shape 248"/>
            <p:cNvSpPr/>
            <p:nvPr/>
          </p:nvSpPr>
          <p:spPr>
            <a:xfrm>
              <a:off x="0" y="0"/>
              <a:ext cx="546100" cy="35814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376"/>
                    <a:pt x="0" y="840"/>
                  </a:cubicBezTo>
                  <a:lnTo>
                    <a:pt x="0" y="20760"/>
                  </a:lnTo>
                  <a:cubicBezTo>
                    <a:pt x="0" y="21224"/>
                    <a:pt x="4835" y="21600"/>
                    <a:pt x="10800" y="21600"/>
                  </a:cubicBezTo>
                  <a:cubicBezTo>
                    <a:pt x="16765" y="21600"/>
                    <a:pt x="21600" y="21224"/>
                    <a:pt x="21600" y="20760"/>
                  </a:cubicBezTo>
                  <a:lnTo>
                    <a:pt x="21600" y="840"/>
                  </a:lnTo>
                  <a:cubicBezTo>
                    <a:pt x="21600" y="376"/>
                    <a:pt x="16765" y="0"/>
                    <a:pt x="10800" y="0"/>
                  </a:cubicBezTo>
                  <a:close/>
                </a:path>
              </a:pathLst>
            </a:custGeom>
            <a:solidFill>
              <a:srgbClr val="C6E6E9"/>
            </a:solidFill>
            <a:ln w="9525" cap="flat">
              <a:solidFill>
                <a:srgbClr val="000000"/>
              </a:solidFill>
              <a:prstDash val="solid"/>
              <a:round/>
            </a:ln>
            <a:effectLst/>
          </p:spPr>
          <p:txBody>
            <a:bodyPr wrap="square" lIns="50800" tIns="50800" rIns="50800" bIns="50800" numCol="1" anchor="ctr">
              <a:noAutofit/>
            </a:bodyPr>
            <a:lstStyle/>
            <a:p>
              <a:pPr marL="40638" marR="40638" defTabSz="910796">
                <a:defRPr sz="2400">
                  <a:uFill>
                    <a:solidFill/>
                  </a:uFill>
                  <a:latin typeface="+mn-lt"/>
                  <a:ea typeface="+mn-ea"/>
                  <a:cs typeface="+mn-cs"/>
                  <a:sym typeface="Arial"/>
                </a:defRPr>
              </a:pPr>
              <a:endParaRPr/>
            </a:p>
          </p:txBody>
        </p:sp>
        <p:sp>
          <p:nvSpPr>
            <p:cNvPr id="249" name="Shape 249"/>
            <p:cNvSpPr/>
            <p:nvPr/>
          </p:nvSpPr>
          <p:spPr>
            <a:xfrm>
              <a:off x="0" y="8466"/>
              <a:ext cx="546100" cy="2783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2"/>
                    <a:pt x="0" y="10794"/>
                  </a:cubicBezTo>
                  <a:cubicBezTo>
                    <a:pt x="0" y="16762"/>
                    <a:pt x="4835" y="21600"/>
                    <a:pt x="10800" y="21600"/>
                  </a:cubicBezTo>
                  <a:cubicBezTo>
                    <a:pt x="16765" y="21600"/>
                    <a:pt x="21600" y="16762"/>
                    <a:pt x="21600" y="10794"/>
                  </a:cubicBezTo>
                  <a:cubicBezTo>
                    <a:pt x="21600" y="4832"/>
                    <a:pt x="16765" y="0"/>
                    <a:pt x="10800" y="0"/>
                  </a:cubicBezTo>
                  <a:close/>
                </a:path>
              </a:pathLst>
            </a:custGeom>
            <a:solidFill>
              <a:srgbClr val="DFBA41"/>
            </a:solidFill>
            <a:ln w="9525" cap="flat">
              <a:noFill/>
              <a:round/>
            </a:ln>
            <a:effectLst/>
          </p:spPr>
          <p:txBody>
            <a:bodyPr wrap="square" lIns="0" tIns="0" rIns="0" bIns="0" numCol="1" anchor="ctr">
              <a:noAutofit/>
            </a:bodyPr>
            <a:lstStyle/>
            <a:p>
              <a:pPr marL="40638" marR="40638" defTabSz="910796">
                <a:defRPr sz="2400">
                  <a:uFill>
                    <a:solidFill/>
                  </a:uFill>
                  <a:latin typeface="+mn-lt"/>
                  <a:ea typeface="+mn-ea"/>
                  <a:cs typeface="+mn-cs"/>
                  <a:sym typeface="Arial"/>
                </a:defRPr>
              </a:pPr>
              <a:endParaRPr/>
            </a:p>
          </p:txBody>
        </p:sp>
        <p:sp>
          <p:nvSpPr>
            <p:cNvPr id="250" name="Shape 250"/>
            <p:cNvSpPr/>
            <p:nvPr/>
          </p:nvSpPr>
          <p:spPr>
            <a:xfrm>
              <a:off x="0" y="147546"/>
              <a:ext cx="546100" cy="1392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4835" y="21600"/>
                    <a:pt x="10800" y="21600"/>
                  </a:cubicBezTo>
                  <a:cubicBezTo>
                    <a:pt x="16765" y="21600"/>
                    <a:pt x="21600" y="11929"/>
                    <a:pt x="21600" y="0"/>
                  </a:cubicBezTo>
                </a:path>
              </a:pathLst>
            </a:custGeom>
            <a:noFill/>
            <a:ln w="9525" cap="flat">
              <a:solidFill>
                <a:srgbClr val="000000"/>
              </a:solidFill>
              <a:prstDash val="solid"/>
              <a:round/>
            </a:ln>
            <a:effectLst/>
          </p:spPr>
          <p:txBody>
            <a:bodyPr wrap="square" lIns="0" tIns="0" rIns="0" bIns="0" numCol="1" anchor="ctr">
              <a:noAutofit/>
            </a:bodyPr>
            <a:lstStyle/>
            <a:p>
              <a:pPr marL="40638" marR="40638" defTabSz="910796">
                <a:defRPr sz="2400">
                  <a:uFill>
                    <a:solidFill/>
                  </a:uFill>
                  <a:latin typeface="+mn-lt"/>
                  <a:ea typeface="+mn-ea"/>
                  <a:cs typeface="+mn-cs"/>
                  <a:sym typeface="Arial"/>
                </a:defRPr>
              </a:pPr>
              <a:endParaRPr/>
            </a:p>
          </p:txBody>
        </p:sp>
        <p:sp>
          <p:nvSpPr>
            <p:cNvPr id="251" name="Shape 251"/>
            <p:cNvSpPr/>
            <p:nvPr/>
          </p:nvSpPr>
          <p:spPr>
            <a:xfrm rot="16200000">
              <a:off x="-1398838" y="1581726"/>
              <a:ext cx="3346883" cy="569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8100" tIns="38100" rIns="38100" bIns="38100" numCol="1" anchor="ctr">
              <a:spAutoFit/>
            </a:bodyPr>
            <a:lstStyle>
              <a:lvl1pPr marL="8308" marR="5775" algn="ctr" defTabSz="1295400">
                <a:buClr>
                  <a:srgbClr val="000000"/>
                </a:buClr>
                <a:buFont typeface="Arial"/>
                <a:defRPr sz="3000">
                  <a:uFill>
                    <a:solidFill/>
                  </a:uFill>
                  <a:latin typeface="+mn-lt"/>
                  <a:ea typeface="+mn-ea"/>
                  <a:cs typeface="+mn-cs"/>
                  <a:sym typeface="Arial"/>
                </a:defRPr>
              </a:lvl1pPr>
            </a:lstStyle>
            <a:p>
              <a:pPr lvl="0">
                <a:defRPr sz="1800">
                  <a:uFillTx/>
                </a:defRPr>
              </a:pPr>
              <a:r>
                <a:rPr sz="2100"/>
                <a:t>“secure” channel</a:t>
              </a:r>
            </a:p>
          </p:txBody>
        </p:sp>
      </p:grpSp>
      <p:sp>
        <p:nvSpPr>
          <p:cNvPr id="253" name="Shape 253"/>
          <p:cNvSpPr/>
          <p:nvPr/>
        </p:nvSpPr>
        <p:spPr>
          <a:xfrm>
            <a:off x="1731436" y="5482828"/>
            <a:ext cx="1055396" cy="2769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7799" marR="57799" defTabSz="1295400">
              <a:defRPr sz="2400">
                <a:uFill>
                  <a:solidFill/>
                </a:uFill>
                <a:latin typeface="+mn-lt"/>
                <a:ea typeface="+mn-ea"/>
                <a:cs typeface="+mn-cs"/>
                <a:sym typeface="Arial"/>
              </a:defRPr>
            </a:lvl1pPr>
          </a:lstStyle>
          <a:p>
            <a:pPr lvl="0">
              <a:defRPr sz="1800">
                <a:uFillTx/>
              </a:defRPr>
            </a:pPr>
            <a:r>
              <a:rPr lang="en-US" sz="1700" dirty="0"/>
              <a:t>K</a:t>
            </a:r>
            <a:r>
              <a:rPr sz="1700" dirty="0"/>
              <a:t>nows </a:t>
            </a:r>
            <a:r>
              <a:rPr lang="en-US" sz="1800" dirty="0">
                <a:solidFill>
                  <a:srgbClr val="FF0000"/>
                </a:solidFill>
              </a:rPr>
              <a:t>K</a:t>
            </a:r>
            <a:r>
              <a:rPr lang="en-US" sz="1800" baseline="-25000" dirty="0">
                <a:solidFill>
                  <a:srgbClr val="FF0000"/>
                </a:solidFill>
              </a:rPr>
              <a:t>B</a:t>
            </a:r>
            <a:endParaRPr sz="1700" dirty="0"/>
          </a:p>
        </p:txBody>
      </p:sp>
      <p:sp>
        <p:nvSpPr>
          <p:cNvPr id="254" name="Shape 254"/>
          <p:cNvSpPr/>
          <p:nvPr/>
        </p:nvSpPr>
        <p:spPr>
          <a:xfrm>
            <a:off x="5316425" y="5482828"/>
            <a:ext cx="1567540" cy="26161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ctr" eaLnBrk="0" hangingPunct="0"/>
            <a:r>
              <a:rPr lang="en-US" sz="1700" dirty="0">
                <a:uFill>
                  <a:solidFill/>
                </a:uFill>
                <a:sym typeface="Arial"/>
              </a:rPr>
              <a:t>K</a:t>
            </a:r>
            <a:r>
              <a:rPr sz="1700" dirty="0">
                <a:uFill>
                  <a:solidFill/>
                </a:uFill>
                <a:sym typeface="Arial"/>
              </a:rPr>
              <a:t>nows </a:t>
            </a:r>
            <a:r>
              <a:rPr lang="en-US" sz="1600" dirty="0">
                <a:solidFill>
                  <a:srgbClr val="FF0000"/>
                </a:solidFill>
              </a:rPr>
              <a:t>K</a:t>
            </a:r>
            <a:r>
              <a:rPr lang="en-US" sz="1600" baseline="-25000" dirty="0">
                <a:solidFill>
                  <a:srgbClr val="FF0000"/>
                </a:solidFill>
              </a:rPr>
              <a:t>B</a:t>
            </a:r>
            <a:r>
              <a:rPr sz="1700" dirty="0">
                <a:uFill>
                  <a:solidFill/>
                </a:uFill>
                <a:sym typeface="Arial"/>
              </a:rPr>
              <a:t>, </a:t>
            </a:r>
            <a:r>
              <a:rPr lang="en-US" sz="1600" dirty="0">
                <a:solidFill>
                  <a:srgbClr val="FF0000"/>
                </a:solidFill>
              </a:rPr>
              <a:t>K</a:t>
            </a:r>
            <a:r>
              <a:rPr lang="en-US" sz="1600" baseline="-25000" dirty="0">
                <a:solidFill>
                  <a:srgbClr val="FF0000"/>
                </a:solidFill>
              </a:rPr>
              <a:t>B</a:t>
            </a:r>
            <a:r>
              <a:rPr lang="en-US" sz="1600" baseline="30000" dirty="0">
                <a:solidFill>
                  <a:srgbClr val="FF0000"/>
                </a:solidFill>
              </a:rPr>
              <a:t>-1 </a:t>
            </a:r>
          </a:p>
        </p:txBody>
      </p:sp>
      <p:sp>
        <p:nvSpPr>
          <p:cNvPr id="257" name="Shape 257"/>
          <p:cNvSpPr/>
          <p:nvPr/>
        </p:nvSpPr>
        <p:spPr>
          <a:xfrm>
            <a:off x="1839516" y="6054328"/>
            <a:ext cx="5464969" cy="26161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799" marR="57799" defTabSz="1295400">
              <a:defRPr sz="2400">
                <a:uFill>
                  <a:solidFill/>
                </a:uFill>
                <a:latin typeface="+mn-lt"/>
                <a:ea typeface="+mn-ea"/>
                <a:cs typeface="+mn-cs"/>
                <a:sym typeface="Arial"/>
              </a:defRPr>
            </a:lvl1pPr>
          </a:lstStyle>
          <a:p>
            <a:pPr>
              <a:defRPr sz="1800">
                <a:uFillTx/>
              </a:defRPr>
            </a:pPr>
            <a:r>
              <a:rPr sz="1700" dirty="0"/>
              <a:t>But how does Alice know that </a:t>
            </a:r>
            <a:r>
              <a:rPr lang="en-US" sz="1600" dirty="0">
                <a:solidFill>
                  <a:srgbClr val="FF0000"/>
                </a:solidFill>
              </a:rPr>
              <a:t>K</a:t>
            </a:r>
            <a:r>
              <a:rPr lang="en-US" sz="1600" baseline="-25000" dirty="0">
                <a:solidFill>
                  <a:srgbClr val="FF0000"/>
                </a:solidFill>
              </a:rPr>
              <a:t>B</a:t>
            </a:r>
            <a:r>
              <a:rPr sz="1700" dirty="0"/>
              <a:t> means “Bob”?</a:t>
            </a:r>
          </a:p>
        </p:txBody>
      </p:sp>
      <p:sp>
        <p:nvSpPr>
          <p:cNvPr id="2" name="Slide Number Placeholder 1">
            <a:extLst>
              <a:ext uri="{FF2B5EF4-FFF2-40B4-BE49-F238E27FC236}">
                <a16:creationId xmlns:a16="http://schemas.microsoft.com/office/drawing/2014/main" id="{D38F0955-AE8A-C84A-A29C-3E7E31EF38CA}"/>
              </a:ext>
            </a:extLst>
          </p:cNvPr>
          <p:cNvSpPr>
            <a:spLocks noGrp="1"/>
          </p:cNvSpPr>
          <p:nvPr>
            <p:ph type="sldNum" sz="quarter" idx="2"/>
          </p:nvPr>
        </p:nvSpPr>
        <p:spPr/>
        <p:txBody>
          <a:bodyPr/>
          <a:lstStyle/>
          <a:p>
            <a:pPr lvl="0"/>
            <a:fld id="{86CB4B4D-7CA3-9044-876B-883B54F8677D}" type="slidenum">
              <a:rPr lang="en-US" smtClean="0"/>
              <a:t>35</a:t>
            </a:fld>
            <a:endParaRPr lang="en-US"/>
          </a:p>
        </p:txBody>
      </p:sp>
    </p:spTree>
    <p:extLst>
      <p:ext uri="{BB962C8B-B14F-4D97-AF65-F5344CB8AC3E}">
        <p14:creationId xmlns:p14="http://schemas.microsoft.com/office/powerpoint/2010/main" val="428671436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247"/>
                                        </p:tgtEl>
                                        <p:attrNameLst>
                                          <p:attrName>style.visibility</p:attrName>
                                        </p:attrNameLst>
                                      </p:cBhvr>
                                      <p:to>
                                        <p:strVal val="hidden"/>
                                      </p:to>
                                    </p:set>
                                  </p:childTnLst>
                                </p:cTn>
                              </p:par>
                              <p:par>
                                <p:cTn id="7" presetID="1" presetClass="entr" presetSubtype="0" fill="hold" grpId="0" nodeType="withEffect">
                                  <p:stCondLst>
                                    <p:cond delay="0"/>
                                  </p:stCondLst>
                                  <p:iterate>
                                    <p:tmAbs val="0"/>
                                  </p:iterate>
                                  <p:childTnLst>
                                    <p:set>
                                      <p:cBhvr>
                                        <p:cTn id="8" fill="hold"/>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advAuto="0"/>
      <p:bldP spid="252"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t>Asymmetric Key Crypto:</a:t>
            </a:r>
          </a:p>
        </p:txBody>
      </p:sp>
      <p:sp>
        <p:nvSpPr>
          <p:cNvPr id="102415" name="Rectangle 15"/>
          <p:cNvSpPr>
            <a:spLocks noChangeArrowheads="1"/>
          </p:cNvSpPr>
          <p:nvPr/>
        </p:nvSpPr>
        <p:spPr bwMode="auto">
          <a:xfrm>
            <a:off x="457200" y="1447800"/>
            <a:ext cx="8458200" cy="1295400"/>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chemeClr val="accent1"/>
              </a:buClr>
              <a:buSzPct val="65000"/>
              <a:buFont typeface="Wingdings" charset="2"/>
              <a:buChar char="n"/>
            </a:pPr>
            <a:r>
              <a:rPr lang="en-US" sz="3000" dirty="0"/>
              <a:t>It is believed to be computationally unfeasible to derive K</a:t>
            </a:r>
            <a:r>
              <a:rPr lang="en-US" sz="3000" baseline="-25000" dirty="0"/>
              <a:t>B</a:t>
            </a:r>
            <a:r>
              <a:rPr lang="en-US" sz="3000" baseline="30000" dirty="0"/>
              <a:t>-1</a:t>
            </a:r>
            <a:r>
              <a:rPr lang="en-US" sz="3000" dirty="0"/>
              <a:t> from K</a:t>
            </a:r>
            <a:r>
              <a:rPr lang="en-US" sz="3000" baseline="-25000" dirty="0"/>
              <a:t>B</a:t>
            </a:r>
            <a:r>
              <a:rPr lang="en-US" sz="3000" dirty="0"/>
              <a:t> or to find any way to get M from K</a:t>
            </a:r>
            <a:r>
              <a:rPr lang="en-US" sz="3000" baseline="-25000" dirty="0"/>
              <a:t>B</a:t>
            </a:r>
            <a:r>
              <a:rPr lang="en-US" sz="3000" dirty="0"/>
              <a:t>(M) other than using K</a:t>
            </a:r>
            <a:r>
              <a:rPr lang="en-US" sz="3000" baseline="-25000" dirty="0"/>
              <a:t>B</a:t>
            </a:r>
            <a:r>
              <a:rPr lang="en-US" sz="3000" baseline="30000" dirty="0"/>
              <a:t>-1</a:t>
            </a:r>
            <a:r>
              <a:rPr lang="en-US" sz="3000" dirty="0"/>
              <a:t> .  </a:t>
            </a:r>
            <a:endParaRPr lang="en-US" sz="3000" baseline="-25000" dirty="0"/>
          </a:p>
          <a:p>
            <a:pPr marL="342900" indent="-342900">
              <a:spcBef>
                <a:spcPct val="20000"/>
              </a:spcBef>
              <a:buClr>
                <a:schemeClr val="accent1"/>
              </a:buClr>
              <a:buSzPct val="65000"/>
              <a:buFont typeface="Wingdings" charset="2"/>
              <a:buChar char="n"/>
            </a:pPr>
            <a:endParaRPr lang="en-US" sz="3000" baseline="-25000" dirty="0"/>
          </a:p>
          <a:p>
            <a:pPr marL="342900" indent="-342900">
              <a:spcBef>
                <a:spcPct val="20000"/>
              </a:spcBef>
              <a:buClr>
                <a:schemeClr val="accent1"/>
              </a:buClr>
              <a:buSzPct val="65000"/>
              <a:buFont typeface="Wingdings" charset="2"/>
              <a:buNone/>
            </a:pPr>
            <a:r>
              <a:rPr lang="en-US" sz="3000" dirty="0">
                <a:sym typeface="Wingdings"/>
              </a:rPr>
              <a:t></a:t>
            </a:r>
            <a:r>
              <a:rPr lang="en-US" sz="3000" dirty="0"/>
              <a:t>K</a:t>
            </a:r>
            <a:r>
              <a:rPr lang="en-US" sz="3000" baseline="-25000" dirty="0"/>
              <a:t>B </a:t>
            </a:r>
            <a:r>
              <a:rPr lang="en-US" sz="3000" dirty="0"/>
              <a:t>can safely be made public.</a:t>
            </a:r>
          </a:p>
          <a:p>
            <a:pPr marL="342900" indent="-342900">
              <a:spcBef>
                <a:spcPct val="20000"/>
              </a:spcBef>
              <a:buClr>
                <a:schemeClr val="accent1"/>
              </a:buClr>
              <a:buSzPct val="65000"/>
              <a:buFont typeface="Wingdings" charset="2"/>
              <a:buChar char="n"/>
            </a:pPr>
            <a:endParaRPr lang="en-US" sz="3000" dirty="0"/>
          </a:p>
          <a:p>
            <a:pPr marL="342900" indent="-342900">
              <a:spcBef>
                <a:spcPct val="20000"/>
              </a:spcBef>
              <a:buClr>
                <a:schemeClr val="accent1"/>
              </a:buClr>
              <a:buSzPct val="65000"/>
              <a:buFont typeface="Wingdings" charset="2"/>
              <a:buNone/>
            </a:pPr>
            <a:r>
              <a:rPr lang="en-US" sz="2000" dirty="0"/>
              <a:t>	Note: We will not detail the computation that K</a:t>
            </a:r>
            <a:r>
              <a:rPr lang="en-US" sz="2000" baseline="-25000" dirty="0"/>
              <a:t>B</a:t>
            </a:r>
            <a:r>
              <a:rPr lang="en-US" sz="2000" dirty="0"/>
              <a:t>(m) entails, but rather treat these functions as black boxes with the desired properties. (more details in the book). </a:t>
            </a:r>
            <a:r>
              <a:rPr lang="en-US" sz="3000" dirty="0"/>
              <a:t> </a:t>
            </a:r>
          </a:p>
        </p:txBody>
      </p:sp>
      <p:sp>
        <p:nvSpPr>
          <p:cNvPr id="3" name="Slide Number Placeholder 2">
            <a:extLst>
              <a:ext uri="{FF2B5EF4-FFF2-40B4-BE49-F238E27FC236}">
                <a16:creationId xmlns:a16="http://schemas.microsoft.com/office/drawing/2014/main" id="{E1278AC7-7B9C-094B-8097-F0548FBC0377}"/>
              </a:ext>
            </a:extLst>
          </p:cNvPr>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a:bodyPr>
          <a:lstStyle/>
          <a:p>
            <a:r>
              <a:rPr lang="en-US"/>
              <a:t>Asymmetric Key: Confidentiality</a:t>
            </a:r>
          </a:p>
        </p:txBody>
      </p:sp>
      <p:sp>
        <p:nvSpPr>
          <p:cNvPr id="63492" name="Rectangle 4"/>
          <p:cNvSpPr>
            <a:spLocks noChangeArrowheads="1"/>
          </p:cNvSpPr>
          <p:nvPr/>
        </p:nvSpPr>
        <p:spPr bwMode="auto">
          <a:xfrm>
            <a:off x="634022" y="1905000"/>
            <a:ext cx="8229600" cy="3733800"/>
          </a:xfrm>
          <a:prstGeom prst="rect">
            <a:avLst/>
          </a:prstGeom>
          <a:solidFill>
            <a:schemeClr val="bg1"/>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endParaRPr lang="en-US"/>
          </a:p>
        </p:txBody>
      </p:sp>
      <p:sp>
        <p:nvSpPr>
          <p:cNvPr id="63493" name="Text Box 5"/>
          <p:cNvSpPr txBox="1">
            <a:spLocks noChangeArrowheads="1"/>
          </p:cNvSpPr>
          <p:nvPr/>
        </p:nvSpPr>
        <p:spPr bwMode="auto">
          <a:xfrm>
            <a:off x="3785210" y="4035425"/>
            <a:ext cx="1284287" cy="39687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a:solidFill>
                  <a:srgbClr val="FF0000"/>
                </a:solidFill>
                <a:latin typeface="Calibri"/>
                <a:cs typeface="Calibri"/>
              </a:rPr>
              <a:t>ciphertext</a:t>
            </a:r>
          </a:p>
        </p:txBody>
      </p:sp>
      <p:pic>
        <p:nvPicPr>
          <p:cNvPr id="63494" name="Picture 6" descr="Alice"/>
          <p:cNvPicPr>
            <a:picLocks noChangeAspect="1" noChangeArrowheads="1"/>
          </p:cNvPicPr>
          <p:nvPr/>
        </p:nvPicPr>
        <p:blipFill>
          <a:blip r:embed="rId3"/>
          <a:srcRect/>
          <a:stretch>
            <a:fillRect/>
          </a:stretch>
        </p:blipFill>
        <p:spPr bwMode="auto">
          <a:xfrm>
            <a:off x="2448535" y="3287713"/>
            <a:ext cx="511175" cy="630237"/>
          </a:xfrm>
          <a:prstGeom prst="rect">
            <a:avLst/>
          </a:prstGeom>
          <a:noFill/>
        </p:spPr>
      </p:pic>
      <p:sp>
        <p:nvSpPr>
          <p:cNvPr id="63495" name="Rectangle 7"/>
          <p:cNvSpPr>
            <a:spLocks noChangeArrowheads="1"/>
          </p:cNvSpPr>
          <p:nvPr/>
        </p:nvSpPr>
        <p:spPr bwMode="auto">
          <a:xfrm>
            <a:off x="2210410" y="3987800"/>
            <a:ext cx="1392237" cy="803275"/>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63496" name="Text Box 8"/>
          <p:cNvSpPr txBox="1">
            <a:spLocks noChangeArrowheads="1"/>
          </p:cNvSpPr>
          <p:nvPr/>
        </p:nvSpPr>
        <p:spPr bwMode="auto">
          <a:xfrm>
            <a:off x="2242160" y="3990975"/>
            <a:ext cx="1355725" cy="70167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a:solidFill>
                  <a:schemeClr val="bg1"/>
                </a:solidFill>
                <a:latin typeface="Calibri"/>
                <a:cs typeface="Calibri"/>
              </a:rPr>
              <a:t>encryption</a:t>
            </a:r>
          </a:p>
          <a:p>
            <a:pPr algn="ctr" eaLnBrk="0" hangingPunct="0"/>
            <a:r>
              <a:rPr lang="en-US" sz="2000">
                <a:solidFill>
                  <a:schemeClr val="bg1"/>
                </a:solidFill>
                <a:latin typeface="Calibri"/>
                <a:cs typeface="Calibri"/>
              </a:rPr>
              <a:t>algorithm</a:t>
            </a:r>
          </a:p>
        </p:txBody>
      </p:sp>
      <p:sp>
        <p:nvSpPr>
          <p:cNvPr id="63497" name="Rectangle 9"/>
          <p:cNvSpPr>
            <a:spLocks noChangeArrowheads="1"/>
          </p:cNvSpPr>
          <p:nvPr/>
        </p:nvSpPr>
        <p:spPr bwMode="auto">
          <a:xfrm>
            <a:off x="5431447" y="4000500"/>
            <a:ext cx="1377950" cy="803275"/>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63498" name="Text Box 10"/>
          <p:cNvSpPr txBox="1">
            <a:spLocks noChangeArrowheads="1"/>
          </p:cNvSpPr>
          <p:nvPr/>
        </p:nvSpPr>
        <p:spPr bwMode="auto">
          <a:xfrm>
            <a:off x="5516899" y="4017963"/>
            <a:ext cx="1308647" cy="707886"/>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a:solidFill>
                  <a:schemeClr val="bg1"/>
                </a:solidFill>
                <a:latin typeface="Calibri"/>
                <a:cs typeface="Calibri"/>
              </a:rPr>
              <a:t>decryption </a:t>
            </a:r>
          </a:p>
          <a:p>
            <a:pPr algn="ctr" eaLnBrk="0" hangingPunct="0"/>
            <a:r>
              <a:rPr lang="en-US" sz="2000">
                <a:solidFill>
                  <a:schemeClr val="bg1"/>
                </a:solidFill>
                <a:latin typeface="Calibri"/>
                <a:cs typeface="Calibri"/>
              </a:rPr>
              <a:t>algorithm</a:t>
            </a:r>
          </a:p>
        </p:txBody>
      </p:sp>
      <p:sp>
        <p:nvSpPr>
          <p:cNvPr id="63499" name="Line 11"/>
          <p:cNvSpPr>
            <a:spLocks noChangeShapeType="1"/>
          </p:cNvSpPr>
          <p:nvPr/>
        </p:nvSpPr>
        <p:spPr bwMode="auto">
          <a:xfrm flipV="1">
            <a:off x="3631222" y="4395788"/>
            <a:ext cx="1809750" cy="4762"/>
          </a:xfrm>
          <a:prstGeom prst="line">
            <a:avLst/>
          </a:prstGeom>
          <a:noFill/>
          <a:ln w="38100">
            <a:solidFill>
              <a:schemeClr val="tx1"/>
            </a:solidFill>
            <a:round/>
            <a:headEnd/>
            <a:tailEnd type="triangle" w="med" len="med"/>
          </a:ln>
          <a:effectLst/>
        </p:spPr>
        <p:txBody>
          <a:bodyPr>
            <a:prstTxWarp prst="textNoShape">
              <a:avLst/>
            </a:prstTxWarp>
          </a:bodyPr>
          <a:lstStyle/>
          <a:p>
            <a:endParaRPr lang="en-US">
              <a:latin typeface="Calibri"/>
              <a:cs typeface="Calibri"/>
            </a:endParaRPr>
          </a:p>
        </p:txBody>
      </p:sp>
      <p:sp>
        <p:nvSpPr>
          <p:cNvPr id="63500" name="Text Box 12"/>
          <p:cNvSpPr txBox="1">
            <a:spLocks noChangeArrowheads="1"/>
          </p:cNvSpPr>
          <p:nvPr/>
        </p:nvSpPr>
        <p:spPr bwMode="auto">
          <a:xfrm>
            <a:off x="6574447" y="2069068"/>
            <a:ext cx="2060575" cy="400110"/>
          </a:xfrm>
          <a:prstGeom prst="rect">
            <a:avLst/>
          </a:prstGeom>
          <a:noFill/>
          <a:ln w="9525">
            <a:noFill/>
            <a:miter lim="800000"/>
            <a:headEnd/>
            <a:tailEnd/>
          </a:ln>
          <a:effectLst/>
        </p:spPr>
        <p:txBody>
          <a:bodyPr wrap="square">
            <a:prstTxWarp prst="textNoShape">
              <a:avLst/>
            </a:prstTxWarp>
            <a:spAutoFit/>
          </a:bodyPr>
          <a:lstStyle/>
          <a:p>
            <a:pPr eaLnBrk="0" hangingPunct="0"/>
            <a:r>
              <a:rPr lang="en-US" sz="2000" dirty="0">
                <a:latin typeface="Calibri"/>
                <a:cs typeface="Calibri"/>
              </a:rPr>
              <a:t>Bob’s </a:t>
            </a:r>
            <a:r>
              <a:rPr lang="en-US" sz="2000" u="sng" dirty="0">
                <a:latin typeface="Calibri"/>
                <a:cs typeface="Calibri"/>
              </a:rPr>
              <a:t>public</a:t>
            </a:r>
            <a:r>
              <a:rPr lang="en-US" sz="2000" dirty="0">
                <a:latin typeface="Calibri"/>
                <a:cs typeface="Calibri"/>
              </a:rPr>
              <a:t> key </a:t>
            </a:r>
          </a:p>
        </p:txBody>
      </p:sp>
      <p:pic>
        <p:nvPicPr>
          <p:cNvPr id="63501" name="Picture 13" descr="Bob"/>
          <p:cNvPicPr>
            <a:picLocks noChangeAspect="1" noChangeArrowheads="1"/>
          </p:cNvPicPr>
          <p:nvPr/>
        </p:nvPicPr>
        <p:blipFill>
          <a:blip r:embed="rId4"/>
          <a:srcRect/>
          <a:stretch>
            <a:fillRect/>
          </a:stretch>
        </p:blipFill>
        <p:spPr bwMode="auto">
          <a:xfrm>
            <a:off x="5769585" y="3305175"/>
            <a:ext cx="665162" cy="677863"/>
          </a:xfrm>
          <a:prstGeom prst="rect">
            <a:avLst/>
          </a:prstGeom>
          <a:noFill/>
        </p:spPr>
      </p:pic>
      <p:sp>
        <p:nvSpPr>
          <p:cNvPr id="63502" name="Line 14"/>
          <p:cNvSpPr>
            <a:spLocks noChangeShapeType="1"/>
          </p:cNvSpPr>
          <p:nvPr/>
        </p:nvSpPr>
        <p:spPr bwMode="auto">
          <a:xfrm>
            <a:off x="1465872" y="4425950"/>
            <a:ext cx="674688" cy="0"/>
          </a:xfrm>
          <a:prstGeom prst="line">
            <a:avLst/>
          </a:prstGeom>
          <a:noFill/>
          <a:ln w="38100">
            <a:solidFill>
              <a:schemeClr val="tx1"/>
            </a:solidFill>
            <a:round/>
            <a:headEnd/>
            <a:tailEnd type="triangle" w="med" len="med"/>
          </a:ln>
          <a:effectLst/>
        </p:spPr>
        <p:txBody>
          <a:bodyPr>
            <a:prstTxWarp prst="textNoShape">
              <a:avLst/>
            </a:prstTxWarp>
          </a:bodyPr>
          <a:lstStyle/>
          <a:p>
            <a:endParaRPr lang="en-US">
              <a:latin typeface="Calibri"/>
              <a:cs typeface="Calibri"/>
            </a:endParaRPr>
          </a:p>
        </p:txBody>
      </p:sp>
      <p:sp>
        <p:nvSpPr>
          <p:cNvPr id="63503" name="Line 15"/>
          <p:cNvSpPr>
            <a:spLocks noChangeShapeType="1"/>
          </p:cNvSpPr>
          <p:nvPr/>
        </p:nvSpPr>
        <p:spPr bwMode="auto">
          <a:xfrm>
            <a:off x="6850672" y="4381500"/>
            <a:ext cx="674688" cy="0"/>
          </a:xfrm>
          <a:prstGeom prst="line">
            <a:avLst/>
          </a:prstGeom>
          <a:noFill/>
          <a:ln w="38100">
            <a:solidFill>
              <a:schemeClr val="tx1"/>
            </a:solidFill>
            <a:round/>
            <a:headEnd/>
            <a:tailEnd type="triangle" w="med" len="med"/>
          </a:ln>
          <a:effectLst/>
        </p:spPr>
        <p:txBody>
          <a:bodyPr>
            <a:prstTxWarp prst="textNoShape">
              <a:avLst/>
            </a:prstTxWarp>
          </a:bodyPr>
          <a:lstStyle/>
          <a:p>
            <a:endParaRPr lang="en-US">
              <a:latin typeface="Calibri"/>
              <a:cs typeface="Calibri"/>
            </a:endParaRPr>
          </a:p>
        </p:txBody>
      </p:sp>
      <p:pic>
        <p:nvPicPr>
          <p:cNvPr id="63504" name="Picture 16" descr="BS00768_[1]"/>
          <p:cNvPicPr>
            <a:picLocks noChangeAspect="1" noChangeArrowheads="1"/>
          </p:cNvPicPr>
          <p:nvPr/>
        </p:nvPicPr>
        <p:blipFill>
          <a:blip r:embed="rId5"/>
          <a:srcRect/>
          <a:stretch>
            <a:fillRect/>
          </a:stretch>
        </p:blipFill>
        <p:spPr bwMode="auto">
          <a:xfrm flipH="1" flipV="1">
            <a:off x="5617185" y="2046288"/>
            <a:ext cx="458787" cy="236537"/>
          </a:xfrm>
          <a:prstGeom prst="rect">
            <a:avLst/>
          </a:prstGeom>
          <a:noFill/>
          <a:ln w="9525">
            <a:noFill/>
            <a:miter lim="800000"/>
            <a:headEnd/>
            <a:tailEnd/>
          </a:ln>
        </p:spPr>
      </p:pic>
      <p:sp>
        <p:nvSpPr>
          <p:cNvPr id="63505" name="Text Box 17"/>
          <p:cNvSpPr txBox="1">
            <a:spLocks noChangeArrowheads="1"/>
          </p:cNvSpPr>
          <p:nvPr/>
        </p:nvSpPr>
        <p:spPr bwMode="auto">
          <a:xfrm>
            <a:off x="6806222" y="3962400"/>
            <a:ext cx="2185378" cy="400110"/>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n-US" sz="2000" dirty="0">
                <a:solidFill>
                  <a:srgbClr val="FF0000"/>
                </a:solidFill>
                <a:latin typeface="Calibri"/>
                <a:cs typeface="Calibri"/>
              </a:rPr>
              <a:t>plaintext message</a:t>
            </a:r>
          </a:p>
        </p:txBody>
      </p:sp>
      <p:sp>
        <p:nvSpPr>
          <p:cNvPr id="63506" name="Text Box 18"/>
          <p:cNvSpPr txBox="1">
            <a:spLocks noChangeArrowheads="1"/>
          </p:cNvSpPr>
          <p:nvPr/>
        </p:nvSpPr>
        <p:spPr bwMode="auto">
          <a:xfrm>
            <a:off x="4034496" y="4572000"/>
            <a:ext cx="887315" cy="40011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a:solidFill>
                  <a:srgbClr val="FF0000"/>
                </a:solidFill>
                <a:latin typeface="Calibri"/>
                <a:cs typeface="Calibri"/>
              </a:rPr>
              <a:t>K</a:t>
            </a:r>
            <a:r>
              <a:rPr lang="en-US" sz="2000" baseline="-25000">
                <a:solidFill>
                  <a:srgbClr val="FF0000"/>
                </a:solidFill>
                <a:latin typeface="Calibri"/>
                <a:cs typeface="Calibri"/>
              </a:rPr>
              <a:t>B</a:t>
            </a:r>
            <a:r>
              <a:rPr lang="en-US" sz="2000">
                <a:solidFill>
                  <a:srgbClr val="FF0000"/>
                </a:solidFill>
                <a:latin typeface="Calibri"/>
                <a:cs typeface="Calibri"/>
              </a:rPr>
              <a:t>  (m)</a:t>
            </a:r>
          </a:p>
        </p:txBody>
      </p:sp>
      <p:sp>
        <p:nvSpPr>
          <p:cNvPr id="63507" name="Text Box 19"/>
          <p:cNvSpPr txBox="1">
            <a:spLocks noChangeArrowheads="1"/>
          </p:cNvSpPr>
          <p:nvPr/>
        </p:nvSpPr>
        <p:spPr bwMode="auto">
          <a:xfrm>
            <a:off x="4301147" y="4643438"/>
            <a:ext cx="184150" cy="336550"/>
          </a:xfrm>
          <a:prstGeom prst="rect">
            <a:avLst/>
          </a:prstGeom>
          <a:noFill/>
          <a:ln w="9525">
            <a:noFill/>
            <a:miter lim="800000"/>
            <a:headEnd/>
            <a:tailEnd/>
          </a:ln>
          <a:effectLst/>
        </p:spPr>
        <p:txBody>
          <a:bodyPr wrap="none">
            <a:prstTxWarp prst="textNoShape">
              <a:avLst/>
            </a:prstTxWarp>
            <a:spAutoFit/>
          </a:bodyPr>
          <a:lstStyle/>
          <a:p>
            <a:pPr algn="ctr" eaLnBrk="0" hangingPunct="0"/>
            <a:endParaRPr lang="en-US" sz="1600">
              <a:solidFill>
                <a:srgbClr val="FF0000"/>
              </a:solidFill>
              <a:latin typeface="Calibri"/>
              <a:cs typeface="Calibri"/>
            </a:endParaRPr>
          </a:p>
        </p:txBody>
      </p:sp>
      <p:sp>
        <p:nvSpPr>
          <p:cNvPr id="63509" name="Text Box 21"/>
          <p:cNvSpPr txBox="1">
            <a:spLocks noChangeArrowheads="1"/>
          </p:cNvSpPr>
          <p:nvPr/>
        </p:nvSpPr>
        <p:spPr bwMode="auto">
          <a:xfrm>
            <a:off x="6199797" y="1957388"/>
            <a:ext cx="254000" cy="39687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a:solidFill>
                  <a:srgbClr val="FF0000"/>
                </a:solidFill>
              </a:rPr>
              <a:t> </a:t>
            </a:r>
          </a:p>
        </p:txBody>
      </p:sp>
      <p:sp>
        <p:nvSpPr>
          <p:cNvPr id="63511" name="Text Box 23"/>
          <p:cNvSpPr txBox="1">
            <a:spLocks noChangeArrowheads="1"/>
          </p:cNvSpPr>
          <p:nvPr/>
        </p:nvSpPr>
        <p:spPr bwMode="auto">
          <a:xfrm>
            <a:off x="6577622" y="2754868"/>
            <a:ext cx="2060575" cy="400110"/>
          </a:xfrm>
          <a:prstGeom prst="rect">
            <a:avLst/>
          </a:prstGeom>
          <a:noFill/>
          <a:ln w="9525">
            <a:noFill/>
            <a:miter lim="800000"/>
            <a:headEnd/>
            <a:tailEnd/>
          </a:ln>
          <a:effectLst/>
        </p:spPr>
        <p:txBody>
          <a:bodyPr wrap="square">
            <a:prstTxWarp prst="textNoShape">
              <a:avLst/>
            </a:prstTxWarp>
            <a:spAutoFit/>
          </a:bodyPr>
          <a:lstStyle/>
          <a:p>
            <a:pPr eaLnBrk="0" hangingPunct="0"/>
            <a:r>
              <a:rPr lang="en-US" sz="2000" dirty="0">
                <a:latin typeface="Calibri"/>
                <a:cs typeface="Calibri"/>
              </a:rPr>
              <a:t>Bob’s </a:t>
            </a:r>
            <a:r>
              <a:rPr lang="en-US" sz="2000" u="sng" dirty="0">
                <a:latin typeface="Calibri"/>
                <a:cs typeface="Calibri"/>
              </a:rPr>
              <a:t>private </a:t>
            </a:r>
            <a:r>
              <a:rPr lang="en-US" sz="2000" dirty="0">
                <a:latin typeface="Calibri"/>
                <a:cs typeface="Calibri"/>
              </a:rPr>
              <a:t>key </a:t>
            </a:r>
          </a:p>
        </p:txBody>
      </p:sp>
      <p:pic>
        <p:nvPicPr>
          <p:cNvPr id="63512" name="Picture 24" descr="BS00768_[1]"/>
          <p:cNvPicPr>
            <a:picLocks noChangeAspect="1" noChangeArrowheads="1"/>
          </p:cNvPicPr>
          <p:nvPr/>
        </p:nvPicPr>
        <p:blipFill>
          <a:blip r:embed="rId5"/>
          <a:srcRect/>
          <a:stretch>
            <a:fillRect/>
          </a:stretch>
        </p:blipFill>
        <p:spPr bwMode="auto">
          <a:xfrm flipH="1" flipV="1">
            <a:off x="5614010" y="2719388"/>
            <a:ext cx="542925" cy="279400"/>
          </a:xfrm>
          <a:prstGeom prst="rect">
            <a:avLst/>
          </a:prstGeom>
          <a:noFill/>
          <a:ln w="9525">
            <a:noFill/>
            <a:miter lim="800000"/>
            <a:headEnd/>
            <a:tailEnd/>
          </a:ln>
        </p:spPr>
      </p:pic>
      <p:sp>
        <p:nvSpPr>
          <p:cNvPr id="63514" name="Text Box 26"/>
          <p:cNvSpPr txBox="1">
            <a:spLocks noChangeArrowheads="1"/>
          </p:cNvSpPr>
          <p:nvPr/>
        </p:nvSpPr>
        <p:spPr bwMode="auto">
          <a:xfrm>
            <a:off x="6882422" y="4491335"/>
            <a:ext cx="1868495" cy="46166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dirty="0">
                <a:solidFill>
                  <a:srgbClr val="FF0000"/>
                </a:solidFill>
                <a:latin typeface="Calibri"/>
                <a:cs typeface="Calibri"/>
              </a:rPr>
              <a:t>m = K</a:t>
            </a:r>
            <a:r>
              <a:rPr lang="en-US" sz="2000" baseline="-25000" dirty="0">
                <a:solidFill>
                  <a:srgbClr val="FF0000"/>
                </a:solidFill>
                <a:latin typeface="Calibri"/>
                <a:cs typeface="Calibri"/>
              </a:rPr>
              <a:t>B</a:t>
            </a:r>
            <a:r>
              <a:rPr lang="en-US" sz="2000" baseline="30000" dirty="0">
                <a:solidFill>
                  <a:srgbClr val="FF0000"/>
                </a:solidFill>
                <a:latin typeface="Calibri"/>
                <a:cs typeface="Calibri"/>
              </a:rPr>
              <a:t>-1</a:t>
            </a:r>
            <a:r>
              <a:rPr lang="en-US" sz="2000" dirty="0">
                <a:solidFill>
                  <a:srgbClr val="FF0000"/>
                </a:solidFill>
                <a:latin typeface="Calibri"/>
                <a:cs typeface="Calibri"/>
              </a:rPr>
              <a:t> </a:t>
            </a:r>
            <a:r>
              <a:rPr lang="en-US" sz="2400" dirty="0">
                <a:solidFill>
                  <a:srgbClr val="FF0000"/>
                </a:solidFill>
                <a:latin typeface="Calibri"/>
                <a:cs typeface="Calibri"/>
              </a:rPr>
              <a:t>(</a:t>
            </a:r>
            <a:r>
              <a:rPr lang="en-US" sz="2000" dirty="0">
                <a:solidFill>
                  <a:srgbClr val="FF0000"/>
                </a:solidFill>
                <a:latin typeface="Calibri"/>
                <a:cs typeface="Calibri"/>
              </a:rPr>
              <a:t>K</a:t>
            </a:r>
            <a:r>
              <a:rPr lang="en-US" sz="2000" baseline="-25000" dirty="0">
                <a:solidFill>
                  <a:srgbClr val="FF0000"/>
                </a:solidFill>
                <a:latin typeface="Calibri"/>
                <a:cs typeface="Calibri"/>
              </a:rPr>
              <a:t>B </a:t>
            </a:r>
            <a:r>
              <a:rPr lang="en-US" sz="2000" dirty="0">
                <a:solidFill>
                  <a:srgbClr val="FF0000"/>
                </a:solidFill>
                <a:latin typeface="Calibri"/>
                <a:cs typeface="Calibri"/>
              </a:rPr>
              <a:t>(m)</a:t>
            </a:r>
            <a:r>
              <a:rPr lang="en-US" sz="2400" dirty="0">
                <a:solidFill>
                  <a:srgbClr val="FF0000"/>
                </a:solidFill>
                <a:latin typeface="Calibri"/>
                <a:cs typeface="Calibri"/>
              </a:rPr>
              <a:t>)</a:t>
            </a:r>
          </a:p>
        </p:txBody>
      </p:sp>
      <p:sp>
        <p:nvSpPr>
          <p:cNvPr id="63517" name="Freeform 29"/>
          <p:cNvSpPr>
            <a:spLocks/>
          </p:cNvSpPr>
          <p:nvPr/>
        </p:nvSpPr>
        <p:spPr bwMode="auto">
          <a:xfrm>
            <a:off x="3102585" y="2179638"/>
            <a:ext cx="2393950" cy="1754187"/>
          </a:xfrm>
          <a:custGeom>
            <a:avLst/>
            <a:gdLst/>
            <a:ahLst/>
            <a:cxnLst>
              <a:cxn ang="0">
                <a:pos x="1508" y="0"/>
              </a:cxn>
              <a:cxn ang="0">
                <a:pos x="0" y="0"/>
              </a:cxn>
              <a:cxn ang="0">
                <a:pos x="5" y="1105"/>
              </a:cxn>
            </a:cxnLst>
            <a:rect l="0" t="0" r="r" b="b"/>
            <a:pathLst>
              <a:path w="1508" h="1105">
                <a:moveTo>
                  <a:pt x="1508" y="0"/>
                </a:moveTo>
                <a:lnTo>
                  <a:pt x="0" y="0"/>
                </a:lnTo>
                <a:lnTo>
                  <a:pt x="5" y="1105"/>
                </a:lnTo>
              </a:path>
            </a:pathLst>
          </a:custGeom>
          <a:noFill/>
          <a:ln w="19050" cap="flat" cmpd="sng">
            <a:solidFill>
              <a:schemeClr val="tx1"/>
            </a:solidFill>
            <a:prstDash val="dash"/>
            <a:round/>
            <a:headEnd type="none" w="med" len="med"/>
            <a:tailEnd type="triangle" w="med" len="med"/>
          </a:ln>
          <a:effectLst/>
        </p:spPr>
        <p:txBody>
          <a:bodyPr>
            <a:prstTxWarp prst="textNoShape">
              <a:avLst/>
            </a:prstTxWarp>
          </a:bodyPr>
          <a:lstStyle/>
          <a:p>
            <a:endParaRPr lang="en-US"/>
          </a:p>
        </p:txBody>
      </p:sp>
      <p:sp>
        <p:nvSpPr>
          <p:cNvPr id="63518" name="Freeform 30"/>
          <p:cNvSpPr>
            <a:spLocks/>
          </p:cNvSpPr>
          <p:nvPr/>
        </p:nvSpPr>
        <p:spPr bwMode="auto">
          <a:xfrm>
            <a:off x="5547335" y="2852738"/>
            <a:ext cx="330200" cy="1074737"/>
          </a:xfrm>
          <a:custGeom>
            <a:avLst/>
            <a:gdLst/>
            <a:ahLst/>
            <a:cxnLst>
              <a:cxn ang="0">
                <a:pos x="184" y="0"/>
              </a:cxn>
              <a:cxn ang="0">
                <a:pos x="0" y="8"/>
              </a:cxn>
              <a:cxn ang="0">
                <a:pos x="5" y="1113"/>
              </a:cxn>
            </a:cxnLst>
            <a:rect l="0" t="0" r="r" b="b"/>
            <a:pathLst>
              <a:path w="184" h="1113">
                <a:moveTo>
                  <a:pt x="184" y="0"/>
                </a:moveTo>
                <a:lnTo>
                  <a:pt x="0" y="8"/>
                </a:lnTo>
                <a:lnTo>
                  <a:pt x="5" y="1113"/>
                </a:lnTo>
              </a:path>
            </a:pathLst>
          </a:custGeom>
          <a:noFill/>
          <a:ln w="19050" cap="flat" cmpd="sng">
            <a:solidFill>
              <a:schemeClr val="tx1"/>
            </a:solidFill>
            <a:prstDash val="dash"/>
            <a:round/>
            <a:headEnd type="none" w="med" len="med"/>
            <a:tailEnd type="triangle" w="med" len="med"/>
          </a:ln>
          <a:effectLst/>
        </p:spPr>
        <p:txBody>
          <a:bodyPr>
            <a:prstTxWarp prst="textNoShape">
              <a:avLst/>
            </a:prstTxWarp>
          </a:bodyPr>
          <a:lstStyle/>
          <a:p>
            <a:endParaRPr lang="en-US"/>
          </a:p>
        </p:txBody>
      </p:sp>
      <p:sp>
        <p:nvSpPr>
          <p:cNvPr id="63519" name="Text Box 31"/>
          <p:cNvSpPr txBox="1">
            <a:spLocks noChangeArrowheads="1"/>
          </p:cNvSpPr>
          <p:nvPr/>
        </p:nvSpPr>
        <p:spPr bwMode="auto">
          <a:xfrm>
            <a:off x="6044222" y="2057400"/>
            <a:ext cx="509588" cy="39687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a:solidFill>
                  <a:srgbClr val="FF0000"/>
                </a:solidFill>
              </a:rPr>
              <a:t>K</a:t>
            </a:r>
            <a:r>
              <a:rPr lang="en-US" sz="2000" baseline="-25000">
                <a:solidFill>
                  <a:srgbClr val="FF0000"/>
                </a:solidFill>
              </a:rPr>
              <a:t>B</a:t>
            </a:r>
            <a:r>
              <a:rPr lang="en-US" sz="2000" baseline="30000">
                <a:solidFill>
                  <a:srgbClr val="FF0000"/>
                </a:solidFill>
              </a:rPr>
              <a:t> </a:t>
            </a:r>
          </a:p>
        </p:txBody>
      </p:sp>
      <p:sp>
        <p:nvSpPr>
          <p:cNvPr id="63520" name="Text Box 32"/>
          <p:cNvSpPr txBox="1">
            <a:spLocks noChangeArrowheads="1"/>
          </p:cNvSpPr>
          <p:nvPr/>
        </p:nvSpPr>
        <p:spPr bwMode="auto">
          <a:xfrm>
            <a:off x="6047397" y="2743200"/>
            <a:ext cx="657225" cy="39687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a:solidFill>
                  <a:srgbClr val="FF0000"/>
                </a:solidFill>
              </a:rPr>
              <a:t>K</a:t>
            </a:r>
            <a:r>
              <a:rPr lang="en-US" sz="2000" baseline="-25000">
                <a:solidFill>
                  <a:srgbClr val="FF0000"/>
                </a:solidFill>
              </a:rPr>
              <a:t>B</a:t>
            </a:r>
            <a:r>
              <a:rPr lang="en-US" sz="2000" baseline="30000">
                <a:solidFill>
                  <a:srgbClr val="FF0000"/>
                </a:solidFill>
              </a:rPr>
              <a:t>-1 </a:t>
            </a:r>
          </a:p>
        </p:txBody>
      </p:sp>
      <p:sp>
        <p:nvSpPr>
          <p:cNvPr id="3" name="Slide Number Placeholder 2">
            <a:extLst>
              <a:ext uri="{FF2B5EF4-FFF2-40B4-BE49-F238E27FC236}">
                <a16:creationId xmlns:a16="http://schemas.microsoft.com/office/drawing/2014/main" id="{49B88BB2-A855-DD44-9DE8-41E46746184A}"/>
              </a:ext>
            </a:extLst>
          </p:cNvPr>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t>Asymmetric Key: Sign &amp; Verify</a:t>
            </a:r>
          </a:p>
        </p:txBody>
      </p:sp>
      <p:sp>
        <p:nvSpPr>
          <p:cNvPr id="64539" name="Rectangle 27"/>
          <p:cNvSpPr>
            <a:spLocks noGrp="1" noChangeArrowheads="1"/>
          </p:cNvSpPr>
          <p:nvPr>
            <p:ph idx="1"/>
          </p:nvPr>
        </p:nvSpPr>
        <p:spPr>
          <a:xfrm>
            <a:off x="685800" y="3048000"/>
            <a:ext cx="8305800" cy="1295400"/>
          </a:xfrm>
          <a:noFill/>
          <a:ln/>
        </p:spPr>
        <p:txBody>
          <a:bodyPr/>
          <a:lstStyle/>
          <a:p>
            <a:r>
              <a:rPr lang="en-US" sz="2600" dirty="0"/>
              <a:t>The message must be from Bob, because it must be the case that S = K</a:t>
            </a:r>
            <a:r>
              <a:rPr lang="en-US" sz="2600" baseline="-25000" dirty="0"/>
              <a:t>B</a:t>
            </a:r>
            <a:r>
              <a:rPr lang="en-US" sz="2600" baseline="30000" dirty="0"/>
              <a:t>-1</a:t>
            </a:r>
            <a:r>
              <a:rPr lang="en-US" sz="2600" dirty="0"/>
              <a:t>(M), and only Bob has K</a:t>
            </a:r>
            <a:r>
              <a:rPr lang="en-US" sz="2600" baseline="-25000" dirty="0"/>
              <a:t>B</a:t>
            </a:r>
            <a:r>
              <a:rPr lang="en-US" sz="2600" baseline="30000" dirty="0"/>
              <a:t>-1 </a:t>
            </a:r>
            <a:r>
              <a:rPr lang="en-US" sz="2600" dirty="0"/>
              <a:t>! </a:t>
            </a:r>
          </a:p>
        </p:txBody>
      </p:sp>
      <p:sp>
        <p:nvSpPr>
          <p:cNvPr id="64541" name="Rectangle 29"/>
          <p:cNvSpPr>
            <a:spLocks noChangeArrowheads="1"/>
          </p:cNvSpPr>
          <p:nvPr/>
        </p:nvSpPr>
        <p:spPr bwMode="auto">
          <a:xfrm>
            <a:off x="457200" y="1676400"/>
            <a:ext cx="8305800" cy="1295400"/>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chemeClr val="accent1"/>
              </a:buClr>
              <a:buSzPct val="65000"/>
              <a:buFont typeface="Wingdings" charset="2"/>
              <a:buChar char="n"/>
            </a:pPr>
            <a:r>
              <a:rPr lang="en-US" sz="3000" dirty="0"/>
              <a:t>If we are given a message M, and a value S such that K</a:t>
            </a:r>
            <a:r>
              <a:rPr lang="en-US" sz="3000" baseline="-25000" dirty="0"/>
              <a:t>B</a:t>
            </a:r>
            <a:r>
              <a:rPr lang="en-US" sz="3000" dirty="0"/>
              <a:t>(S) = M, what can we conclude? </a:t>
            </a:r>
          </a:p>
          <a:p>
            <a:pPr marL="342900" indent="-342900">
              <a:spcBef>
                <a:spcPct val="20000"/>
              </a:spcBef>
              <a:buClr>
                <a:schemeClr val="accent1"/>
              </a:buClr>
              <a:buSzPct val="65000"/>
              <a:buFont typeface="Wingdings" charset="2"/>
              <a:buChar char="n"/>
            </a:pPr>
            <a:endParaRPr lang="en-US" sz="3000" dirty="0"/>
          </a:p>
        </p:txBody>
      </p:sp>
      <p:sp>
        <p:nvSpPr>
          <p:cNvPr id="64542" name="Rectangle 30"/>
          <p:cNvSpPr>
            <a:spLocks noChangeArrowheads="1"/>
          </p:cNvSpPr>
          <p:nvPr/>
        </p:nvSpPr>
        <p:spPr bwMode="auto">
          <a:xfrm>
            <a:off x="533400" y="4343400"/>
            <a:ext cx="8305800" cy="1295400"/>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chemeClr val="accent1"/>
              </a:buClr>
              <a:buSzPct val="65000"/>
              <a:buFont typeface="Wingdings" charset="2"/>
              <a:buChar char="n"/>
            </a:pPr>
            <a:r>
              <a:rPr lang="en-US" sz="3000"/>
              <a:t>This gives us two primitives:</a:t>
            </a:r>
          </a:p>
          <a:p>
            <a:pPr marL="1143000" lvl="2" indent="-228600">
              <a:spcBef>
                <a:spcPct val="20000"/>
              </a:spcBef>
              <a:buClr>
                <a:schemeClr val="accent1"/>
              </a:buClr>
              <a:buSzPct val="65000"/>
              <a:buFont typeface="Wingdings" charset="2"/>
              <a:buChar char="n"/>
            </a:pPr>
            <a:r>
              <a:rPr lang="en-US" sz="2200">
                <a:ea typeface="ＭＳ Ｐゴシック" charset="-128"/>
              </a:rPr>
              <a:t>Sign (M) = K</a:t>
            </a:r>
            <a:r>
              <a:rPr lang="en-US" sz="2200" baseline="-25000">
                <a:ea typeface="ＭＳ Ｐゴシック" charset="-128"/>
              </a:rPr>
              <a:t>B</a:t>
            </a:r>
            <a:r>
              <a:rPr lang="en-US" sz="2200" baseline="30000">
                <a:ea typeface="ＭＳ Ｐゴシック" charset="-128"/>
              </a:rPr>
              <a:t>-1</a:t>
            </a:r>
            <a:r>
              <a:rPr lang="en-US" sz="2200">
                <a:ea typeface="ＭＳ Ｐゴシック" charset="-128"/>
              </a:rPr>
              <a:t>(M) = Signature S</a:t>
            </a:r>
          </a:p>
          <a:p>
            <a:pPr marL="1143000" lvl="2" indent="-228600">
              <a:spcBef>
                <a:spcPct val="20000"/>
              </a:spcBef>
              <a:buClr>
                <a:schemeClr val="accent1"/>
              </a:buClr>
              <a:buSzPct val="65000"/>
              <a:buFont typeface="Wingdings" charset="2"/>
              <a:buChar char="n"/>
            </a:pPr>
            <a:r>
              <a:rPr lang="en-US" sz="2200">
                <a:ea typeface="ＭＳ Ｐゴシック" charset="-128"/>
              </a:rPr>
              <a:t>Verify  (S, M) = test( K</a:t>
            </a:r>
            <a:r>
              <a:rPr lang="en-US" sz="2200" baseline="-25000">
                <a:ea typeface="ＭＳ Ｐゴシック" charset="-128"/>
              </a:rPr>
              <a:t>B</a:t>
            </a:r>
            <a:r>
              <a:rPr lang="en-US" sz="2200">
                <a:ea typeface="ＭＳ Ｐゴシック" charset="-128"/>
              </a:rPr>
              <a:t>(S) == M ) </a:t>
            </a:r>
          </a:p>
          <a:p>
            <a:pPr marL="342900" indent="-342900">
              <a:spcBef>
                <a:spcPct val="20000"/>
              </a:spcBef>
              <a:buClr>
                <a:schemeClr val="accent1"/>
              </a:buClr>
              <a:buSzPct val="65000"/>
              <a:buFont typeface="Wingdings" charset="2"/>
              <a:buChar char="n"/>
            </a:pPr>
            <a:endParaRPr lang="en-US" sz="3000"/>
          </a:p>
          <a:p>
            <a:pPr marL="342900" indent="-342900">
              <a:spcBef>
                <a:spcPct val="20000"/>
              </a:spcBef>
              <a:buClr>
                <a:schemeClr val="accent1"/>
              </a:buClr>
              <a:buSzPct val="65000"/>
              <a:buFont typeface="Wingdings" charset="2"/>
              <a:buChar char="n"/>
            </a:pPr>
            <a:endParaRPr lang="en-US" sz="3000"/>
          </a:p>
        </p:txBody>
      </p:sp>
      <p:sp>
        <p:nvSpPr>
          <p:cNvPr id="3" name="Slide Number Placeholder 2">
            <a:extLst>
              <a:ext uri="{FF2B5EF4-FFF2-40B4-BE49-F238E27FC236}">
                <a16:creationId xmlns:a16="http://schemas.microsoft.com/office/drawing/2014/main" id="{3F034782-A8D0-6743-BB2B-17EDA0B37EA6}"/>
              </a:ext>
            </a:extLst>
          </p:cNvPr>
          <p:cNvSpPr>
            <a:spLocks noGrp="1"/>
          </p:cNvSpPr>
          <p:nvPr>
            <p:ph type="sldNum" sz="quarter" idx="12"/>
          </p:nvPr>
        </p:nvSpPr>
        <p:spPr/>
        <p:txBody>
          <a:bodyPr/>
          <a:lstStyle/>
          <a:p>
            <a:fld id="{B6F15528-21DE-4FAA-801E-634DDDAF4B2B}"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normAutofit/>
          </a:bodyPr>
          <a:lstStyle/>
          <a:p>
            <a:r>
              <a:rPr lang="en-US" sz="3800"/>
              <a:t>Asymmetric Key: Integrity &amp; Authentication</a:t>
            </a:r>
          </a:p>
        </p:txBody>
      </p:sp>
      <p:sp>
        <p:nvSpPr>
          <p:cNvPr id="68611" name="Rectangle 3"/>
          <p:cNvSpPr>
            <a:spLocks noGrp="1" noChangeArrowheads="1"/>
          </p:cNvSpPr>
          <p:nvPr>
            <p:ph idx="1"/>
          </p:nvPr>
        </p:nvSpPr>
        <p:spPr>
          <a:xfrm>
            <a:off x="457200" y="1600200"/>
            <a:ext cx="8229600" cy="1066800"/>
          </a:xfrm>
        </p:spPr>
        <p:txBody>
          <a:bodyPr>
            <a:normAutofit/>
          </a:bodyPr>
          <a:lstStyle/>
          <a:p>
            <a:r>
              <a:rPr lang="en-US"/>
              <a:t>We can use Sign() and Verify() in a similar manner as our HMAC in symmetric schemes.</a:t>
            </a:r>
          </a:p>
        </p:txBody>
      </p:sp>
      <p:sp>
        <p:nvSpPr>
          <p:cNvPr id="68612" name="Text Box 4"/>
          <p:cNvSpPr txBox="1">
            <a:spLocks noChangeArrowheads="1"/>
          </p:cNvSpPr>
          <p:nvPr/>
        </p:nvSpPr>
        <p:spPr bwMode="auto">
          <a:xfrm>
            <a:off x="533400" y="3200400"/>
            <a:ext cx="1447800" cy="400110"/>
          </a:xfrm>
          <a:prstGeom prst="rect">
            <a:avLst/>
          </a:prstGeom>
          <a:solidFill>
            <a:schemeClr val="accent1"/>
          </a:solidFill>
          <a:ln w="9525">
            <a:noFill/>
            <a:miter lim="800000"/>
            <a:headEnd/>
            <a:tailEnd/>
          </a:ln>
          <a:effectLst/>
        </p:spPr>
        <p:txBody>
          <a:bodyPr>
            <a:prstTxWarp prst="textNoShape">
              <a:avLst/>
            </a:prstTxWarp>
            <a:spAutoFit/>
          </a:bodyPr>
          <a:lstStyle/>
          <a:p>
            <a:pPr>
              <a:spcBef>
                <a:spcPct val="50000"/>
              </a:spcBef>
            </a:pPr>
            <a:r>
              <a:rPr lang="en-US" sz="2000" u="sng">
                <a:solidFill>
                  <a:schemeClr val="bg1"/>
                </a:solidFill>
              </a:rPr>
              <a:t>Integrity:</a:t>
            </a:r>
          </a:p>
        </p:txBody>
      </p:sp>
      <p:sp>
        <p:nvSpPr>
          <p:cNvPr id="68613" name="Rectangle 5"/>
          <p:cNvSpPr>
            <a:spLocks noChangeArrowheads="1"/>
          </p:cNvSpPr>
          <p:nvPr/>
        </p:nvSpPr>
        <p:spPr bwMode="auto">
          <a:xfrm>
            <a:off x="2895600" y="3124200"/>
            <a:ext cx="1066800" cy="304800"/>
          </a:xfrm>
          <a:prstGeom prst="rect">
            <a:avLst/>
          </a:prstGeom>
          <a:solidFill>
            <a:srgbClr val="33CCCC"/>
          </a:solidFill>
          <a:ln w="9525">
            <a:solidFill>
              <a:schemeClr val="tx1"/>
            </a:solidFill>
            <a:miter lim="800000"/>
            <a:headEnd/>
            <a:tailEnd/>
          </a:ln>
          <a:effectLst/>
        </p:spPr>
        <p:txBody>
          <a:bodyPr wrap="none" anchor="ctr">
            <a:prstTxWarp prst="textNoShape">
              <a:avLst/>
            </a:prstTxWarp>
          </a:bodyPr>
          <a:lstStyle/>
          <a:p>
            <a:pPr algn="ctr"/>
            <a:r>
              <a:rPr lang="en-US" sz="1200"/>
              <a:t>S = Sign(M)</a:t>
            </a:r>
          </a:p>
        </p:txBody>
      </p:sp>
      <p:sp>
        <p:nvSpPr>
          <p:cNvPr id="68614" name="Rectangle 6"/>
          <p:cNvSpPr>
            <a:spLocks noChangeArrowheads="1"/>
          </p:cNvSpPr>
          <p:nvPr/>
        </p:nvSpPr>
        <p:spPr bwMode="auto">
          <a:xfrm>
            <a:off x="3962400" y="3124200"/>
            <a:ext cx="2438400" cy="3048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r>
              <a:rPr lang="en-US" sz="1200"/>
              <a:t>Message M</a:t>
            </a:r>
          </a:p>
        </p:txBody>
      </p:sp>
      <p:sp>
        <p:nvSpPr>
          <p:cNvPr id="68615" name="Text Box 7"/>
          <p:cNvSpPr txBox="1">
            <a:spLocks noChangeArrowheads="1"/>
          </p:cNvSpPr>
          <p:nvPr/>
        </p:nvSpPr>
        <p:spPr bwMode="auto">
          <a:xfrm>
            <a:off x="3200400" y="3810000"/>
            <a:ext cx="4191000" cy="338554"/>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Receiver must only check Verify(M, S) </a:t>
            </a:r>
          </a:p>
        </p:txBody>
      </p:sp>
      <p:sp>
        <p:nvSpPr>
          <p:cNvPr id="68616" name="Text Box 8"/>
          <p:cNvSpPr txBox="1">
            <a:spLocks noChangeArrowheads="1"/>
          </p:cNvSpPr>
          <p:nvPr/>
        </p:nvSpPr>
        <p:spPr bwMode="auto">
          <a:xfrm>
            <a:off x="152400" y="4648200"/>
            <a:ext cx="2362200" cy="400110"/>
          </a:xfrm>
          <a:prstGeom prst="rect">
            <a:avLst/>
          </a:prstGeom>
          <a:solidFill>
            <a:schemeClr val="accent1"/>
          </a:solidFill>
          <a:ln w="9525">
            <a:noFill/>
            <a:miter lim="800000"/>
            <a:headEnd/>
            <a:tailEnd/>
          </a:ln>
          <a:effectLst/>
        </p:spPr>
        <p:txBody>
          <a:bodyPr>
            <a:prstTxWarp prst="textNoShape">
              <a:avLst/>
            </a:prstTxWarp>
            <a:spAutoFit/>
          </a:bodyPr>
          <a:lstStyle/>
          <a:p>
            <a:pPr>
              <a:spcBef>
                <a:spcPct val="50000"/>
              </a:spcBef>
            </a:pPr>
            <a:r>
              <a:rPr lang="en-US" sz="2000" u="sng">
                <a:solidFill>
                  <a:schemeClr val="bg1"/>
                </a:solidFill>
              </a:rPr>
              <a:t>Authentication:</a:t>
            </a:r>
          </a:p>
        </p:txBody>
      </p:sp>
      <p:sp>
        <p:nvSpPr>
          <p:cNvPr id="68618" name="Line 10"/>
          <p:cNvSpPr>
            <a:spLocks noChangeShapeType="1"/>
          </p:cNvSpPr>
          <p:nvPr/>
        </p:nvSpPr>
        <p:spPr bwMode="auto">
          <a:xfrm>
            <a:off x="3962400" y="4724400"/>
            <a:ext cx="2286000" cy="533400"/>
          </a:xfrm>
          <a:prstGeom prst="line">
            <a:avLst/>
          </a:prstGeom>
          <a:noFill/>
          <a:ln w="9525">
            <a:solidFill>
              <a:schemeClr val="tx1"/>
            </a:solidFill>
            <a:round/>
            <a:headEnd/>
            <a:tailEnd type="triangle" w="med" len="med"/>
          </a:ln>
          <a:effectLst/>
        </p:spPr>
        <p:txBody>
          <a:bodyPr>
            <a:prstTxWarp prst="textNoShape">
              <a:avLst/>
            </a:prstTxWarp>
          </a:bodyPr>
          <a:lstStyle/>
          <a:p>
            <a:endParaRPr lang="en-US" sz="1600"/>
          </a:p>
        </p:txBody>
      </p:sp>
      <p:sp>
        <p:nvSpPr>
          <p:cNvPr id="68619" name="Line 11"/>
          <p:cNvSpPr>
            <a:spLocks noChangeShapeType="1"/>
          </p:cNvSpPr>
          <p:nvPr/>
        </p:nvSpPr>
        <p:spPr bwMode="auto">
          <a:xfrm flipH="1">
            <a:off x="3810000" y="5410200"/>
            <a:ext cx="2362200" cy="228600"/>
          </a:xfrm>
          <a:prstGeom prst="line">
            <a:avLst/>
          </a:prstGeom>
          <a:noFill/>
          <a:ln w="9525">
            <a:solidFill>
              <a:schemeClr val="tx1"/>
            </a:solidFill>
            <a:round/>
            <a:headEnd/>
            <a:tailEnd type="triangle" w="med" len="med"/>
          </a:ln>
          <a:effectLst/>
        </p:spPr>
        <p:txBody>
          <a:bodyPr>
            <a:prstTxWarp prst="textNoShape">
              <a:avLst/>
            </a:prstTxWarp>
          </a:bodyPr>
          <a:lstStyle/>
          <a:p>
            <a:endParaRPr lang="en-US" sz="1600"/>
          </a:p>
        </p:txBody>
      </p:sp>
      <p:sp>
        <p:nvSpPr>
          <p:cNvPr id="68620" name="Text Box 12"/>
          <p:cNvSpPr txBox="1">
            <a:spLocks noChangeArrowheads="1"/>
          </p:cNvSpPr>
          <p:nvPr/>
        </p:nvSpPr>
        <p:spPr bwMode="auto">
          <a:xfrm>
            <a:off x="2590800" y="4495800"/>
            <a:ext cx="1143000" cy="338554"/>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Nonce</a:t>
            </a:r>
          </a:p>
        </p:txBody>
      </p:sp>
      <p:sp>
        <p:nvSpPr>
          <p:cNvPr id="68621" name="Text Box 13"/>
          <p:cNvSpPr txBox="1">
            <a:spLocks noChangeArrowheads="1"/>
          </p:cNvSpPr>
          <p:nvPr/>
        </p:nvSpPr>
        <p:spPr bwMode="auto">
          <a:xfrm>
            <a:off x="6400800" y="5181600"/>
            <a:ext cx="2133600" cy="338554"/>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S = Sign(Nonce)</a:t>
            </a:r>
          </a:p>
        </p:txBody>
      </p:sp>
      <p:sp>
        <p:nvSpPr>
          <p:cNvPr id="68622" name="Text Box 14"/>
          <p:cNvSpPr txBox="1">
            <a:spLocks noChangeArrowheads="1"/>
          </p:cNvSpPr>
          <p:nvPr/>
        </p:nvSpPr>
        <p:spPr bwMode="auto">
          <a:xfrm>
            <a:off x="1828800" y="5486400"/>
            <a:ext cx="1905000" cy="338554"/>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Verify(Nonce, S)</a:t>
            </a:r>
          </a:p>
        </p:txBody>
      </p:sp>
      <p:sp>
        <p:nvSpPr>
          <p:cNvPr id="68623" name="Line 15"/>
          <p:cNvSpPr>
            <a:spLocks noChangeShapeType="1"/>
          </p:cNvSpPr>
          <p:nvPr/>
        </p:nvSpPr>
        <p:spPr bwMode="auto">
          <a:xfrm>
            <a:off x="152400" y="4267200"/>
            <a:ext cx="8686800" cy="0"/>
          </a:xfrm>
          <a:prstGeom prst="line">
            <a:avLst/>
          </a:prstGeom>
          <a:noFill/>
          <a:ln w="9525">
            <a:solidFill>
              <a:schemeClr val="tx1"/>
            </a:solidFill>
            <a:round/>
            <a:headEnd/>
            <a:tailEnd/>
          </a:ln>
          <a:effectLst/>
        </p:spPr>
        <p:txBody>
          <a:bodyPr>
            <a:prstTxWarp prst="textNoShape">
              <a:avLst/>
            </a:prstTxWarp>
          </a:bodyPr>
          <a:lstStyle/>
          <a:p>
            <a:endParaRPr lang="en-US" sz="1600"/>
          </a:p>
        </p:txBody>
      </p:sp>
      <p:sp>
        <p:nvSpPr>
          <p:cNvPr id="3" name="Slide Number Placeholder 2">
            <a:extLst>
              <a:ext uri="{FF2B5EF4-FFF2-40B4-BE49-F238E27FC236}">
                <a16:creationId xmlns:a16="http://schemas.microsoft.com/office/drawing/2014/main" id="{7FF8F0BE-F7C5-FF48-94A9-4717672860B8}"/>
              </a:ext>
            </a:extLst>
          </p:cNvPr>
          <p:cNvSpPr>
            <a:spLocks noGrp="1"/>
          </p:cNvSpPr>
          <p:nvPr>
            <p:ph type="sldNum" sz="quarter" idx="12"/>
          </p:nvPr>
        </p:nvSpPr>
        <p:spPr/>
        <p:txBody>
          <a:bodyPr/>
          <a:lstStyle/>
          <a:p>
            <a:fld id="{B6F15528-21DE-4FAA-801E-634DDDAF4B2B}" type="slidenum">
              <a:rPr lang="en-US" smtClean="0"/>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6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6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6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6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6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6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6" grpId="0" animBg="1"/>
      <p:bldP spid="68618" grpId="0" animBg="1"/>
      <p:bldP spid="68619" grpId="0" animBg="1"/>
      <p:bldP spid="68620" grpId="0"/>
      <p:bldP spid="68621" grpId="0"/>
      <p:bldP spid="68622" grpId="0"/>
      <p:bldP spid="686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Today's Lecture</a:t>
            </a:r>
            <a:endParaRPr lang="en-US" dirty="0"/>
          </a:p>
        </p:txBody>
      </p:sp>
      <p:sp>
        <p:nvSpPr>
          <p:cNvPr id="3" name="Content Placeholder 2"/>
          <p:cNvSpPr>
            <a:spLocks noGrp="1"/>
          </p:cNvSpPr>
          <p:nvPr>
            <p:ph idx="1"/>
          </p:nvPr>
        </p:nvSpPr>
        <p:spPr/>
        <p:txBody>
          <a:bodyPr/>
          <a:lstStyle/>
          <a:p>
            <a:endParaRPr lang="en-US" dirty="0"/>
          </a:p>
          <a:p>
            <a:r>
              <a:rPr lang="en-US" dirty="0"/>
              <a:t>Internet security weaknesses</a:t>
            </a:r>
          </a:p>
          <a:p>
            <a:endParaRPr lang="en-US" dirty="0"/>
          </a:p>
          <a:p>
            <a:r>
              <a:rPr lang="en-US" dirty="0"/>
              <a:t>Establishing secure channels (Crypto 101)</a:t>
            </a:r>
          </a:p>
          <a:p>
            <a:endParaRPr lang="en-US" dirty="0"/>
          </a:p>
          <a:p>
            <a:r>
              <a:rPr lang="en-US" dirty="0"/>
              <a:t>Key distribution</a:t>
            </a:r>
          </a:p>
        </p:txBody>
      </p:sp>
      <p:sp>
        <p:nvSpPr>
          <p:cNvPr id="5" name="Slide Number Placeholder 4">
            <a:extLst>
              <a:ext uri="{FF2B5EF4-FFF2-40B4-BE49-F238E27FC236}">
                <a16:creationId xmlns:a16="http://schemas.microsoft.com/office/drawing/2014/main" id="{1DAE9F8F-F7BD-0C4E-9185-053ECCF0165C}"/>
              </a:ext>
            </a:extLst>
          </p:cNvPr>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Asymmetric Key Review:</a:t>
            </a:r>
          </a:p>
        </p:txBody>
      </p:sp>
      <p:sp>
        <p:nvSpPr>
          <p:cNvPr id="70659" name="Rectangle 3"/>
          <p:cNvSpPr>
            <a:spLocks noGrp="1" noChangeArrowheads="1"/>
          </p:cNvSpPr>
          <p:nvPr>
            <p:ph idx="1"/>
          </p:nvPr>
        </p:nvSpPr>
        <p:spPr>
          <a:xfrm>
            <a:off x="457200" y="1524000"/>
            <a:ext cx="8686800" cy="4724400"/>
          </a:xfrm>
        </p:spPr>
        <p:txBody>
          <a:bodyPr/>
          <a:lstStyle/>
          <a:p>
            <a:r>
              <a:rPr lang="en-US" sz="2400" u="sng" dirty="0"/>
              <a:t>Confidentiality:</a:t>
            </a:r>
            <a:r>
              <a:rPr lang="en-US" sz="2400" dirty="0"/>
              <a:t> Encrypt with Public Key of Receiver</a:t>
            </a:r>
          </a:p>
          <a:p>
            <a:endParaRPr lang="en-US" sz="2400" dirty="0"/>
          </a:p>
          <a:p>
            <a:r>
              <a:rPr lang="en-US" sz="2400" u="sng" dirty="0"/>
              <a:t>Integrity:</a:t>
            </a:r>
            <a:r>
              <a:rPr lang="en-US" sz="2400" dirty="0"/>
              <a:t> Sign message with private key of the sender</a:t>
            </a:r>
          </a:p>
          <a:p>
            <a:endParaRPr lang="en-US" sz="2400" u="sng" dirty="0"/>
          </a:p>
          <a:p>
            <a:r>
              <a:rPr lang="en-US" sz="2400" u="sng" dirty="0"/>
              <a:t>Authentication:</a:t>
            </a:r>
            <a:r>
              <a:rPr lang="en-US" sz="2400" dirty="0"/>
              <a:t> Entity being authenticated signs a nonce with private key, signature is then verified with the public key</a:t>
            </a:r>
          </a:p>
        </p:txBody>
      </p:sp>
      <p:sp>
        <p:nvSpPr>
          <p:cNvPr id="70660" name="Text Box 4"/>
          <p:cNvSpPr txBox="1">
            <a:spLocks noChangeArrowheads="1"/>
          </p:cNvSpPr>
          <p:nvPr/>
        </p:nvSpPr>
        <p:spPr bwMode="auto">
          <a:xfrm>
            <a:off x="914400" y="5486400"/>
            <a:ext cx="7543800" cy="461665"/>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dirty="0"/>
              <a:t>But, these operations are computationally expensive*</a:t>
            </a:r>
          </a:p>
        </p:txBody>
      </p:sp>
      <p:sp>
        <p:nvSpPr>
          <p:cNvPr id="3" name="Slide Number Placeholder 2">
            <a:extLst>
              <a:ext uri="{FF2B5EF4-FFF2-40B4-BE49-F238E27FC236}">
                <a16:creationId xmlns:a16="http://schemas.microsoft.com/office/drawing/2014/main" id="{513211AE-9B21-C34D-8A61-025DCE8BDDC7}"/>
              </a:ext>
            </a:extLst>
          </p:cNvPr>
          <p:cNvSpPr>
            <a:spLocks noGrp="1"/>
          </p:cNvSpPr>
          <p:nvPr>
            <p:ph type="sldNum" sz="quarter" idx="12"/>
          </p:nvPr>
        </p:nvSpPr>
        <p:spPr/>
        <p:txBody>
          <a:bodyPr/>
          <a:lstStyle/>
          <a:p>
            <a:fld id="{B6F15528-21DE-4FAA-801E-634DDDAF4B2B}" type="slidenum">
              <a:rPr lang="en-US" smtClean="0"/>
              <a:pPr/>
              <a:t>40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The Great Divide</a:t>
            </a:r>
          </a:p>
        </p:txBody>
      </p:sp>
      <p:sp>
        <p:nvSpPr>
          <p:cNvPr id="34819" name="Rectangle 3"/>
          <p:cNvSpPr>
            <a:spLocks noGrp="1" noChangeArrowheads="1"/>
          </p:cNvSpPr>
          <p:nvPr>
            <p:ph idx="1"/>
          </p:nvPr>
        </p:nvSpPr>
        <p:spPr>
          <a:xfrm>
            <a:off x="2286000" y="1676400"/>
            <a:ext cx="2971800" cy="1219200"/>
          </a:xfrm>
        </p:spPr>
        <p:txBody>
          <a:bodyPr>
            <a:normAutofit/>
          </a:bodyPr>
          <a:lstStyle/>
          <a:p>
            <a:pPr>
              <a:lnSpc>
                <a:spcPct val="90000"/>
              </a:lnSpc>
              <a:buFont typeface="Wingdings" charset="2"/>
              <a:buNone/>
            </a:pPr>
            <a:r>
              <a:rPr lang="en-US" sz="2000" dirty="0"/>
              <a:t>Symmetric Crypto: (Private key)</a:t>
            </a:r>
          </a:p>
          <a:p>
            <a:pPr>
              <a:lnSpc>
                <a:spcPct val="90000"/>
              </a:lnSpc>
              <a:buFont typeface="Wingdings" charset="2"/>
              <a:buNone/>
            </a:pPr>
            <a:r>
              <a:rPr lang="en-US" sz="2000" dirty="0"/>
              <a:t>Example: AES</a:t>
            </a:r>
          </a:p>
          <a:p>
            <a:pPr>
              <a:lnSpc>
                <a:spcPct val="90000"/>
              </a:lnSpc>
              <a:buFont typeface="Wingdings" charset="2"/>
              <a:buNone/>
            </a:pPr>
            <a:endParaRPr lang="en-US" sz="2000" dirty="0"/>
          </a:p>
        </p:txBody>
      </p:sp>
      <p:sp>
        <p:nvSpPr>
          <p:cNvPr id="34820" name="Rectangle 4"/>
          <p:cNvSpPr>
            <a:spLocks noChangeArrowheads="1"/>
          </p:cNvSpPr>
          <p:nvPr/>
        </p:nvSpPr>
        <p:spPr bwMode="auto">
          <a:xfrm>
            <a:off x="5638800" y="1524000"/>
            <a:ext cx="2971800" cy="1295400"/>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chemeClr val="accent1"/>
              </a:buClr>
              <a:buSzPct val="65000"/>
              <a:buFont typeface="Wingdings" charset="2"/>
              <a:buNone/>
            </a:pPr>
            <a:r>
              <a:rPr lang="en-US" sz="2000"/>
              <a:t>Asymmetric Crypto: </a:t>
            </a:r>
          </a:p>
          <a:p>
            <a:pPr marL="342900" indent="-342900">
              <a:spcBef>
                <a:spcPct val="20000"/>
              </a:spcBef>
              <a:buClr>
                <a:schemeClr val="accent1"/>
              </a:buClr>
              <a:buSzPct val="65000"/>
              <a:buFont typeface="Wingdings" charset="2"/>
              <a:buNone/>
            </a:pPr>
            <a:r>
              <a:rPr lang="en-US" sz="2000"/>
              <a:t>(Public key)</a:t>
            </a:r>
          </a:p>
          <a:p>
            <a:pPr marL="342900" indent="-342900">
              <a:spcBef>
                <a:spcPct val="20000"/>
              </a:spcBef>
              <a:buClr>
                <a:schemeClr val="accent1"/>
              </a:buClr>
              <a:buSzPct val="65000"/>
              <a:buFont typeface="Wingdings" charset="2"/>
              <a:buNone/>
            </a:pPr>
            <a:r>
              <a:rPr lang="en-US" sz="2000"/>
              <a:t>Example: RSA</a:t>
            </a:r>
          </a:p>
        </p:txBody>
      </p:sp>
      <p:sp>
        <p:nvSpPr>
          <p:cNvPr id="34821" name="Text Box 5"/>
          <p:cNvSpPr txBox="1">
            <a:spLocks noChangeArrowheads="1"/>
          </p:cNvSpPr>
          <p:nvPr/>
        </p:nvSpPr>
        <p:spPr bwMode="auto">
          <a:xfrm>
            <a:off x="533400" y="2743200"/>
            <a:ext cx="2057400" cy="1631216"/>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dirty="0"/>
              <a:t>Requires a pre-shared secret between communicating parties?</a:t>
            </a:r>
          </a:p>
        </p:txBody>
      </p:sp>
      <p:sp>
        <p:nvSpPr>
          <p:cNvPr id="34822" name="Text Box 6"/>
          <p:cNvSpPr txBox="1">
            <a:spLocks noChangeArrowheads="1"/>
          </p:cNvSpPr>
          <p:nvPr/>
        </p:nvSpPr>
        <p:spPr bwMode="auto">
          <a:xfrm>
            <a:off x="3124200" y="2971800"/>
            <a:ext cx="990600" cy="523220"/>
          </a:xfrm>
          <a:prstGeom prst="rect">
            <a:avLst/>
          </a:prstGeom>
          <a:solidFill>
            <a:schemeClr val="accent1"/>
          </a:solidFill>
          <a:ln w="9525">
            <a:noFill/>
            <a:miter lim="800000"/>
            <a:headEnd/>
            <a:tailEnd/>
          </a:ln>
          <a:effectLst/>
        </p:spPr>
        <p:txBody>
          <a:bodyPr>
            <a:prstTxWarp prst="textNoShape">
              <a:avLst/>
            </a:prstTxWarp>
            <a:spAutoFit/>
          </a:bodyPr>
          <a:lstStyle/>
          <a:p>
            <a:pPr>
              <a:spcBef>
                <a:spcPct val="50000"/>
              </a:spcBef>
            </a:pPr>
            <a:r>
              <a:rPr lang="en-US" sz="2800">
                <a:solidFill>
                  <a:schemeClr val="bg1"/>
                </a:solidFill>
              </a:rPr>
              <a:t>Yes</a:t>
            </a:r>
          </a:p>
        </p:txBody>
      </p:sp>
      <p:sp>
        <p:nvSpPr>
          <p:cNvPr id="34824" name="Text Box 8"/>
          <p:cNvSpPr txBox="1">
            <a:spLocks noChangeArrowheads="1"/>
          </p:cNvSpPr>
          <p:nvPr/>
        </p:nvSpPr>
        <p:spPr bwMode="auto">
          <a:xfrm>
            <a:off x="533400" y="4648200"/>
            <a:ext cx="2057400" cy="10156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dirty="0"/>
              <a:t>Overall speed of cryptographic operations</a:t>
            </a:r>
          </a:p>
        </p:txBody>
      </p:sp>
      <p:sp>
        <p:nvSpPr>
          <p:cNvPr id="34825" name="Text Box 9"/>
          <p:cNvSpPr txBox="1">
            <a:spLocks noChangeArrowheads="1"/>
          </p:cNvSpPr>
          <p:nvPr/>
        </p:nvSpPr>
        <p:spPr bwMode="auto">
          <a:xfrm>
            <a:off x="5715000" y="4953000"/>
            <a:ext cx="1143000" cy="523220"/>
          </a:xfrm>
          <a:prstGeom prst="rect">
            <a:avLst/>
          </a:prstGeom>
          <a:solidFill>
            <a:schemeClr val="accent1"/>
          </a:solidFill>
          <a:ln w="9525">
            <a:noFill/>
            <a:miter lim="800000"/>
            <a:headEnd/>
            <a:tailEnd/>
          </a:ln>
          <a:effectLst/>
        </p:spPr>
        <p:txBody>
          <a:bodyPr>
            <a:prstTxWarp prst="textNoShape">
              <a:avLst/>
            </a:prstTxWarp>
            <a:spAutoFit/>
          </a:bodyPr>
          <a:lstStyle/>
          <a:p>
            <a:pPr>
              <a:spcBef>
                <a:spcPct val="50000"/>
              </a:spcBef>
            </a:pPr>
            <a:r>
              <a:rPr lang="en-US" sz="2800">
                <a:solidFill>
                  <a:schemeClr val="bg1"/>
                </a:solidFill>
              </a:rPr>
              <a:t>Slow</a:t>
            </a:r>
          </a:p>
        </p:txBody>
      </p:sp>
      <p:sp>
        <p:nvSpPr>
          <p:cNvPr id="34827" name="Text Box 11"/>
          <p:cNvSpPr txBox="1">
            <a:spLocks noChangeArrowheads="1"/>
          </p:cNvSpPr>
          <p:nvPr/>
        </p:nvSpPr>
        <p:spPr bwMode="auto">
          <a:xfrm>
            <a:off x="5943600" y="2971800"/>
            <a:ext cx="990600" cy="523220"/>
          </a:xfrm>
          <a:prstGeom prst="rect">
            <a:avLst/>
          </a:prstGeom>
          <a:solidFill>
            <a:schemeClr val="accent1"/>
          </a:solidFill>
          <a:ln w="9525">
            <a:noFill/>
            <a:miter lim="800000"/>
            <a:headEnd/>
            <a:tailEnd/>
          </a:ln>
          <a:effectLst/>
        </p:spPr>
        <p:txBody>
          <a:bodyPr>
            <a:prstTxWarp prst="textNoShape">
              <a:avLst/>
            </a:prstTxWarp>
            <a:spAutoFit/>
          </a:bodyPr>
          <a:lstStyle/>
          <a:p>
            <a:pPr>
              <a:spcBef>
                <a:spcPct val="50000"/>
              </a:spcBef>
            </a:pPr>
            <a:r>
              <a:rPr lang="en-US" sz="2800">
                <a:solidFill>
                  <a:schemeClr val="bg1"/>
                </a:solidFill>
              </a:rPr>
              <a:t>No</a:t>
            </a:r>
          </a:p>
        </p:txBody>
      </p:sp>
      <p:sp>
        <p:nvSpPr>
          <p:cNvPr id="34828" name="Text Box 12"/>
          <p:cNvSpPr txBox="1">
            <a:spLocks noChangeArrowheads="1"/>
          </p:cNvSpPr>
          <p:nvPr/>
        </p:nvSpPr>
        <p:spPr bwMode="auto">
          <a:xfrm>
            <a:off x="3352800" y="4953000"/>
            <a:ext cx="1143000" cy="523220"/>
          </a:xfrm>
          <a:prstGeom prst="rect">
            <a:avLst/>
          </a:prstGeom>
          <a:solidFill>
            <a:schemeClr val="accent1"/>
          </a:solidFill>
          <a:ln w="9525">
            <a:noFill/>
            <a:miter lim="800000"/>
            <a:headEnd/>
            <a:tailEnd/>
          </a:ln>
          <a:effectLst/>
        </p:spPr>
        <p:txBody>
          <a:bodyPr>
            <a:prstTxWarp prst="textNoShape">
              <a:avLst/>
            </a:prstTxWarp>
            <a:spAutoFit/>
          </a:bodyPr>
          <a:lstStyle/>
          <a:p>
            <a:pPr>
              <a:spcBef>
                <a:spcPct val="50000"/>
              </a:spcBef>
            </a:pPr>
            <a:r>
              <a:rPr lang="en-US" sz="2800">
                <a:solidFill>
                  <a:schemeClr val="bg1"/>
                </a:solidFill>
              </a:rPr>
              <a:t>Fast </a:t>
            </a:r>
          </a:p>
        </p:txBody>
      </p:sp>
      <p:sp>
        <p:nvSpPr>
          <p:cNvPr id="3" name="Slide Number Placeholder 2">
            <a:extLst>
              <a:ext uri="{FF2B5EF4-FFF2-40B4-BE49-F238E27FC236}">
                <a16:creationId xmlns:a16="http://schemas.microsoft.com/office/drawing/2014/main" id="{D1C6A46F-759D-1848-9616-CD028C40DBA1}"/>
              </a:ext>
            </a:extLst>
          </p:cNvPr>
          <p:cNvSpPr>
            <a:spLocks noGrp="1"/>
          </p:cNvSpPr>
          <p:nvPr>
            <p:ph type="sldNum" sz="quarter" idx="12"/>
          </p:nvPr>
        </p:nvSpPr>
        <p:spPr/>
        <p:txBody>
          <a:bodyPr/>
          <a:lstStyle/>
          <a:p>
            <a:fld id="{B6F15528-21DE-4FAA-801E-634DDDAF4B2B}" type="slidenum">
              <a:rPr lang="en-US" smtClean="0"/>
              <a:pPr/>
              <a:t>41</a:t>
            </a:fld>
            <a:endParaRPr lang="en-US"/>
          </a:p>
        </p:txBody>
      </p:sp>
    </p:spTree>
    <p:extLst>
      <p:ext uri="{BB962C8B-B14F-4D97-AF65-F5344CB8AC3E}">
        <p14:creationId xmlns:p14="http://schemas.microsoft.com/office/powerpoint/2010/main" val="362721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8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P spid="34822" grpId="0" animBg="1"/>
      <p:bldP spid="34824" grpId="0"/>
      <p:bldP spid="34825" grpId="0" animBg="1"/>
      <p:bldP spid="34827" grpId="0" animBg="1"/>
      <p:bldP spid="348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t>One last “little detail”…</a:t>
            </a:r>
          </a:p>
        </p:txBody>
      </p:sp>
      <p:sp>
        <p:nvSpPr>
          <p:cNvPr id="88067" name="Rectangle 3"/>
          <p:cNvSpPr>
            <a:spLocks noGrp="1" noChangeArrowheads="1"/>
          </p:cNvSpPr>
          <p:nvPr>
            <p:ph idx="1"/>
          </p:nvPr>
        </p:nvSpPr>
        <p:spPr>
          <a:xfrm>
            <a:off x="685800" y="1752600"/>
            <a:ext cx="8229600" cy="4572000"/>
          </a:xfrm>
        </p:spPr>
        <p:txBody>
          <a:bodyPr/>
          <a:lstStyle/>
          <a:p>
            <a:pPr>
              <a:lnSpc>
                <a:spcPct val="90000"/>
              </a:lnSpc>
              <a:buFont typeface="Wingdings" charset="2"/>
              <a:buNone/>
            </a:pPr>
            <a:r>
              <a:rPr lang="en-US" sz="2600" b="1" dirty="0"/>
              <a:t>How do I get these keys in the first place??</a:t>
            </a:r>
          </a:p>
          <a:p>
            <a:pPr>
              <a:lnSpc>
                <a:spcPct val="90000"/>
              </a:lnSpc>
              <a:buFont typeface="Wingdings" charset="2"/>
              <a:buNone/>
            </a:pPr>
            <a:endParaRPr lang="en-US" sz="2600" dirty="0"/>
          </a:p>
          <a:p>
            <a:pPr>
              <a:lnSpc>
                <a:spcPct val="90000"/>
              </a:lnSpc>
              <a:buFont typeface="Wingdings" charset="2"/>
              <a:buNone/>
            </a:pPr>
            <a:r>
              <a:rPr lang="en-US" sz="2600" dirty="0"/>
              <a:t>Remember:	</a:t>
            </a:r>
          </a:p>
          <a:p>
            <a:pPr>
              <a:lnSpc>
                <a:spcPct val="90000"/>
              </a:lnSpc>
            </a:pPr>
            <a:r>
              <a:rPr lang="en-US" sz="2600" dirty="0"/>
              <a:t>Symmetric key primitives assumed Alice and Bob had already shared a key.</a:t>
            </a:r>
          </a:p>
          <a:p>
            <a:pPr>
              <a:lnSpc>
                <a:spcPct val="90000"/>
              </a:lnSpc>
            </a:pPr>
            <a:r>
              <a:rPr lang="en-US" sz="2600" dirty="0"/>
              <a:t>Asymmetric key primitives assumed Alice knew Bob’s public key.  </a:t>
            </a:r>
          </a:p>
          <a:p>
            <a:pPr>
              <a:lnSpc>
                <a:spcPct val="90000"/>
              </a:lnSpc>
            </a:pPr>
            <a:endParaRPr lang="en-US" sz="2600" dirty="0"/>
          </a:p>
          <a:p>
            <a:pPr>
              <a:lnSpc>
                <a:spcPct val="90000"/>
              </a:lnSpc>
              <a:buFont typeface="Wingdings" charset="2"/>
              <a:buNone/>
            </a:pPr>
            <a:r>
              <a:rPr lang="en-US" sz="2600" dirty="0"/>
              <a:t>	This may work with friends, but when was the last time you saw </a:t>
            </a:r>
            <a:r>
              <a:rPr lang="en-US" sz="2600" dirty="0" err="1"/>
              <a:t>Amazon.com</a:t>
            </a:r>
            <a:r>
              <a:rPr lang="en-US" sz="2600" dirty="0"/>
              <a:t> walking down the street? 		</a:t>
            </a:r>
          </a:p>
        </p:txBody>
      </p:sp>
    </p:spTree>
    <p:extLst>
      <p:ext uri="{BB962C8B-B14F-4D97-AF65-F5344CB8AC3E}">
        <p14:creationId xmlns:p14="http://schemas.microsoft.com/office/powerpoint/2010/main" val="349577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6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06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06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0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t>Symmetric Key Distribution</a:t>
            </a:r>
          </a:p>
        </p:txBody>
      </p:sp>
      <p:sp>
        <p:nvSpPr>
          <p:cNvPr id="108547" name="Rectangle 3"/>
          <p:cNvSpPr>
            <a:spLocks noGrp="1" noChangeArrowheads="1"/>
          </p:cNvSpPr>
          <p:nvPr>
            <p:ph idx="1"/>
          </p:nvPr>
        </p:nvSpPr>
        <p:spPr>
          <a:xfrm>
            <a:off x="457200" y="1600200"/>
            <a:ext cx="8229600" cy="914400"/>
          </a:xfrm>
        </p:spPr>
        <p:txBody>
          <a:bodyPr/>
          <a:lstStyle/>
          <a:p>
            <a:r>
              <a:rPr lang="en-US"/>
              <a:t>How does Andrew do this?</a:t>
            </a:r>
          </a:p>
        </p:txBody>
      </p:sp>
      <p:sp>
        <p:nvSpPr>
          <p:cNvPr id="108548" name="Text Box 4"/>
          <p:cNvSpPr txBox="1">
            <a:spLocks noChangeArrowheads="1"/>
          </p:cNvSpPr>
          <p:nvPr/>
        </p:nvSpPr>
        <p:spPr bwMode="auto">
          <a:xfrm>
            <a:off x="1066800" y="2971800"/>
            <a:ext cx="6934200" cy="13731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800"/>
              <a:t>Andrew Uses Kerberos, which relies on a </a:t>
            </a:r>
            <a:r>
              <a:rPr lang="en-US" sz="2800" u="sng"/>
              <a:t>Key Distribution Center</a:t>
            </a:r>
            <a:r>
              <a:rPr lang="en-US" sz="2800"/>
              <a:t> (KDC) to establish shared symmetric keys.</a:t>
            </a:r>
          </a:p>
        </p:txBody>
      </p:sp>
    </p:spTree>
    <p:extLst>
      <p:ext uri="{BB962C8B-B14F-4D97-AF65-F5344CB8AC3E}">
        <p14:creationId xmlns:p14="http://schemas.microsoft.com/office/powerpoint/2010/main" val="141078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Oval 2"/>
          <p:cNvSpPr>
            <a:spLocks noChangeArrowheads="1"/>
          </p:cNvSpPr>
          <p:nvPr/>
        </p:nvSpPr>
        <p:spPr bwMode="auto">
          <a:xfrm>
            <a:off x="5472113" y="3816350"/>
            <a:ext cx="3038475" cy="2306637"/>
          </a:xfrm>
          <a:prstGeom prst="ellipse">
            <a:avLst/>
          </a:prstGeom>
          <a:solidFill>
            <a:srgbClr val="CCFFFF"/>
          </a:solidFill>
          <a:ln w="9525">
            <a:solidFill>
              <a:schemeClr val="tx1"/>
            </a:solidFill>
            <a:round/>
            <a:headEnd/>
            <a:tailEnd/>
          </a:ln>
          <a:effectLst/>
        </p:spPr>
        <p:txBody>
          <a:bodyPr wrap="none" anchor="ctr">
            <a:prstTxWarp prst="textNoShape">
              <a:avLst/>
            </a:prstTxWarp>
          </a:bodyPr>
          <a:lstStyle/>
          <a:p>
            <a:endParaRPr lang="en-US" sz="2000"/>
          </a:p>
        </p:txBody>
      </p:sp>
      <p:sp>
        <p:nvSpPr>
          <p:cNvPr id="71683" name="Rectangle 3"/>
          <p:cNvSpPr>
            <a:spLocks noGrp="1" noChangeArrowheads="1"/>
          </p:cNvSpPr>
          <p:nvPr>
            <p:ph type="title"/>
          </p:nvPr>
        </p:nvSpPr>
        <p:spPr/>
        <p:txBody>
          <a:bodyPr/>
          <a:lstStyle/>
          <a:p>
            <a:r>
              <a:rPr lang="en-US"/>
              <a:t>Key Distribution Center (KDC)</a:t>
            </a:r>
            <a:endParaRPr lang="en-US" sz="3400"/>
          </a:p>
        </p:txBody>
      </p:sp>
      <p:sp>
        <p:nvSpPr>
          <p:cNvPr id="71684" name="Rectangle 4"/>
          <p:cNvSpPr>
            <a:spLocks noGrp="1" noChangeArrowheads="1"/>
          </p:cNvSpPr>
          <p:nvPr>
            <p:ph type="body" sz="half" idx="1"/>
          </p:nvPr>
        </p:nvSpPr>
        <p:spPr>
          <a:xfrm>
            <a:off x="590550" y="1447800"/>
            <a:ext cx="8266113" cy="4648200"/>
          </a:xfrm>
        </p:spPr>
        <p:txBody>
          <a:bodyPr/>
          <a:lstStyle/>
          <a:p>
            <a:r>
              <a:rPr lang="en-US" sz="2600" dirty="0"/>
              <a:t>Alice, Bob need shared </a:t>
            </a:r>
            <a:r>
              <a:rPr lang="en-US" sz="2600" u="sng" dirty="0"/>
              <a:t>symmetric key</a:t>
            </a:r>
            <a:r>
              <a:rPr lang="en-US" sz="2600" dirty="0"/>
              <a:t>.</a:t>
            </a:r>
          </a:p>
          <a:p>
            <a:r>
              <a:rPr lang="en-US" sz="2600" dirty="0">
                <a:solidFill>
                  <a:srgbClr val="FF0000"/>
                </a:solidFill>
              </a:rPr>
              <a:t>KDC:</a:t>
            </a:r>
            <a:r>
              <a:rPr lang="en-US" sz="2600" dirty="0"/>
              <a:t> server shares different secret key with </a:t>
            </a:r>
            <a:r>
              <a:rPr lang="en-US" sz="2600" i="1" dirty="0"/>
              <a:t>each </a:t>
            </a:r>
            <a:r>
              <a:rPr lang="en-US" sz="2600" dirty="0"/>
              <a:t>registered user (many users)</a:t>
            </a:r>
          </a:p>
          <a:p>
            <a:r>
              <a:rPr lang="en-US" sz="2600" dirty="0"/>
              <a:t>Alice, Bob know own symmetric keys, K</a:t>
            </a:r>
            <a:r>
              <a:rPr lang="en-US" sz="2600" baseline="-25000" dirty="0"/>
              <a:t>A-KDC</a:t>
            </a:r>
            <a:r>
              <a:rPr lang="en-US" sz="2600" dirty="0"/>
              <a:t> K</a:t>
            </a:r>
            <a:r>
              <a:rPr lang="en-US" sz="2600" baseline="-25000" dirty="0"/>
              <a:t>B-KDC </a:t>
            </a:r>
            <a:r>
              <a:rPr lang="en-US" sz="2600" dirty="0"/>
              <a:t>, for communicating with KDC.</a:t>
            </a:r>
            <a:r>
              <a:rPr lang="en-US" dirty="0"/>
              <a:t> </a:t>
            </a:r>
          </a:p>
        </p:txBody>
      </p:sp>
      <p:pic>
        <p:nvPicPr>
          <p:cNvPr id="71685" name="Picture 5" descr="j0175664[1]"/>
          <p:cNvPicPr>
            <a:picLocks noChangeAspect="1" noChangeArrowheads="1"/>
          </p:cNvPicPr>
          <p:nvPr/>
        </p:nvPicPr>
        <p:blipFill>
          <a:blip r:embed="rId3"/>
          <a:srcRect/>
          <a:stretch>
            <a:fillRect/>
          </a:stretch>
        </p:blipFill>
        <p:spPr bwMode="auto">
          <a:xfrm>
            <a:off x="6142038" y="4594225"/>
            <a:ext cx="1201737" cy="954087"/>
          </a:xfrm>
          <a:prstGeom prst="rect">
            <a:avLst/>
          </a:prstGeom>
          <a:noFill/>
          <a:ln w="9525">
            <a:noFill/>
            <a:miter lim="800000"/>
            <a:headEnd/>
            <a:tailEnd/>
          </a:ln>
        </p:spPr>
      </p:pic>
      <p:grpSp>
        <p:nvGrpSpPr>
          <p:cNvPr id="2" name="Group 6"/>
          <p:cNvGrpSpPr>
            <a:grpSpLocks/>
          </p:cNvGrpSpPr>
          <p:nvPr/>
        </p:nvGrpSpPr>
        <p:grpSpPr bwMode="auto">
          <a:xfrm>
            <a:off x="6129338" y="5594354"/>
            <a:ext cx="1068387" cy="461963"/>
            <a:chOff x="4006" y="2460"/>
            <a:chExt cx="673" cy="291"/>
          </a:xfrm>
        </p:grpSpPr>
        <p:pic>
          <p:nvPicPr>
            <p:cNvPr id="71687" name="Picture 7" descr="BS00768_[1]"/>
            <p:cNvPicPr>
              <a:picLocks noChangeAspect="1" noChangeArrowheads="1"/>
            </p:cNvPicPr>
            <p:nvPr/>
          </p:nvPicPr>
          <p:blipFill>
            <a:blip r:embed="rId4"/>
            <a:srcRect/>
            <a:stretch>
              <a:fillRect/>
            </a:stretch>
          </p:blipFill>
          <p:spPr bwMode="auto">
            <a:xfrm flipH="1" flipV="1">
              <a:off x="4205" y="2460"/>
              <a:ext cx="283" cy="146"/>
            </a:xfrm>
            <a:prstGeom prst="rect">
              <a:avLst/>
            </a:prstGeom>
            <a:noFill/>
            <a:ln w="9525">
              <a:noFill/>
              <a:miter lim="800000"/>
              <a:headEnd/>
              <a:tailEnd/>
            </a:ln>
          </p:spPr>
        </p:pic>
        <p:sp>
          <p:nvSpPr>
            <p:cNvPr id="71688" name="Text Box 8"/>
            <p:cNvSpPr txBox="1">
              <a:spLocks noChangeArrowheads="1"/>
            </p:cNvSpPr>
            <p:nvPr/>
          </p:nvSpPr>
          <p:spPr bwMode="auto">
            <a:xfrm>
              <a:off x="4006" y="2499"/>
              <a:ext cx="673" cy="252"/>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2000"/>
                <a:t>K</a:t>
              </a:r>
              <a:r>
                <a:rPr lang="en-US" sz="2000" baseline="-25000"/>
                <a:t>B-KDC</a:t>
              </a:r>
            </a:p>
          </p:txBody>
        </p:sp>
      </p:grpSp>
      <p:grpSp>
        <p:nvGrpSpPr>
          <p:cNvPr id="3" name="Group 9"/>
          <p:cNvGrpSpPr>
            <a:grpSpLocks/>
          </p:cNvGrpSpPr>
          <p:nvPr/>
        </p:nvGrpSpPr>
        <p:grpSpPr bwMode="auto">
          <a:xfrm>
            <a:off x="7308850" y="4368804"/>
            <a:ext cx="1068388" cy="461963"/>
            <a:chOff x="4006" y="2460"/>
            <a:chExt cx="673" cy="291"/>
          </a:xfrm>
        </p:grpSpPr>
        <p:pic>
          <p:nvPicPr>
            <p:cNvPr id="71690" name="Picture 10" descr="BS00768_[1]"/>
            <p:cNvPicPr>
              <a:picLocks noChangeAspect="1" noChangeArrowheads="1"/>
            </p:cNvPicPr>
            <p:nvPr/>
          </p:nvPicPr>
          <p:blipFill>
            <a:blip r:embed="rId4"/>
            <a:srcRect/>
            <a:stretch>
              <a:fillRect/>
            </a:stretch>
          </p:blipFill>
          <p:spPr bwMode="auto">
            <a:xfrm flipH="1" flipV="1">
              <a:off x="4205" y="2460"/>
              <a:ext cx="283" cy="146"/>
            </a:xfrm>
            <a:prstGeom prst="rect">
              <a:avLst/>
            </a:prstGeom>
            <a:noFill/>
            <a:ln w="9525">
              <a:noFill/>
              <a:miter lim="800000"/>
              <a:headEnd/>
              <a:tailEnd/>
            </a:ln>
          </p:spPr>
        </p:pic>
        <p:sp>
          <p:nvSpPr>
            <p:cNvPr id="71691" name="Text Box 11"/>
            <p:cNvSpPr txBox="1">
              <a:spLocks noChangeArrowheads="1"/>
            </p:cNvSpPr>
            <p:nvPr/>
          </p:nvSpPr>
          <p:spPr bwMode="auto">
            <a:xfrm>
              <a:off x="4006" y="2499"/>
              <a:ext cx="673" cy="252"/>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2000"/>
                <a:t>K</a:t>
              </a:r>
              <a:r>
                <a:rPr lang="en-US" sz="2000" baseline="-25000"/>
                <a:t>X-KDC</a:t>
              </a:r>
            </a:p>
          </p:txBody>
        </p:sp>
      </p:grpSp>
      <p:grpSp>
        <p:nvGrpSpPr>
          <p:cNvPr id="4" name="Group 12"/>
          <p:cNvGrpSpPr>
            <a:grpSpLocks/>
          </p:cNvGrpSpPr>
          <p:nvPr/>
        </p:nvGrpSpPr>
        <p:grpSpPr bwMode="auto">
          <a:xfrm>
            <a:off x="7235825" y="4829179"/>
            <a:ext cx="1068388" cy="461963"/>
            <a:chOff x="4006" y="2460"/>
            <a:chExt cx="673" cy="291"/>
          </a:xfrm>
        </p:grpSpPr>
        <p:pic>
          <p:nvPicPr>
            <p:cNvPr id="71693" name="Picture 13" descr="BS00768_[1]"/>
            <p:cNvPicPr>
              <a:picLocks noChangeAspect="1" noChangeArrowheads="1"/>
            </p:cNvPicPr>
            <p:nvPr/>
          </p:nvPicPr>
          <p:blipFill>
            <a:blip r:embed="rId4"/>
            <a:srcRect/>
            <a:stretch>
              <a:fillRect/>
            </a:stretch>
          </p:blipFill>
          <p:spPr bwMode="auto">
            <a:xfrm flipH="1" flipV="1">
              <a:off x="4205" y="2460"/>
              <a:ext cx="283" cy="146"/>
            </a:xfrm>
            <a:prstGeom prst="rect">
              <a:avLst/>
            </a:prstGeom>
            <a:noFill/>
            <a:ln w="9525">
              <a:noFill/>
              <a:miter lim="800000"/>
              <a:headEnd/>
              <a:tailEnd/>
            </a:ln>
          </p:spPr>
        </p:pic>
        <p:sp>
          <p:nvSpPr>
            <p:cNvPr id="71694" name="Text Box 14"/>
            <p:cNvSpPr txBox="1">
              <a:spLocks noChangeArrowheads="1"/>
            </p:cNvSpPr>
            <p:nvPr/>
          </p:nvSpPr>
          <p:spPr bwMode="auto">
            <a:xfrm>
              <a:off x="4006" y="2499"/>
              <a:ext cx="673" cy="252"/>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2000"/>
                <a:t>K</a:t>
              </a:r>
              <a:r>
                <a:rPr lang="en-US" sz="2000" baseline="-25000"/>
                <a:t>Y-KDC</a:t>
              </a:r>
            </a:p>
          </p:txBody>
        </p:sp>
      </p:grpSp>
      <p:grpSp>
        <p:nvGrpSpPr>
          <p:cNvPr id="5" name="Group 15"/>
          <p:cNvGrpSpPr>
            <a:grpSpLocks/>
          </p:cNvGrpSpPr>
          <p:nvPr/>
        </p:nvGrpSpPr>
        <p:grpSpPr bwMode="auto">
          <a:xfrm>
            <a:off x="6967538" y="5307016"/>
            <a:ext cx="1068387" cy="461963"/>
            <a:chOff x="4006" y="2460"/>
            <a:chExt cx="673" cy="291"/>
          </a:xfrm>
        </p:grpSpPr>
        <p:pic>
          <p:nvPicPr>
            <p:cNvPr id="71696" name="Picture 16" descr="BS00768_[1]"/>
            <p:cNvPicPr>
              <a:picLocks noChangeAspect="1" noChangeArrowheads="1"/>
            </p:cNvPicPr>
            <p:nvPr/>
          </p:nvPicPr>
          <p:blipFill>
            <a:blip r:embed="rId4"/>
            <a:srcRect/>
            <a:stretch>
              <a:fillRect/>
            </a:stretch>
          </p:blipFill>
          <p:spPr bwMode="auto">
            <a:xfrm flipH="1" flipV="1">
              <a:off x="4205" y="2460"/>
              <a:ext cx="283" cy="146"/>
            </a:xfrm>
            <a:prstGeom prst="rect">
              <a:avLst/>
            </a:prstGeom>
            <a:noFill/>
            <a:ln w="9525">
              <a:noFill/>
              <a:miter lim="800000"/>
              <a:headEnd/>
              <a:tailEnd/>
            </a:ln>
          </p:spPr>
        </p:pic>
        <p:sp>
          <p:nvSpPr>
            <p:cNvPr id="71697" name="Text Box 17"/>
            <p:cNvSpPr txBox="1">
              <a:spLocks noChangeArrowheads="1"/>
            </p:cNvSpPr>
            <p:nvPr/>
          </p:nvSpPr>
          <p:spPr bwMode="auto">
            <a:xfrm>
              <a:off x="4006" y="2499"/>
              <a:ext cx="673" cy="252"/>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2000"/>
                <a:t>K</a:t>
              </a:r>
              <a:r>
                <a:rPr lang="en-US" sz="2000" baseline="-25000"/>
                <a:t>Z-KDC</a:t>
              </a:r>
            </a:p>
          </p:txBody>
        </p:sp>
      </p:grpSp>
      <p:grpSp>
        <p:nvGrpSpPr>
          <p:cNvPr id="6" name="Group 18"/>
          <p:cNvGrpSpPr>
            <a:grpSpLocks/>
          </p:cNvGrpSpPr>
          <p:nvPr/>
        </p:nvGrpSpPr>
        <p:grpSpPr bwMode="auto">
          <a:xfrm>
            <a:off x="6567488" y="4060829"/>
            <a:ext cx="1068387" cy="461963"/>
            <a:chOff x="4006" y="2460"/>
            <a:chExt cx="673" cy="291"/>
          </a:xfrm>
        </p:grpSpPr>
        <p:pic>
          <p:nvPicPr>
            <p:cNvPr id="71699" name="Picture 19" descr="BS00768_[1]"/>
            <p:cNvPicPr>
              <a:picLocks noChangeAspect="1" noChangeArrowheads="1"/>
            </p:cNvPicPr>
            <p:nvPr/>
          </p:nvPicPr>
          <p:blipFill>
            <a:blip r:embed="rId4"/>
            <a:srcRect/>
            <a:stretch>
              <a:fillRect/>
            </a:stretch>
          </p:blipFill>
          <p:spPr bwMode="auto">
            <a:xfrm flipH="1" flipV="1">
              <a:off x="4205" y="2460"/>
              <a:ext cx="283" cy="146"/>
            </a:xfrm>
            <a:prstGeom prst="rect">
              <a:avLst/>
            </a:prstGeom>
            <a:noFill/>
            <a:ln w="9525">
              <a:noFill/>
              <a:miter lim="800000"/>
              <a:headEnd/>
              <a:tailEnd/>
            </a:ln>
          </p:spPr>
        </p:pic>
        <p:sp>
          <p:nvSpPr>
            <p:cNvPr id="71700" name="Text Box 20"/>
            <p:cNvSpPr txBox="1">
              <a:spLocks noChangeArrowheads="1"/>
            </p:cNvSpPr>
            <p:nvPr/>
          </p:nvSpPr>
          <p:spPr bwMode="auto">
            <a:xfrm>
              <a:off x="4006" y="2499"/>
              <a:ext cx="673" cy="252"/>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2000"/>
                <a:t>K</a:t>
              </a:r>
              <a:r>
                <a:rPr lang="en-US" sz="2000" baseline="-25000"/>
                <a:t>P-KDC</a:t>
              </a:r>
            </a:p>
          </p:txBody>
        </p:sp>
      </p:grpSp>
      <p:grpSp>
        <p:nvGrpSpPr>
          <p:cNvPr id="7" name="Group 21"/>
          <p:cNvGrpSpPr>
            <a:grpSpLocks/>
          </p:cNvGrpSpPr>
          <p:nvPr/>
        </p:nvGrpSpPr>
        <p:grpSpPr bwMode="auto">
          <a:xfrm>
            <a:off x="2674938" y="3981450"/>
            <a:ext cx="1898650" cy="1168400"/>
            <a:chOff x="240" y="2216"/>
            <a:chExt cx="1196" cy="736"/>
          </a:xfrm>
        </p:grpSpPr>
        <p:pic>
          <p:nvPicPr>
            <p:cNvPr id="71702" name="Picture 22" descr="Bob"/>
            <p:cNvPicPr>
              <a:picLocks noChangeAspect="1" noChangeArrowheads="1"/>
            </p:cNvPicPr>
            <p:nvPr/>
          </p:nvPicPr>
          <p:blipFill>
            <a:blip r:embed="rId5"/>
            <a:srcRect/>
            <a:stretch>
              <a:fillRect/>
            </a:stretch>
          </p:blipFill>
          <p:spPr bwMode="auto">
            <a:xfrm>
              <a:off x="380" y="2286"/>
              <a:ext cx="504" cy="515"/>
            </a:xfrm>
            <a:prstGeom prst="rect">
              <a:avLst/>
            </a:prstGeom>
            <a:noFill/>
            <a:ln w="9525">
              <a:noFill/>
              <a:miter lim="800000"/>
              <a:headEnd/>
              <a:tailEnd/>
            </a:ln>
          </p:spPr>
        </p:pic>
        <p:grpSp>
          <p:nvGrpSpPr>
            <p:cNvPr id="8" name="Group 23"/>
            <p:cNvGrpSpPr>
              <a:grpSpLocks/>
            </p:cNvGrpSpPr>
            <p:nvPr/>
          </p:nvGrpSpPr>
          <p:grpSpPr bwMode="auto">
            <a:xfrm>
              <a:off x="652" y="2582"/>
              <a:ext cx="673" cy="291"/>
              <a:chOff x="4006" y="2460"/>
              <a:chExt cx="673" cy="291"/>
            </a:xfrm>
          </p:grpSpPr>
          <p:pic>
            <p:nvPicPr>
              <p:cNvPr id="71704" name="Picture 24" descr="BS00768_[1]"/>
              <p:cNvPicPr>
                <a:picLocks noChangeAspect="1" noChangeArrowheads="1"/>
              </p:cNvPicPr>
              <p:nvPr/>
            </p:nvPicPr>
            <p:blipFill>
              <a:blip r:embed="rId4"/>
              <a:srcRect/>
              <a:stretch>
                <a:fillRect/>
              </a:stretch>
            </p:blipFill>
            <p:spPr bwMode="auto">
              <a:xfrm flipH="1" flipV="1">
                <a:off x="4205" y="2460"/>
                <a:ext cx="283" cy="146"/>
              </a:xfrm>
              <a:prstGeom prst="rect">
                <a:avLst/>
              </a:prstGeom>
              <a:noFill/>
              <a:ln w="9525">
                <a:noFill/>
                <a:miter lim="800000"/>
                <a:headEnd/>
                <a:tailEnd/>
              </a:ln>
            </p:spPr>
          </p:pic>
          <p:sp>
            <p:nvSpPr>
              <p:cNvPr id="71705" name="Text Box 25"/>
              <p:cNvSpPr txBox="1">
                <a:spLocks noChangeArrowheads="1"/>
              </p:cNvSpPr>
              <p:nvPr/>
            </p:nvSpPr>
            <p:spPr bwMode="auto">
              <a:xfrm>
                <a:off x="4006" y="2499"/>
                <a:ext cx="673" cy="252"/>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2000"/>
                  <a:t>K</a:t>
                </a:r>
                <a:r>
                  <a:rPr lang="en-US" sz="2000" baseline="-25000"/>
                  <a:t>B-KDC</a:t>
                </a:r>
              </a:p>
            </p:txBody>
          </p:sp>
        </p:grpSp>
        <p:sp>
          <p:nvSpPr>
            <p:cNvPr id="71706" name="Oval 26"/>
            <p:cNvSpPr>
              <a:spLocks noChangeArrowheads="1"/>
            </p:cNvSpPr>
            <p:nvPr/>
          </p:nvSpPr>
          <p:spPr bwMode="auto">
            <a:xfrm>
              <a:off x="240" y="2216"/>
              <a:ext cx="1196" cy="736"/>
            </a:xfrm>
            <a:prstGeom prst="ellipse">
              <a:avLst/>
            </a:prstGeom>
            <a:noFill/>
            <a:ln w="9525">
              <a:solidFill>
                <a:schemeClr val="tx1"/>
              </a:solidFill>
              <a:round/>
              <a:headEnd/>
              <a:tailEnd/>
            </a:ln>
            <a:effectLst/>
          </p:spPr>
          <p:txBody>
            <a:bodyPr wrap="none" anchor="ctr">
              <a:prstTxWarp prst="textNoShape">
                <a:avLst/>
              </a:prstTxWarp>
            </a:bodyPr>
            <a:lstStyle/>
            <a:p>
              <a:endParaRPr lang="en-US" sz="2000"/>
            </a:p>
          </p:txBody>
        </p:sp>
      </p:grpSp>
      <p:pic>
        <p:nvPicPr>
          <p:cNvPr id="71707" name="Picture 27" descr="Alice"/>
          <p:cNvPicPr>
            <a:picLocks noChangeAspect="1" noChangeArrowheads="1"/>
          </p:cNvPicPr>
          <p:nvPr/>
        </p:nvPicPr>
        <p:blipFill>
          <a:blip r:embed="rId6"/>
          <a:srcRect/>
          <a:stretch>
            <a:fillRect/>
          </a:stretch>
        </p:blipFill>
        <p:spPr bwMode="auto">
          <a:xfrm>
            <a:off x="2249488" y="5489575"/>
            <a:ext cx="752475" cy="927100"/>
          </a:xfrm>
          <a:prstGeom prst="rect">
            <a:avLst/>
          </a:prstGeom>
          <a:noFill/>
          <a:ln w="9525">
            <a:noFill/>
            <a:miter lim="800000"/>
            <a:headEnd/>
            <a:tailEnd/>
          </a:ln>
        </p:spPr>
      </p:pic>
      <p:grpSp>
        <p:nvGrpSpPr>
          <p:cNvPr id="9" name="Group 28"/>
          <p:cNvGrpSpPr>
            <a:grpSpLocks/>
          </p:cNvGrpSpPr>
          <p:nvPr/>
        </p:nvGrpSpPr>
        <p:grpSpPr bwMode="auto">
          <a:xfrm>
            <a:off x="2851150" y="5702304"/>
            <a:ext cx="1068388" cy="461963"/>
            <a:chOff x="4006" y="2460"/>
            <a:chExt cx="673" cy="291"/>
          </a:xfrm>
        </p:grpSpPr>
        <p:pic>
          <p:nvPicPr>
            <p:cNvPr id="71709" name="Picture 29" descr="BS00768_[1]"/>
            <p:cNvPicPr>
              <a:picLocks noChangeAspect="1" noChangeArrowheads="1"/>
            </p:cNvPicPr>
            <p:nvPr/>
          </p:nvPicPr>
          <p:blipFill>
            <a:blip r:embed="rId4"/>
            <a:srcRect/>
            <a:stretch>
              <a:fillRect/>
            </a:stretch>
          </p:blipFill>
          <p:spPr bwMode="auto">
            <a:xfrm flipH="1" flipV="1">
              <a:off x="4205" y="2460"/>
              <a:ext cx="283" cy="146"/>
            </a:xfrm>
            <a:prstGeom prst="rect">
              <a:avLst/>
            </a:prstGeom>
            <a:noFill/>
            <a:ln w="9525">
              <a:noFill/>
              <a:miter lim="800000"/>
              <a:headEnd/>
              <a:tailEnd/>
            </a:ln>
          </p:spPr>
        </p:pic>
        <p:sp>
          <p:nvSpPr>
            <p:cNvPr id="71710" name="Text Box 30"/>
            <p:cNvSpPr txBox="1">
              <a:spLocks noChangeArrowheads="1"/>
            </p:cNvSpPr>
            <p:nvPr/>
          </p:nvSpPr>
          <p:spPr bwMode="auto">
            <a:xfrm>
              <a:off x="4006" y="2499"/>
              <a:ext cx="673" cy="252"/>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2000"/>
                <a:t>K</a:t>
              </a:r>
              <a:r>
                <a:rPr lang="en-US" sz="2000" baseline="-25000"/>
                <a:t>A-KDC</a:t>
              </a:r>
            </a:p>
          </p:txBody>
        </p:sp>
      </p:grpSp>
      <p:sp>
        <p:nvSpPr>
          <p:cNvPr id="71711" name="Oval 31"/>
          <p:cNvSpPr>
            <a:spLocks noChangeArrowheads="1"/>
          </p:cNvSpPr>
          <p:nvPr/>
        </p:nvSpPr>
        <p:spPr bwMode="auto">
          <a:xfrm>
            <a:off x="2008188" y="5384800"/>
            <a:ext cx="1898650" cy="1168400"/>
          </a:xfrm>
          <a:prstGeom prst="ellipse">
            <a:avLst/>
          </a:prstGeom>
          <a:noFill/>
          <a:ln w="9525">
            <a:solidFill>
              <a:schemeClr val="tx1"/>
            </a:solidFill>
            <a:round/>
            <a:headEnd/>
            <a:tailEnd/>
          </a:ln>
          <a:effectLst/>
        </p:spPr>
        <p:txBody>
          <a:bodyPr wrap="none" anchor="ctr">
            <a:prstTxWarp prst="textNoShape">
              <a:avLst/>
            </a:prstTxWarp>
          </a:bodyPr>
          <a:lstStyle/>
          <a:p>
            <a:endParaRPr lang="en-US" sz="2000"/>
          </a:p>
        </p:txBody>
      </p:sp>
      <p:grpSp>
        <p:nvGrpSpPr>
          <p:cNvPr id="10" name="Group 32"/>
          <p:cNvGrpSpPr>
            <a:grpSpLocks/>
          </p:cNvGrpSpPr>
          <p:nvPr/>
        </p:nvGrpSpPr>
        <p:grpSpPr bwMode="auto">
          <a:xfrm>
            <a:off x="5815013" y="4165604"/>
            <a:ext cx="1068387" cy="461963"/>
            <a:chOff x="4006" y="2460"/>
            <a:chExt cx="673" cy="291"/>
          </a:xfrm>
        </p:grpSpPr>
        <p:pic>
          <p:nvPicPr>
            <p:cNvPr id="71713" name="Picture 33" descr="BS00768_[1]"/>
            <p:cNvPicPr>
              <a:picLocks noChangeAspect="1" noChangeArrowheads="1"/>
            </p:cNvPicPr>
            <p:nvPr/>
          </p:nvPicPr>
          <p:blipFill>
            <a:blip r:embed="rId4"/>
            <a:srcRect/>
            <a:stretch>
              <a:fillRect/>
            </a:stretch>
          </p:blipFill>
          <p:spPr bwMode="auto">
            <a:xfrm flipH="1" flipV="1">
              <a:off x="4205" y="2460"/>
              <a:ext cx="283" cy="146"/>
            </a:xfrm>
            <a:prstGeom prst="rect">
              <a:avLst/>
            </a:prstGeom>
            <a:noFill/>
            <a:ln w="9525">
              <a:noFill/>
              <a:miter lim="800000"/>
              <a:headEnd/>
              <a:tailEnd/>
            </a:ln>
          </p:spPr>
        </p:pic>
        <p:sp>
          <p:nvSpPr>
            <p:cNvPr id="71714" name="Text Box 34"/>
            <p:cNvSpPr txBox="1">
              <a:spLocks noChangeArrowheads="1"/>
            </p:cNvSpPr>
            <p:nvPr/>
          </p:nvSpPr>
          <p:spPr bwMode="auto">
            <a:xfrm>
              <a:off x="4006" y="2499"/>
              <a:ext cx="673" cy="252"/>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2000"/>
                <a:t>K</a:t>
              </a:r>
              <a:r>
                <a:rPr lang="en-US" sz="2000" baseline="-25000"/>
                <a:t>A-KDC</a:t>
              </a:r>
            </a:p>
          </p:txBody>
        </p:sp>
      </p:grpSp>
      <p:grpSp>
        <p:nvGrpSpPr>
          <p:cNvPr id="11" name="Group 36"/>
          <p:cNvGrpSpPr>
            <a:grpSpLocks/>
          </p:cNvGrpSpPr>
          <p:nvPr/>
        </p:nvGrpSpPr>
        <p:grpSpPr bwMode="auto">
          <a:xfrm>
            <a:off x="1522413" y="4603754"/>
            <a:ext cx="1068387" cy="461963"/>
            <a:chOff x="4006" y="2460"/>
            <a:chExt cx="673" cy="291"/>
          </a:xfrm>
        </p:grpSpPr>
        <p:pic>
          <p:nvPicPr>
            <p:cNvPr id="71717" name="Picture 37" descr="BS00768_[1]"/>
            <p:cNvPicPr>
              <a:picLocks noChangeAspect="1" noChangeArrowheads="1"/>
            </p:cNvPicPr>
            <p:nvPr/>
          </p:nvPicPr>
          <p:blipFill>
            <a:blip r:embed="rId4"/>
            <a:srcRect/>
            <a:stretch>
              <a:fillRect/>
            </a:stretch>
          </p:blipFill>
          <p:spPr bwMode="auto">
            <a:xfrm flipH="1" flipV="1">
              <a:off x="4205" y="2460"/>
              <a:ext cx="283" cy="146"/>
            </a:xfrm>
            <a:prstGeom prst="rect">
              <a:avLst/>
            </a:prstGeom>
            <a:noFill/>
            <a:ln w="9525">
              <a:noFill/>
              <a:miter lim="800000"/>
              <a:headEnd/>
              <a:tailEnd/>
            </a:ln>
          </p:spPr>
        </p:pic>
        <p:sp>
          <p:nvSpPr>
            <p:cNvPr id="71718" name="Text Box 38"/>
            <p:cNvSpPr txBox="1">
              <a:spLocks noChangeArrowheads="1"/>
            </p:cNvSpPr>
            <p:nvPr/>
          </p:nvSpPr>
          <p:spPr bwMode="auto">
            <a:xfrm>
              <a:off x="4006" y="2499"/>
              <a:ext cx="673" cy="252"/>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2000"/>
                <a:t>K</a:t>
              </a:r>
              <a:r>
                <a:rPr lang="en-US" sz="2000" baseline="-25000"/>
                <a:t>P-KDC</a:t>
              </a:r>
            </a:p>
          </p:txBody>
        </p:sp>
      </p:grpSp>
      <p:sp>
        <p:nvSpPr>
          <p:cNvPr id="71719" name="Oval 39"/>
          <p:cNvSpPr>
            <a:spLocks noChangeArrowheads="1"/>
          </p:cNvSpPr>
          <p:nvPr/>
        </p:nvSpPr>
        <p:spPr bwMode="auto">
          <a:xfrm>
            <a:off x="536575" y="4068762"/>
            <a:ext cx="1898650" cy="1385888"/>
          </a:xfrm>
          <a:prstGeom prst="ellipse">
            <a:avLst/>
          </a:prstGeom>
          <a:noFill/>
          <a:ln w="9525">
            <a:solidFill>
              <a:schemeClr val="tx1"/>
            </a:solidFill>
            <a:round/>
            <a:headEnd/>
            <a:tailEnd/>
          </a:ln>
          <a:effectLst/>
        </p:spPr>
        <p:txBody>
          <a:bodyPr wrap="none" anchor="ctr">
            <a:prstTxWarp prst="textNoShape">
              <a:avLst/>
            </a:prstTxWarp>
          </a:bodyPr>
          <a:lstStyle/>
          <a:p>
            <a:endParaRPr lang="en-US" sz="2000"/>
          </a:p>
        </p:txBody>
      </p:sp>
      <p:sp>
        <p:nvSpPr>
          <p:cNvPr id="71720" name="Text Box 40"/>
          <p:cNvSpPr txBox="1">
            <a:spLocks noChangeArrowheads="1"/>
          </p:cNvSpPr>
          <p:nvPr/>
        </p:nvSpPr>
        <p:spPr bwMode="auto">
          <a:xfrm>
            <a:off x="7706809" y="3605212"/>
            <a:ext cx="728083" cy="40011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a:t>KDC</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929" y="4318271"/>
            <a:ext cx="749728" cy="739776"/>
          </a:xfrm>
          <a:prstGeom prst="rect">
            <a:avLst/>
          </a:prstGeom>
        </p:spPr>
      </p:pic>
    </p:spTree>
    <p:extLst>
      <p:ext uri="{BB962C8B-B14F-4D97-AF65-F5344CB8AC3E}">
        <p14:creationId xmlns:p14="http://schemas.microsoft.com/office/powerpoint/2010/main" val="401762136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t>Key Distribution Center (KDC)</a:t>
            </a:r>
            <a:endParaRPr lang="en-US" sz="3400"/>
          </a:p>
        </p:txBody>
      </p:sp>
      <p:pic>
        <p:nvPicPr>
          <p:cNvPr id="73731" name="Picture 3" descr="j0175664[1]"/>
          <p:cNvPicPr>
            <a:picLocks noGrp="1" noChangeAspect="1" noChangeArrowheads="1"/>
          </p:cNvPicPr>
          <p:nvPr>
            <p:ph idx="1"/>
          </p:nvPr>
        </p:nvPicPr>
        <p:blipFill>
          <a:blip r:embed="rId3"/>
          <a:srcRect/>
          <a:stretch>
            <a:fillRect/>
          </a:stretch>
        </p:blipFill>
        <p:spPr>
          <a:xfrm>
            <a:off x="4249738" y="2419350"/>
            <a:ext cx="1273175" cy="930275"/>
          </a:xfrm>
          <a:noFill/>
          <a:ln/>
        </p:spPr>
      </p:pic>
      <p:pic>
        <p:nvPicPr>
          <p:cNvPr id="73732" name="Picture 4" descr="Bob"/>
          <p:cNvPicPr>
            <a:picLocks noChangeAspect="1" noChangeArrowheads="1"/>
          </p:cNvPicPr>
          <p:nvPr/>
        </p:nvPicPr>
        <p:blipFill>
          <a:blip r:embed="rId4"/>
          <a:srcRect/>
          <a:stretch>
            <a:fillRect/>
          </a:stretch>
        </p:blipFill>
        <p:spPr bwMode="auto">
          <a:xfrm>
            <a:off x="7298171" y="2927351"/>
            <a:ext cx="800100" cy="817562"/>
          </a:xfrm>
          <a:prstGeom prst="rect">
            <a:avLst/>
          </a:prstGeom>
          <a:noFill/>
          <a:ln w="9525">
            <a:noFill/>
            <a:miter lim="800000"/>
            <a:headEnd/>
            <a:tailEnd/>
          </a:ln>
        </p:spPr>
      </p:pic>
      <p:pic>
        <p:nvPicPr>
          <p:cNvPr id="73733" name="Picture 5" descr="Alice"/>
          <p:cNvPicPr>
            <a:picLocks noChangeAspect="1" noChangeArrowheads="1"/>
          </p:cNvPicPr>
          <p:nvPr/>
        </p:nvPicPr>
        <p:blipFill>
          <a:blip r:embed="rId5"/>
          <a:srcRect/>
          <a:stretch>
            <a:fillRect/>
          </a:stretch>
        </p:blipFill>
        <p:spPr bwMode="auto">
          <a:xfrm>
            <a:off x="873125" y="2543175"/>
            <a:ext cx="752475" cy="927100"/>
          </a:xfrm>
          <a:prstGeom prst="rect">
            <a:avLst/>
          </a:prstGeom>
          <a:noFill/>
          <a:ln w="9525">
            <a:noFill/>
            <a:miter lim="800000"/>
            <a:headEnd/>
            <a:tailEnd/>
          </a:ln>
        </p:spPr>
      </p:pic>
      <p:sp>
        <p:nvSpPr>
          <p:cNvPr id="73734" name="Line 6"/>
          <p:cNvSpPr>
            <a:spLocks noChangeShapeType="1"/>
          </p:cNvSpPr>
          <p:nvPr/>
        </p:nvSpPr>
        <p:spPr bwMode="auto">
          <a:xfrm>
            <a:off x="1631950" y="3068638"/>
            <a:ext cx="2249488" cy="0"/>
          </a:xfrm>
          <a:prstGeom prst="line">
            <a:avLst/>
          </a:prstGeom>
          <a:noFill/>
          <a:ln w="57150">
            <a:solidFill>
              <a:schemeClr val="accent2"/>
            </a:solidFill>
            <a:round/>
            <a:headEnd/>
            <a:tailEnd type="triangle" w="med" len="med"/>
          </a:ln>
          <a:effectLst/>
        </p:spPr>
        <p:txBody>
          <a:bodyPr>
            <a:prstTxWarp prst="textNoShape">
              <a:avLst/>
            </a:prstTxWarp>
          </a:bodyPr>
          <a:lstStyle/>
          <a:p>
            <a:endParaRPr lang="en-US" sz="1600"/>
          </a:p>
        </p:txBody>
      </p:sp>
      <p:sp>
        <p:nvSpPr>
          <p:cNvPr id="73735" name="Line 7"/>
          <p:cNvSpPr>
            <a:spLocks noChangeShapeType="1"/>
          </p:cNvSpPr>
          <p:nvPr/>
        </p:nvSpPr>
        <p:spPr bwMode="auto">
          <a:xfrm flipH="1">
            <a:off x="1376363" y="3400425"/>
            <a:ext cx="2601912" cy="630238"/>
          </a:xfrm>
          <a:prstGeom prst="line">
            <a:avLst/>
          </a:prstGeom>
          <a:noFill/>
          <a:ln w="57150">
            <a:solidFill>
              <a:schemeClr val="accent2"/>
            </a:solidFill>
            <a:round/>
            <a:headEnd/>
            <a:tailEnd type="triangle" w="med" len="med"/>
          </a:ln>
          <a:effectLst/>
        </p:spPr>
        <p:txBody>
          <a:bodyPr>
            <a:prstTxWarp prst="textNoShape">
              <a:avLst/>
            </a:prstTxWarp>
          </a:bodyPr>
          <a:lstStyle/>
          <a:p>
            <a:endParaRPr lang="en-US" sz="1600"/>
          </a:p>
        </p:txBody>
      </p:sp>
      <p:sp>
        <p:nvSpPr>
          <p:cNvPr id="73736" name="Line 8"/>
          <p:cNvSpPr>
            <a:spLocks noChangeShapeType="1"/>
          </p:cNvSpPr>
          <p:nvPr/>
        </p:nvSpPr>
        <p:spPr bwMode="auto">
          <a:xfrm>
            <a:off x="1797050" y="4418013"/>
            <a:ext cx="4745038" cy="0"/>
          </a:xfrm>
          <a:prstGeom prst="line">
            <a:avLst/>
          </a:prstGeom>
          <a:noFill/>
          <a:ln w="57150">
            <a:solidFill>
              <a:schemeClr val="accent2"/>
            </a:solidFill>
            <a:round/>
            <a:headEnd/>
            <a:tailEnd type="triangle" w="med" len="med"/>
          </a:ln>
          <a:effectLst/>
        </p:spPr>
        <p:txBody>
          <a:bodyPr>
            <a:prstTxWarp prst="textNoShape">
              <a:avLst/>
            </a:prstTxWarp>
          </a:bodyPr>
          <a:lstStyle/>
          <a:p>
            <a:endParaRPr lang="en-US" sz="1600"/>
          </a:p>
        </p:txBody>
      </p:sp>
      <p:sp>
        <p:nvSpPr>
          <p:cNvPr id="73737" name="Text Box 9"/>
          <p:cNvSpPr txBox="1">
            <a:spLocks noChangeArrowheads="1"/>
          </p:cNvSpPr>
          <p:nvPr/>
        </p:nvSpPr>
        <p:spPr bwMode="auto">
          <a:xfrm>
            <a:off x="304800" y="3708737"/>
            <a:ext cx="1223963" cy="1015663"/>
          </a:xfrm>
          <a:prstGeom prst="rect">
            <a:avLst/>
          </a:prstGeom>
          <a:noFill/>
          <a:ln w="9525">
            <a:noFill/>
            <a:miter lim="800000"/>
            <a:headEnd/>
            <a:tailEnd/>
          </a:ln>
          <a:effectLst/>
        </p:spPr>
        <p:txBody>
          <a:bodyPr>
            <a:prstTxWarp prst="textNoShape">
              <a:avLst/>
            </a:prstTxWarp>
            <a:spAutoFit/>
          </a:bodyPr>
          <a:lstStyle/>
          <a:p>
            <a:pPr algn="ctr" eaLnBrk="0" hangingPunct="0"/>
            <a:r>
              <a:rPr lang="en-US" sz="2000" dirty="0"/>
              <a:t>Alice</a:t>
            </a:r>
          </a:p>
          <a:p>
            <a:pPr algn="ctr" eaLnBrk="0" hangingPunct="0"/>
            <a:r>
              <a:rPr lang="en-US" sz="2000" dirty="0"/>
              <a:t>knows R1</a:t>
            </a:r>
          </a:p>
        </p:txBody>
      </p:sp>
      <p:sp>
        <p:nvSpPr>
          <p:cNvPr id="73738" name="Text Box 10"/>
          <p:cNvSpPr txBox="1">
            <a:spLocks noChangeArrowheads="1"/>
          </p:cNvSpPr>
          <p:nvPr/>
        </p:nvSpPr>
        <p:spPr bwMode="auto">
          <a:xfrm>
            <a:off x="6838950" y="3858161"/>
            <a:ext cx="1847850" cy="1323439"/>
          </a:xfrm>
          <a:prstGeom prst="rect">
            <a:avLst/>
          </a:prstGeom>
          <a:noFill/>
          <a:ln w="9525">
            <a:noFill/>
            <a:miter lim="800000"/>
            <a:headEnd/>
            <a:tailEnd/>
          </a:ln>
          <a:effectLst/>
        </p:spPr>
        <p:txBody>
          <a:bodyPr>
            <a:prstTxWarp prst="textNoShape">
              <a:avLst/>
            </a:prstTxWarp>
            <a:spAutoFit/>
          </a:bodyPr>
          <a:lstStyle/>
          <a:p>
            <a:pPr algn="ctr" eaLnBrk="0" hangingPunct="0"/>
            <a:r>
              <a:rPr lang="en-US" sz="2000" dirty="0"/>
              <a:t>Bob knows to use  R1 to communicate with Alice</a:t>
            </a:r>
          </a:p>
        </p:txBody>
      </p:sp>
      <p:sp>
        <p:nvSpPr>
          <p:cNvPr id="73739" name="Line 11"/>
          <p:cNvSpPr>
            <a:spLocks noChangeShapeType="1"/>
          </p:cNvSpPr>
          <p:nvPr/>
        </p:nvSpPr>
        <p:spPr bwMode="auto">
          <a:xfrm>
            <a:off x="1206500" y="5257800"/>
            <a:ext cx="5964238" cy="0"/>
          </a:xfrm>
          <a:prstGeom prst="line">
            <a:avLst/>
          </a:prstGeom>
          <a:noFill/>
          <a:ln w="76200">
            <a:solidFill>
              <a:schemeClr val="accent2"/>
            </a:solidFill>
            <a:round/>
            <a:headEnd type="triangle" w="med" len="med"/>
            <a:tailEnd type="triangle" w="med" len="med"/>
          </a:ln>
          <a:effectLst/>
        </p:spPr>
        <p:txBody>
          <a:bodyPr>
            <a:prstTxWarp prst="textNoShape">
              <a:avLst/>
            </a:prstTxWarp>
          </a:bodyPr>
          <a:lstStyle/>
          <a:p>
            <a:endParaRPr lang="en-US" sz="1600"/>
          </a:p>
        </p:txBody>
      </p:sp>
      <p:sp>
        <p:nvSpPr>
          <p:cNvPr id="73740" name="Text Box 12"/>
          <p:cNvSpPr txBox="1">
            <a:spLocks noChangeArrowheads="1"/>
          </p:cNvSpPr>
          <p:nvPr/>
        </p:nvSpPr>
        <p:spPr bwMode="auto">
          <a:xfrm>
            <a:off x="725488" y="5284788"/>
            <a:ext cx="6897687" cy="707886"/>
          </a:xfrm>
          <a:prstGeom prst="rect">
            <a:avLst/>
          </a:prstGeom>
          <a:noFill/>
          <a:ln w="9525">
            <a:noFill/>
            <a:miter lim="800000"/>
            <a:headEnd/>
            <a:tailEnd/>
          </a:ln>
          <a:effectLst/>
        </p:spPr>
        <p:txBody>
          <a:bodyPr>
            <a:prstTxWarp prst="textNoShape">
              <a:avLst/>
            </a:prstTxWarp>
            <a:spAutoFit/>
          </a:bodyPr>
          <a:lstStyle/>
          <a:p>
            <a:pPr algn="ctr" eaLnBrk="0" hangingPunct="0"/>
            <a:r>
              <a:rPr lang="en-US" sz="2000"/>
              <a:t>Alice and Bob communicate: using R1 as </a:t>
            </a:r>
          </a:p>
          <a:p>
            <a:pPr algn="ctr" eaLnBrk="0" hangingPunct="0"/>
            <a:r>
              <a:rPr lang="en-US" sz="2000" i="1">
                <a:solidFill>
                  <a:srgbClr val="FF0000"/>
                </a:solidFill>
              </a:rPr>
              <a:t>session key</a:t>
            </a:r>
            <a:r>
              <a:rPr lang="en-US" sz="2000"/>
              <a:t> for shared symmetric encryption </a:t>
            </a:r>
          </a:p>
        </p:txBody>
      </p:sp>
      <p:sp>
        <p:nvSpPr>
          <p:cNvPr id="73741" name="Text Box 13"/>
          <p:cNvSpPr txBox="1">
            <a:spLocks noChangeArrowheads="1"/>
          </p:cNvSpPr>
          <p:nvPr/>
        </p:nvSpPr>
        <p:spPr bwMode="auto">
          <a:xfrm>
            <a:off x="515938" y="1387475"/>
            <a:ext cx="8174037" cy="822325"/>
          </a:xfrm>
          <a:prstGeom prst="rect">
            <a:avLst/>
          </a:prstGeom>
          <a:noFill/>
          <a:ln w="9525">
            <a:noFill/>
            <a:miter lim="800000"/>
            <a:headEnd/>
            <a:tailEnd/>
          </a:ln>
          <a:effectLst/>
        </p:spPr>
        <p:txBody>
          <a:bodyPr>
            <a:prstTxWarp prst="textNoShape">
              <a:avLst/>
            </a:prstTxWarp>
            <a:spAutoFit/>
          </a:bodyPr>
          <a:lstStyle/>
          <a:p>
            <a:pPr eaLnBrk="0" hangingPunct="0"/>
            <a:r>
              <a:rPr lang="en-US" sz="2400" i="1" u="sng">
                <a:solidFill>
                  <a:srgbClr val="FF0000"/>
                </a:solidFill>
              </a:rPr>
              <a:t>Q:</a:t>
            </a:r>
            <a:r>
              <a:rPr lang="en-US" sz="2400"/>
              <a:t>   How does KDC allow Bob, Alice to determine shared symmetric secret key to communicate with each other? </a:t>
            </a:r>
          </a:p>
        </p:txBody>
      </p:sp>
      <p:sp>
        <p:nvSpPr>
          <p:cNvPr id="73742" name="Text Box 14"/>
          <p:cNvSpPr txBox="1">
            <a:spLocks noChangeArrowheads="1"/>
          </p:cNvSpPr>
          <p:nvPr/>
        </p:nvSpPr>
        <p:spPr bwMode="auto">
          <a:xfrm>
            <a:off x="5551488" y="2371725"/>
            <a:ext cx="1611312" cy="923330"/>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n-US" dirty="0"/>
              <a:t>KDC generates  R1</a:t>
            </a:r>
          </a:p>
        </p:txBody>
      </p:sp>
      <p:sp>
        <p:nvSpPr>
          <p:cNvPr id="73743" name="Text Box 15"/>
          <p:cNvSpPr txBox="1">
            <a:spLocks noChangeArrowheads="1"/>
          </p:cNvSpPr>
          <p:nvPr/>
        </p:nvSpPr>
        <p:spPr bwMode="auto">
          <a:xfrm>
            <a:off x="3398838" y="4400490"/>
            <a:ext cx="2392362" cy="400110"/>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n-US" sz="2000" dirty="0">
                <a:ea typeface="Arial Unicode MS" charset="0"/>
                <a:cs typeface="Arial Unicode MS" charset="0"/>
              </a:rPr>
              <a:t>K</a:t>
            </a:r>
            <a:r>
              <a:rPr lang="en-US" sz="2000" baseline="-25000" dirty="0">
                <a:ea typeface="Arial Unicode MS" charset="0"/>
                <a:cs typeface="Arial Unicode MS" charset="0"/>
              </a:rPr>
              <a:t>B-KDC</a:t>
            </a:r>
            <a:r>
              <a:rPr lang="en-US" sz="2000" dirty="0">
                <a:ea typeface="Arial Unicode MS" charset="0"/>
                <a:cs typeface="Arial Unicode MS" charset="0"/>
              </a:rPr>
              <a:t>(A,R1) </a:t>
            </a:r>
          </a:p>
        </p:txBody>
      </p:sp>
      <p:sp>
        <p:nvSpPr>
          <p:cNvPr id="73744" name="Text Box 16"/>
          <p:cNvSpPr txBox="1">
            <a:spLocks noChangeArrowheads="1"/>
          </p:cNvSpPr>
          <p:nvPr/>
        </p:nvSpPr>
        <p:spPr bwMode="auto">
          <a:xfrm>
            <a:off x="1822450" y="2647890"/>
            <a:ext cx="1911350" cy="400110"/>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n-US" sz="2000" dirty="0">
                <a:ea typeface="Arial Unicode MS" charset="0"/>
                <a:cs typeface="Arial Unicode MS" charset="0"/>
              </a:rPr>
              <a:t>K</a:t>
            </a:r>
            <a:r>
              <a:rPr lang="en-US" sz="2000" baseline="-25000" dirty="0">
                <a:ea typeface="Arial Unicode MS" charset="0"/>
                <a:cs typeface="Arial Unicode MS" charset="0"/>
              </a:rPr>
              <a:t>A-KDC</a:t>
            </a:r>
            <a:r>
              <a:rPr lang="en-US" sz="2000" dirty="0">
                <a:ea typeface="Arial Unicode MS" charset="0"/>
                <a:cs typeface="Arial Unicode MS" charset="0"/>
              </a:rPr>
              <a:t>(A,B)</a:t>
            </a:r>
          </a:p>
        </p:txBody>
      </p:sp>
      <p:sp>
        <p:nvSpPr>
          <p:cNvPr id="73745" name="Text Box 17"/>
          <p:cNvSpPr txBox="1">
            <a:spLocks noChangeArrowheads="1"/>
          </p:cNvSpPr>
          <p:nvPr/>
        </p:nvSpPr>
        <p:spPr bwMode="auto">
          <a:xfrm>
            <a:off x="2362200" y="3581400"/>
            <a:ext cx="4495800" cy="400110"/>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n-US" sz="2000" dirty="0">
                <a:ea typeface="Arial Unicode MS" charset="0"/>
                <a:cs typeface="Arial Unicode MS" charset="0"/>
              </a:rPr>
              <a:t>K</a:t>
            </a:r>
            <a:r>
              <a:rPr lang="en-US" sz="2000" baseline="-25000" dirty="0">
                <a:ea typeface="Arial Unicode MS" charset="0"/>
                <a:cs typeface="Arial Unicode MS" charset="0"/>
              </a:rPr>
              <a:t>A-KDC</a:t>
            </a:r>
            <a:r>
              <a:rPr lang="en-US" sz="2000" dirty="0">
                <a:ea typeface="Arial Unicode MS" charset="0"/>
                <a:cs typeface="Arial Unicode MS" charset="0"/>
              </a:rPr>
              <a:t>(R1, K</a:t>
            </a:r>
            <a:r>
              <a:rPr lang="en-US" sz="2000" baseline="-25000" dirty="0">
                <a:ea typeface="Arial Unicode MS" charset="0"/>
                <a:cs typeface="Arial Unicode MS" charset="0"/>
              </a:rPr>
              <a:t>B-KDC</a:t>
            </a:r>
            <a:r>
              <a:rPr lang="en-US" sz="2000" dirty="0">
                <a:ea typeface="Arial Unicode MS" charset="0"/>
                <a:cs typeface="Arial Unicode MS" charset="0"/>
              </a:rPr>
              <a:t>(A,R1) )</a:t>
            </a:r>
          </a:p>
        </p:txBody>
      </p:sp>
    </p:spTree>
    <p:extLst>
      <p:ext uri="{BB962C8B-B14F-4D97-AF65-F5344CB8AC3E}">
        <p14:creationId xmlns:p14="http://schemas.microsoft.com/office/powerpoint/2010/main" val="1825183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7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37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37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7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7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7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37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7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37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37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animBg="1"/>
      <p:bldP spid="73735" grpId="0" animBg="1"/>
      <p:bldP spid="73736" grpId="0" animBg="1"/>
      <p:bldP spid="73737" grpId="0"/>
      <p:bldP spid="73738" grpId="0"/>
      <p:bldP spid="73739" grpId="0" animBg="1"/>
      <p:bldP spid="73740" grpId="0"/>
      <p:bldP spid="73742" grpId="0"/>
      <p:bldP spid="73743" grpId="0"/>
      <p:bldP spid="73744" grpId="0"/>
      <p:bldP spid="7374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t>How Useful is a KDC?</a:t>
            </a:r>
          </a:p>
        </p:txBody>
      </p:sp>
      <p:sp>
        <p:nvSpPr>
          <p:cNvPr id="87043" name="Rectangle 3"/>
          <p:cNvSpPr>
            <a:spLocks noGrp="1" noChangeArrowheads="1"/>
          </p:cNvSpPr>
          <p:nvPr>
            <p:ph idx="1"/>
          </p:nvPr>
        </p:nvSpPr>
        <p:spPr/>
        <p:txBody>
          <a:bodyPr/>
          <a:lstStyle/>
          <a:p>
            <a:r>
              <a:rPr lang="en-US"/>
              <a:t>Must always be online to support secure communication</a:t>
            </a:r>
          </a:p>
          <a:p>
            <a:r>
              <a:rPr lang="en-US"/>
              <a:t>KDC can expose our session keys to others!</a:t>
            </a:r>
          </a:p>
          <a:p>
            <a:r>
              <a:rPr lang="en-US"/>
              <a:t>Centralized trust and point of failure.</a:t>
            </a:r>
          </a:p>
          <a:p>
            <a:endParaRPr lang="en-US"/>
          </a:p>
          <a:p>
            <a:pPr>
              <a:buFont typeface="Wingdings" charset="2"/>
              <a:buNone/>
            </a:pPr>
            <a:r>
              <a:rPr lang="en-US"/>
              <a:t>	In practice, the KDC model is mostly used within single organizations (e.g. Kerberos) but not more widely.  </a:t>
            </a:r>
          </a:p>
        </p:txBody>
      </p:sp>
    </p:spTree>
    <p:extLst>
      <p:ext uri="{BB962C8B-B14F-4D97-AF65-F5344CB8AC3E}">
        <p14:creationId xmlns:p14="http://schemas.microsoft.com/office/powerpoint/2010/main" val="1956658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Today's Lecture</a:t>
            </a:r>
            <a:endParaRPr lang="en-US" dirty="0"/>
          </a:p>
        </p:txBody>
      </p:sp>
      <p:sp>
        <p:nvSpPr>
          <p:cNvPr id="3" name="Content Placeholder 2"/>
          <p:cNvSpPr>
            <a:spLocks noGrp="1"/>
          </p:cNvSpPr>
          <p:nvPr>
            <p:ph idx="1"/>
          </p:nvPr>
        </p:nvSpPr>
        <p:spPr/>
        <p:txBody>
          <a:bodyPr/>
          <a:lstStyle/>
          <a:p>
            <a:endParaRPr lang="en-US" dirty="0"/>
          </a:p>
          <a:p>
            <a:r>
              <a:rPr lang="en-US" dirty="0"/>
              <a:t>Internet security weaknesses</a:t>
            </a:r>
          </a:p>
          <a:p>
            <a:endParaRPr lang="en-US" dirty="0"/>
          </a:p>
          <a:p>
            <a:r>
              <a:rPr lang="en-US" dirty="0"/>
              <a:t>Crypto 101</a:t>
            </a:r>
          </a:p>
          <a:p>
            <a:endParaRPr lang="en-US" dirty="0"/>
          </a:p>
          <a:p>
            <a:r>
              <a:rPr lang="en-US" dirty="0"/>
              <a:t>Key distribution (Kerberos)</a:t>
            </a:r>
          </a:p>
        </p:txBody>
      </p:sp>
      <p:sp>
        <p:nvSpPr>
          <p:cNvPr id="5" name="Slide Number Placeholder 4">
            <a:extLst>
              <a:ext uri="{FF2B5EF4-FFF2-40B4-BE49-F238E27FC236}">
                <a16:creationId xmlns:a16="http://schemas.microsoft.com/office/drawing/2014/main" id="{5D3A3976-8997-9C45-B623-6EFE2646C1D5}"/>
              </a:ext>
            </a:extLst>
          </p:cNvPr>
          <p:cNvSpPr>
            <a:spLocks noGrp="1"/>
          </p:cNvSpPr>
          <p:nvPr>
            <p:ph type="sldNum" sz="quarter" idx="12"/>
          </p:nvPr>
        </p:nvSpPr>
        <p:spPr/>
        <p:txBody>
          <a:bodyPr/>
          <a:lstStyle/>
          <a:p>
            <a:fld id="{B6F15528-21DE-4FAA-801E-634DDDAF4B2B}" type="slidenum">
              <a:rPr lang="en-US" smtClean="0"/>
              <a:pPr/>
              <a:t>47</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What is “Internet Security” ? </a:t>
            </a:r>
          </a:p>
        </p:txBody>
      </p:sp>
      <p:sp>
        <p:nvSpPr>
          <p:cNvPr id="12293" name="Text Box 5"/>
          <p:cNvSpPr txBox="1">
            <a:spLocks noChangeArrowheads="1"/>
          </p:cNvSpPr>
          <p:nvPr/>
        </p:nvSpPr>
        <p:spPr bwMode="auto">
          <a:xfrm>
            <a:off x="914400" y="2209800"/>
            <a:ext cx="2057400" cy="338554"/>
          </a:xfrm>
          <a:prstGeom prst="rect">
            <a:avLst/>
          </a:prstGeom>
          <a:solidFill>
            <a:srgbClr val="000000"/>
          </a:solidFill>
          <a:ln w="9525">
            <a:noFill/>
            <a:miter lim="800000"/>
            <a:headEnd/>
            <a:tailEnd/>
          </a:ln>
          <a:effectLst/>
        </p:spPr>
        <p:txBody>
          <a:bodyPr>
            <a:prstTxWarp prst="textNoShape">
              <a:avLst/>
            </a:prstTxWarp>
            <a:spAutoFit/>
          </a:bodyPr>
          <a:lstStyle/>
          <a:p>
            <a:pPr>
              <a:spcBef>
                <a:spcPct val="50000"/>
              </a:spcBef>
            </a:pPr>
            <a:r>
              <a:rPr lang="en-US" sz="1600" dirty="0">
                <a:solidFill>
                  <a:schemeClr val="bg1"/>
                </a:solidFill>
              </a:rPr>
              <a:t>Worms &amp; Viruses</a:t>
            </a:r>
          </a:p>
        </p:txBody>
      </p:sp>
      <p:sp>
        <p:nvSpPr>
          <p:cNvPr id="12294" name="Text Box 6"/>
          <p:cNvSpPr txBox="1">
            <a:spLocks noChangeArrowheads="1"/>
          </p:cNvSpPr>
          <p:nvPr/>
        </p:nvSpPr>
        <p:spPr bwMode="auto">
          <a:xfrm>
            <a:off x="2667000" y="1219200"/>
            <a:ext cx="2057400" cy="338554"/>
          </a:xfrm>
          <a:prstGeom prst="rect">
            <a:avLst/>
          </a:prstGeom>
          <a:solidFill>
            <a:srgbClr val="000000"/>
          </a:solidFill>
          <a:ln w="9525">
            <a:noFill/>
            <a:miter lim="800000"/>
            <a:headEnd/>
            <a:tailEnd/>
          </a:ln>
          <a:effectLst/>
        </p:spPr>
        <p:txBody>
          <a:bodyPr>
            <a:prstTxWarp prst="textNoShape">
              <a:avLst/>
            </a:prstTxWarp>
            <a:spAutoFit/>
          </a:bodyPr>
          <a:lstStyle/>
          <a:p>
            <a:pPr>
              <a:spcBef>
                <a:spcPct val="50000"/>
              </a:spcBef>
            </a:pPr>
            <a:r>
              <a:rPr lang="en-US" sz="1600" dirty="0">
                <a:solidFill>
                  <a:schemeClr val="bg1"/>
                </a:solidFill>
              </a:rPr>
              <a:t>Denial-of-Service</a:t>
            </a:r>
          </a:p>
        </p:txBody>
      </p:sp>
      <p:sp>
        <p:nvSpPr>
          <p:cNvPr id="12295" name="Text Box 7"/>
          <p:cNvSpPr txBox="1">
            <a:spLocks noChangeArrowheads="1"/>
          </p:cNvSpPr>
          <p:nvPr/>
        </p:nvSpPr>
        <p:spPr bwMode="auto">
          <a:xfrm>
            <a:off x="6629400" y="3048000"/>
            <a:ext cx="1828800" cy="338554"/>
          </a:xfrm>
          <a:prstGeom prst="rect">
            <a:avLst/>
          </a:prstGeom>
          <a:solidFill>
            <a:srgbClr val="000000"/>
          </a:solidFill>
          <a:ln w="9525">
            <a:noFill/>
            <a:miter lim="800000"/>
            <a:headEnd/>
            <a:tailEnd/>
          </a:ln>
          <a:effectLst/>
        </p:spPr>
        <p:txBody>
          <a:bodyPr>
            <a:prstTxWarp prst="textNoShape">
              <a:avLst/>
            </a:prstTxWarp>
            <a:spAutoFit/>
          </a:bodyPr>
          <a:lstStyle/>
          <a:p>
            <a:pPr>
              <a:spcBef>
                <a:spcPct val="50000"/>
              </a:spcBef>
            </a:pPr>
            <a:r>
              <a:rPr lang="en-US" sz="1600">
                <a:solidFill>
                  <a:schemeClr val="bg1"/>
                </a:solidFill>
              </a:rPr>
              <a:t>DNS Poisoning</a:t>
            </a:r>
          </a:p>
        </p:txBody>
      </p:sp>
      <p:sp>
        <p:nvSpPr>
          <p:cNvPr id="12296" name="Text Box 8"/>
          <p:cNvSpPr txBox="1">
            <a:spLocks noChangeArrowheads="1"/>
          </p:cNvSpPr>
          <p:nvPr/>
        </p:nvSpPr>
        <p:spPr bwMode="auto">
          <a:xfrm>
            <a:off x="1143000" y="3429000"/>
            <a:ext cx="1295400" cy="338554"/>
          </a:xfrm>
          <a:prstGeom prst="rect">
            <a:avLst/>
          </a:prstGeom>
          <a:solidFill>
            <a:srgbClr val="000000"/>
          </a:solidFill>
          <a:ln w="9525">
            <a:noFill/>
            <a:miter lim="800000"/>
            <a:headEnd/>
            <a:tailEnd/>
          </a:ln>
          <a:effectLst/>
        </p:spPr>
        <p:txBody>
          <a:bodyPr>
            <a:prstTxWarp prst="textNoShape">
              <a:avLst/>
            </a:prstTxWarp>
            <a:spAutoFit/>
          </a:bodyPr>
          <a:lstStyle/>
          <a:p>
            <a:pPr>
              <a:spcBef>
                <a:spcPct val="50000"/>
              </a:spcBef>
            </a:pPr>
            <a:r>
              <a:rPr lang="en-US" sz="1600">
                <a:solidFill>
                  <a:schemeClr val="bg1"/>
                </a:solidFill>
              </a:rPr>
              <a:t>Phishing</a:t>
            </a:r>
          </a:p>
        </p:txBody>
      </p:sp>
      <p:sp>
        <p:nvSpPr>
          <p:cNvPr id="12297" name="Text Box 9"/>
          <p:cNvSpPr txBox="1">
            <a:spLocks noChangeArrowheads="1"/>
          </p:cNvSpPr>
          <p:nvPr/>
        </p:nvSpPr>
        <p:spPr bwMode="auto">
          <a:xfrm>
            <a:off x="4267200" y="2743200"/>
            <a:ext cx="1524000" cy="338554"/>
          </a:xfrm>
          <a:prstGeom prst="rect">
            <a:avLst/>
          </a:prstGeom>
          <a:solidFill>
            <a:srgbClr val="000000"/>
          </a:solidFill>
          <a:ln w="9525">
            <a:noFill/>
            <a:miter lim="800000"/>
            <a:headEnd/>
            <a:tailEnd/>
          </a:ln>
          <a:effectLst/>
        </p:spPr>
        <p:txBody>
          <a:bodyPr>
            <a:prstTxWarp prst="textNoShape">
              <a:avLst/>
            </a:prstTxWarp>
            <a:spAutoFit/>
          </a:bodyPr>
          <a:lstStyle/>
          <a:p>
            <a:pPr>
              <a:spcBef>
                <a:spcPct val="50000"/>
              </a:spcBef>
            </a:pPr>
            <a:r>
              <a:rPr lang="en-US" sz="1600">
                <a:solidFill>
                  <a:schemeClr val="bg1"/>
                </a:solidFill>
              </a:rPr>
              <a:t>Trojan Horse</a:t>
            </a:r>
          </a:p>
        </p:txBody>
      </p:sp>
      <p:sp>
        <p:nvSpPr>
          <p:cNvPr id="12299" name="Text Box 11"/>
          <p:cNvSpPr txBox="1">
            <a:spLocks noChangeArrowheads="1"/>
          </p:cNvSpPr>
          <p:nvPr/>
        </p:nvSpPr>
        <p:spPr bwMode="auto">
          <a:xfrm>
            <a:off x="6248400" y="4648200"/>
            <a:ext cx="1828800" cy="584776"/>
          </a:xfrm>
          <a:prstGeom prst="rect">
            <a:avLst/>
          </a:prstGeom>
          <a:solidFill>
            <a:srgbClr val="000000"/>
          </a:solidFill>
          <a:ln w="9525">
            <a:noFill/>
            <a:miter lim="800000"/>
            <a:headEnd/>
            <a:tailEnd/>
          </a:ln>
          <a:effectLst/>
        </p:spPr>
        <p:txBody>
          <a:bodyPr>
            <a:prstTxWarp prst="textNoShape">
              <a:avLst/>
            </a:prstTxWarp>
            <a:spAutoFit/>
          </a:bodyPr>
          <a:lstStyle/>
          <a:p>
            <a:pPr>
              <a:spcBef>
                <a:spcPct val="50000"/>
              </a:spcBef>
            </a:pPr>
            <a:r>
              <a:rPr lang="en-US" sz="1600">
                <a:solidFill>
                  <a:schemeClr val="bg1"/>
                </a:solidFill>
              </a:rPr>
              <a:t>Traffic Eavesdropping </a:t>
            </a:r>
          </a:p>
        </p:txBody>
      </p:sp>
      <p:sp>
        <p:nvSpPr>
          <p:cNvPr id="12300" name="Text Box 12"/>
          <p:cNvSpPr txBox="1">
            <a:spLocks noChangeArrowheads="1"/>
          </p:cNvSpPr>
          <p:nvPr/>
        </p:nvSpPr>
        <p:spPr bwMode="auto">
          <a:xfrm>
            <a:off x="2895600" y="4648200"/>
            <a:ext cx="1828800" cy="338554"/>
          </a:xfrm>
          <a:prstGeom prst="rect">
            <a:avLst/>
          </a:prstGeom>
          <a:solidFill>
            <a:srgbClr val="000000"/>
          </a:solidFill>
          <a:ln w="9525">
            <a:noFill/>
            <a:miter lim="800000"/>
            <a:headEnd/>
            <a:tailEnd/>
          </a:ln>
          <a:effectLst/>
        </p:spPr>
        <p:txBody>
          <a:bodyPr>
            <a:prstTxWarp prst="textNoShape">
              <a:avLst/>
            </a:prstTxWarp>
            <a:spAutoFit/>
          </a:bodyPr>
          <a:lstStyle/>
          <a:p>
            <a:pPr>
              <a:spcBef>
                <a:spcPct val="50000"/>
              </a:spcBef>
            </a:pPr>
            <a:r>
              <a:rPr lang="en-US" sz="1600">
                <a:solidFill>
                  <a:schemeClr val="bg1"/>
                </a:solidFill>
              </a:rPr>
              <a:t>Route Hijacks </a:t>
            </a:r>
          </a:p>
        </p:txBody>
      </p:sp>
      <p:sp>
        <p:nvSpPr>
          <p:cNvPr id="12301" name="Text Box 13"/>
          <p:cNvSpPr txBox="1">
            <a:spLocks noChangeArrowheads="1"/>
          </p:cNvSpPr>
          <p:nvPr/>
        </p:nvSpPr>
        <p:spPr bwMode="auto">
          <a:xfrm>
            <a:off x="6248400" y="1752600"/>
            <a:ext cx="1524000" cy="584776"/>
          </a:xfrm>
          <a:prstGeom prst="rect">
            <a:avLst/>
          </a:prstGeom>
          <a:solidFill>
            <a:srgbClr val="000000"/>
          </a:solidFill>
          <a:ln w="9525">
            <a:noFill/>
            <a:miter lim="800000"/>
            <a:headEnd/>
            <a:tailEnd/>
          </a:ln>
          <a:effectLst/>
        </p:spPr>
        <p:txBody>
          <a:bodyPr>
            <a:prstTxWarp prst="textNoShape">
              <a:avLst/>
            </a:prstTxWarp>
            <a:spAutoFit/>
          </a:bodyPr>
          <a:lstStyle/>
          <a:p>
            <a:pPr>
              <a:spcBef>
                <a:spcPct val="50000"/>
              </a:spcBef>
            </a:pPr>
            <a:r>
              <a:rPr lang="en-US" sz="1600">
                <a:solidFill>
                  <a:schemeClr val="bg1"/>
                </a:solidFill>
              </a:rPr>
              <a:t>Password Cracking </a:t>
            </a:r>
          </a:p>
        </p:txBody>
      </p:sp>
      <p:sp>
        <p:nvSpPr>
          <p:cNvPr id="12302" name="Text Box 14"/>
          <p:cNvSpPr txBox="1">
            <a:spLocks noChangeArrowheads="1"/>
          </p:cNvSpPr>
          <p:nvPr/>
        </p:nvSpPr>
        <p:spPr bwMode="auto">
          <a:xfrm>
            <a:off x="5638800" y="3886200"/>
            <a:ext cx="1828800" cy="338554"/>
          </a:xfrm>
          <a:prstGeom prst="rect">
            <a:avLst/>
          </a:prstGeom>
          <a:solidFill>
            <a:srgbClr val="000000"/>
          </a:solidFill>
          <a:ln w="9525">
            <a:noFill/>
            <a:miter lim="800000"/>
            <a:headEnd/>
            <a:tailEnd/>
          </a:ln>
          <a:effectLst/>
        </p:spPr>
        <p:txBody>
          <a:bodyPr>
            <a:prstTxWarp prst="textNoShape">
              <a:avLst/>
            </a:prstTxWarp>
            <a:spAutoFit/>
          </a:bodyPr>
          <a:lstStyle/>
          <a:p>
            <a:pPr>
              <a:spcBef>
                <a:spcPct val="50000"/>
              </a:spcBef>
            </a:pPr>
            <a:r>
              <a:rPr lang="en-US" sz="1600">
                <a:solidFill>
                  <a:schemeClr val="bg1"/>
                </a:solidFill>
              </a:rPr>
              <a:t>IP Spoofing </a:t>
            </a:r>
          </a:p>
        </p:txBody>
      </p:sp>
      <p:sp>
        <p:nvSpPr>
          <p:cNvPr id="12304" name="Text Box 16"/>
          <p:cNvSpPr txBox="1">
            <a:spLocks noChangeArrowheads="1"/>
          </p:cNvSpPr>
          <p:nvPr/>
        </p:nvSpPr>
        <p:spPr bwMode="auto">
          <a:xfrm>
            <a:off x="4114800" y="5715000"/>
            <a:ext cx="990600" cy="338554"/>
          </a:xfrm>
          <a:prstGeom prst="rect">
            <a:avLst/>
          </a:prstGeom>
          <a:solidFill>
            <a:srgbClr val="000000"/>
          </a:solidFill>
          <a:ln w="9525">
            <a:noFill/>
            <a:miter lim="800000"/>
            <a:headEnd/>
            <a:tailEnd/>
          </a:ln>
          <a:effectLst/>
        </p:spPr>
        <p:txBody>
          <a:bodyPr>
            <a:prstTxWarp prst="textNoShape">
              <a:avLst/>
            </a:prstTxWarp>
            <a:spAutoFit/>
          </a:bodyPr>
          <a:lstStyle/>
          <a:p>
            <a:pPr>
              <a:spcBef>
                <a:spcPct val="50000"/>
              </a:spcBef>
            </a:pPr>
            <a:r>
              <a:rPr lang="en-US" sz="1600">
                <a:solidFill>
                  <a:schemeClr val="bg1"/>
                </a:solidFill>
              </a:rPr>
              <a:t>Spam</a:t>
            </a:r>
          </a:p>
        </p:txBody>
      </p:sp>
      <p:sp>
        <p:nvSpPr>
          <p:cNvPr id="12305" name="Text Box 17"/>
          <p:cNvSpPr txBox="1">
            <a:spLocks noChangeArrowheads="1"/>
          </p:cNvSpPr>
          <p:nvPr/>
        </p:nvSpPr>
        <p:spPr bwMode="auto">
          <a:xfrm>
            <a:off x="3352800" y="3581400"/>
            <a:ext cx="1219200" cy="338554"/>
          </a:xfrm>
          <a:prstGeom prst="rect">
            <a:avLst/>
          </a:prstGeom>
          <a:solidFill>
            <a:srgbClr val="000000"/>
          </a:solidFill>
          <a:ln w="9525">
            <a:noFill/>
            <a:miter lim="800000"/>
            <a:headEnd/>
            <a:tailEnd/>
          </a:ln>
          <a:effectLst/>
        </p:spPr>
        <p:txBody>
          <a:bodyPr>
            <a:prstTxWarp prst="textNoShape">
              <a:avLst/>
            </a:prstTxWarp>
            <a:spAutoFit/>
          </a:bodyPr>
          <a:lstStyle/>
          <a:p>
            <a:pPr>
              <a:spcBef>
                <a:spcPct val="50000"/>
              </a:spcBef>
            </a:pPr>
            <a:r>
              <a:rPr lang="en-US" sz="1600">
                <a:solidFill>
                  <a:schemeClr val="bg1"/>
                </a:solidFill>
              </a:rPr>
              <a:t>Spyware</a:t>
            </a:r>
          </a:p>
        </p:txBody>
      </p:sp>
      <p:sp>
        <p:nvSpPr>
          <p:cNvPr id="12306" name="Text Box 18"/>
          <p:cNvSpPr txBox="1">
            <a:spLocks noChangeArrowheads="1"/>
          </p:cNvSpPr>
          <p:nvPr/>
        </p:nvSpPr>
        <p:spPr bwMode="auto">
          <a:xfrm>
            <a:off x="3810000" y="1905000"/>
            <a:ext cx="1676400" cy="584776"/>
          </a:xfrm>
          <a:prstGeom prst="rect">
            <a:avLst/>
          </a:prstGeom>
          <a:solidFill>
            <a:srgbClr val="000000"/>
          </a:solidFill>
          <a:ln w="9525">
            <a:noFill/>
            <a:miter lim="800000"/>
            <a:headEnd/>
            <a:tailEnd/>
          </a:ln>
          <a:effectLst/>
        </p:spPr>
        <p:txBody>
          <a:bodyPr>
            <a:prstTxWarp prst="textNoShape">
              <a:avLst/>
            </a:prstTxWarp>
            <a:spAutoFit/>
          </a:bodyPr>
          <a:lstStyle/>
          <a:p>
            <a:pPr>
              <a:spcBef>
                <a:spcPct val="50000"/>
              </a:spcBef>
            </a:pPr>
            <a:r>
              <a:rPr lang="en-US" sz="1600">
                <a:solidFill>
                  <a:schemeClr val="bg1"/>
                </a:solidFill>
              </a:rPr>
              <a:t>Traffic modification</a:t>
            </a:r>
          </a:p>
        </p:txBody>
      </p:sp>
      <p:sp>
        <p:nvSpPr>
          <p:cNvPr id="12307" name="Text Box 19"/>
          <p:cNvSpPr txBox="1">
            <a:spLocks noChangeArrowheads="1"/>
          </p:cNvSpPr>
          <p:nvPr/>
        </p:nvSpPr>
        <p:spPr bwMode="auto">
          <a:xfrm>
            <a:off x="457200" y="4724400"/>
            <a:ext cx="1676400" cy="584776"/>
          </a:xfrm>
          <a:prstGeom prst="rect">
            <a:avLst/>
          </a:prstGeom>
          <a:solidFill>
            <a:srgbClr val="000000"/>
          </a:solidFill>
          <a:ln w="9525">
            <a:noFill/>
            <a:miter lim="800000"/>
            <a:headEnd/>
            <a:tailEnd/>
          </a:ln>
          <a:effectLst/>
        </p:spPr>
        <p:txBody>
          <a:bodyPr>
            <a:prstTxWarp prst="textNoShape">
              <a:avLst/>
            </a:prstTxWarp>
            <a:spAutoFit/>
          </a:bodyPr>
          <a:lstStyle/>
          <a:p>
            <a:pPr>
              <a:spcBef>
                <a:spcPct val="50000"/>
              </a:spcBef>
            </a:pPr>
            <a:r>
              <a:rPr lang="en-US" sz="1600">
                <a:solidFill>
                  <a:schemeClr val="bg1"/>
                </a:solidFill>
              </a:rPr>
              <a:t>End-host impersonation</a:t>
            </a:r>
          </a:p>
        </p:txBody>
      </p:sp>
      <p:sp>
        <p:nvSpPr>
          <p:cNvPr id="2" name="TextBox 1"/>
          <p:cNvSpPr txBox="1"/>
          <p:nvPr/>
        </p:nvSpPr>
        <p:spPr>
          <a:xfrm>
            <a:off x="457200" y="6161544"/>
            <a:ext cx="8759129" cy="430887"/>
          </a:xfrm>
          <a:prstGeom prst="rect">
            <a:avLst/>
          </a:prstGeom>
          <a:noFill/>
        </p:spPr>
        <p:txBody>
          <a:bodyPr wrap="none" rtlCol="0">
            <a:spAutoFit/>
          </a:bodyPr>
          <a:lstStyle/>
          <a:p>
            <a:r>
              <a:rPr lang="en-US" sz="2200" dirty="0"/>
              <a:t>Internet Security: Prevent bad things from happening on the internet!</a:t>
            </a:r>
          </a:p>
        </p:txBody>
      </p:sp>
      <p:sp>
        <p:nvSpPr>
          <p:cNvPr id="4" name="Slide Number Placeholder 3">
            <a:extLst>
              <a:ext uri="{FF2B5EF4-FFF2-40B4-BE49-F238E27FC236}">
                <a16:creationId xmlns:a16="http://schemas.microsoft.com/office/drawing/2014/main" id="{39C730B6-2B0A-9B44-8ACB-4FFFDFF4813C}"/>
              </a:ext>
            </a:extLst>
          </p:cNvPr>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3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3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29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29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30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29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30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30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3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30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2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12294" grpId="0" animBg="1"/>
      <p:bldP spid="12295" grpId="0" animBg="1"/>
      <p:bldP spid="12296" grpId="0" animBg="1"/>
      <p:bldP spid="12297" grpId="0" animBg="1"/>
      <p:bldP spid="12299" grpId="0" animBg="1"/>
      <p:bldP spid="12300" grpId="0" animBg="1"/>
      <p:bldP spid="12301" grpId="0" animBg="1"/>
      <p:bldP spid="12302" grpId="0" animBg="1"/>
      <p:bldP spid="12304" grpId="0" animBg="1"/>
      <p:bldP spid="12305" grpId="0" animBg="1"/>
      <p:bldP spid="12306" grpId="0" animBg="1"/>
      <p:bldP spid="12307"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r>
              <a:rPr lang="en-US"/>
              <a:t>Internet Design Decisions:</a:t>
            </a:r>
            <a:br>
              <a:rPr lang="en-US"/>
            </a:br>
            <a:r>
              <a:rPr lang="en-US"/>
              <a:t>(ie: how did we get here? )</a:t>
            </a:r>
          </a:p>
        </p:txBody>
      </p:sp>
      <p:sp>
        <p:nvSpPr>
          <p:cNvPr id="19459" name="Rectangle 3"/>
          <p:cNvSpPr>
            <a:spLocks noGrp="1" noChangeArrowheads="1"/>
          </p:cNvSpPr>
          <p:nvPr>
            <p:ph idx="1"/>
          </p:nvPr>
        </p:nvSpPr>
        <p:spPr/>
        <p:txBody>
          <a:bodyPr/>
          <a:lstStyle/>
          <a:p>
            <a:r>
              <a:rPr lang="en-US" dirty="0"/>
              <a:t>Origin as a small and cooperative network 	</a:t>
            </a:r>
          </a:p>
          <a:p>
            <a:pPr lvl="1"/>
            <a:r>
              <a:rPr lang="en-US" dirty="0"/>
              <a:t>(</a:t>
            </a:r>
            <a:r>
              <a:rPr lang="en-US" dirty="0">
                <a:sym typeface="Wingdings"/>
              </a:rPr>
              <a:t></a:t>
            </a:r>
            <a:r>
              <a:rPr lang="en-US" dirty="0"/>
              <a:t> largely trusted infrastructure)</a:t>
            </a:r>
          </a:p>
          <a:p>
            <a:endParaRPr lang="en-US" dirty="0"/>
          </a:p>
          <a:p>
            <a:r>
              <a:rPr lang="en-US" dirty="0"/>
              <a:t>Global Addressing 				</a:t>
            </a:r>
          </a:p>
          <a:p>
            <a:pPr lvl="1"/>
            <a:r>
              <a:rPr lang="en-US" dirty="0"/>
              <a:t>(</a:t>
            </a:r>
            <a:r>
              <a:rPr lang="en-US" dirty="0">
                <a:sym typeface="Wingdings"/>
              </a:rPr>
              <a:t></a:t>
            </a:r>
            <a:r>
              <a:rPr lang="en-US" dirty="0"/>
              <a:t>every sociopath is your next-door neighbor)  </a:t>
            </a:r>
          </a:p>
          <a:p>
            <a:endParaRPr lang="en-US" dirty="0"/>
          </a:p>
          <a:p>
            <a:r>
              <a:rPr lang="en-US" dirty="0"/>
              <a:t>Connection-less datagram service</a:t>
            </a:r>
          </a:p>
          <a:p>
            <a:pPr lvl="1"/>
            <a:r>
              <a:rPr lang="en-US" dirty="0"/>
              <a:t>(</a:t>
            </a:r>
            <a:r>
              <a:rPr lang="en-US" dirty="0">
                <a:sym typeface="Wingdings"/>
              </a:rPr>
              <a:t></a:t>
            </a:r>
            <a:r>
              <a:rPr lang="en-US" dirty="0"/>
              <a:t>can’t verify source, hard to protect bandwidth)</a:t>
            </a:r>
          </a:p>
          <a:p>
            <a:endParaRPr lang="en-US" dirty="0"/>
          </a:p>
          <a:p>
            <a:endParaRPr lang="en-US" dirty="0"/>
          </a:p>
        </p:txBody>
      </p:sp>
      <p:sp>
        <p:nvSpPr>
          <p:cNvPr id="3" name="Slide Number Placeholder 2">
            <a:extLst>
              <a:ext uri="{FF2B5EF4-FFF2-40B4-BE49-F238E27FC236}">
                <a16:creationId xmlns:a16="http://schemas.microsoft.com/office/drawing/2014/main" id="{AE3B12CE-A35D-A346-A6A9-38E9B083DF35}"/>
              </a:ext>
            </a:extLst>
          </p:cNvPr>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r>
              <a:rPr lang="en-US"/>
              <a:t>Internet Design Decisions:</a:t>
            </a:r>
            <a:br>
              <a:rPr lang="en-US"/>
            </a:br>
            <a:r>
              <a:rPr lang="en-US"/>
              <a:t>(ie: how did we get here? )</a:t>
            </a:r>
          </a:p>
        </p:txBody>
      </p:sp>
      <p:sp>
        <p:nvSpPr>
          <p:cNvPr id="21507" name="Rectangle 3"/>
          <p:cNvSpPr>
            <a:spLocks noGrp="1" noChangeArrowheads="1"/>
          </p:cNvSpPr>
          <p:nvPr>
            <p:ph idx="1"/>
          </p:nvPr>
        </p:nvSpPr>
        <p:spPr/>
        <p:txBody>
          <a:bodyPr/>
          <a:lstStyle/>
          <a:p>
            <a:r>
              <a:rPr lang="en-US" dirty="0"/>
              <a:t>Anyone can connect</a:t>
            </a:r>
          </a:p>
          <a:p>
            <a:pPr lvl="1"/>
            <a:r>
              <a:rPr lang="en-US" dirty="0"/>
              <a:t>(</a:t>
            </a:r>
            <a:r>
              <a:rPr lang="en-US" dirty="0">
                <a:sym typeface="Wingdings"/>
              </a:rPr>
              <a:t></a:t>
            </a:r>
            <a:r>
              <a:rPr lang="en-US" dirty="0"/>
              <a:t> ANYONE can connect)</a:t>
            </a:r>
          </a:p>
          <a:p>
            <a:pPr lvl="1"/>
            <a:endParaRPr lang="en-US" dirty="0"/>
          </a:p>
          <a:p>
            <a:r>
              <a:rPr lang="en-US" dirty="0"/>
              <a:t>Millions of hosts run nearly identical software</a:t>
            </a:r>
          </a:p>
          <a:p>
            <a:pPr lvl="1"/>
            <a:r>
              <a:rPr lang="en-US" dirty="0"/>
              <a:t>(</a:t>
            </a:r>
            <a:r>
              <a:rPr lang="en-US" dirty="0">
                <a:sym typeface="Wingdings"/>
              </a:rPr>
              <a:t></a:t>
            </a:r>
            <a:r>
              <a:rPr lang="en-US" dirty="0"/>
              <a:t> single exploit can create epidemic)</a:t>
            </a:r>
          </a:p>
          <a:p>
            <a:pPr lvl="1"/>
            <a:endParaRPr lang="en-US" dirty="0"/>
          </a:p>
          <a:p>
            <a:r>
              <a:rPr lang="en-US" dirty="0"/>
              <a:t>Most Internet users know about as much as Senator Stevens aka “the tubes guy”</a:t>
            </a:r>
          </a:p>
          <a:p>
            <a:pPr lvl="1"/>
            <a:r>
              <a:rPr lang="en-US" dirty="0"/>
              <a:t>(</a:t>
            </a:r>
            <a:r>
              <a:rPr lang="en-US" dirty="0">
                <a:sym typeface="Wingdings"/>
              </a:rPr>
              <a:t></a:t>
            </a:r>
            <a:r>
              <a:rPr lang="en-US" dirty="0"/>
              <a:t> God help us all…) </a:t>
            </a:r>
          </a:p>
          <a:p>
            <a:endParaRPr lang="en-US" dirty="0"/>
          </a:p>
          <a:p>
            <a:endParaRPr lang="en-US" dirty="0"/>
          </a:p>
        </p:txBody>
      </p:sp>
      <p:sp>
        <p:nvSpPr>
          <p:cNvPr id="3" name="Slide Number Placeholder 2">
            <a:extLst>
              <a:ext uri="{FF2B5EF4-FFF2-40B4-BE49-F238E27FC236}">
                <a16:creationId xmlns:a16="http://schemas.microsoft.com/office/drawing/2014/main" id="{EBBFB0B6-79B8-E049-8D2A-867D1F414568}"/>
              </a:ext>
            </a:extLst>
          </p:cNvPr>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Our “Narrow” Focus</a:t>
            </a:r>
          </a:p>
        </p:txBody>
      </p:sp>
      <p:sp>
        <p:nvSpPr>
          <p:cNvPr id="17411" name="Rectangle 3"/>
          <p:cNvSpPr>
            <a:spLocks noGrp="1" noChangeArrowheads="1"/>
          </p:cNvSpPr>
          <p:nvPr>
            <p:ph idx="1"/>
          </p:nvPr>
        </p:nvSpPr>
        <p:spPr/>
        <p:txBody>
          <a:bodyPr>
            <a:normAutofit/>
          </a:bodyPr>
          <a:lstStyle/>
          <a:p>
            <a:pPr>
              <a:buFont typeface="Wingdings" charset="2"/>
              <a:buNone/>
            </a:pPr>
            <a:r>
              <a:rPr lang="en-US" dirty="0"/>
              <a:t>Yes:</a:t>
            </a:r>
          </a:p>
          <a:p>
            <a:pPr>
              <a:buFont typeface="Wingdings" charset="2"/>
              <a:buNone/>
            </a:pPr>
            <a:r>
              <a:rPr lang="en-US" dirty="0"/>
              <a:t>	1) Creating a “secure channel” for communication  </a:t>
            </a:r>
          </a:p>
          <a:p>
            <a:pPr>
              <a:buFont typeface="Wingdings" charset="2"/>
              <a:buNone/>
            </a:pPr>
            <a:endParaRPr lang="en-US" dirty="0"/>
          </a:p>
          <a:p>
            <a:pPr>
              <a:buFont typeface="Wingdings" charset="2"/>
              <a:buNone/>
            </a:pPr>
            <a:r>
              <a:rPr lang="en-US" dirty="0"/>
              <a:t>Some:</a:t>
            </a:r>
          </a:p>
          <a:p>
            <a:pPr>
              <a:buFont typeface="Wingdings" charset="2"/>
              <a:buNone/>
            </a:pPr>
            <a:r>
              <a:rPr lang="en-US" dirty="0"/>
              <a:t>	2) Protecting resources and limiting connectivity </a:t>
            </a:r>
          </a:p>
          <a:p>
            <a:pPr>
              <a:buFont typeface="Wingdings" charset="2"/>
              <a:buNone/>
            </a:pPr>
            <a:endParaRPr lang="en-US" dirty="0"/>
          </a:p>
          <a:p>
            <a:pPr>
              <a:buFont typeface="Wingdings" charset="2"/>
              <a:buNone/>
            </a:pPr>
            <a:r>
              <a:rPr lang="en-US" dirty="0"/>
              <a:t>No:</a:t>
            </a:r>
          </a:p>
          <a:p>
            <a:pPr>
              <a:buFont typeface="Wingdings" charset="2"/>
              <a:buNone/>
            </a:pPr>
            <a:r>
              <a:rPr lang="en-US" dirty="0"/>
              <a:t>	1) Preventing software vulnerabilities &amp; malware, or “social engineering”.  </a:t>
            </a:r>
          </a:p>
        </p:txBody>
      </p:sp>
      <p:sp>
        <p:nvSpPr>
          <p:cNvPr id="3" name="Slide Number Placeholder 2">
            <a:extLst>
              <a:ext uri="{FF2B5EF4-FFF2-40B4-BE49-F238E27FC236}">
                <a16:creationId xmlns:a16="http://schemas.microsoft.com/office/drawing/2014/main" id="{BDC445B7-87D2-C14A-844B-213B43CF74DD}"/>
              </a:ext>
            </a:extLst>
          </p:cNvPr>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r>
              <a:rPr lang="en-US" sz="3800"/>
              <a:t>Secure Communication with an Untrusted Infrastructure</a:t>
            </a:r>
          </a:p>
        </p:txBody>
      </p:sp>
      <p:sp>
        <p:nvSpPr>
          <p:cNvPr id="15364" name="Cloud"/>
          <p:cNvSpPr>
            <a:spLocks noChangeAspect="1" noEditPoints="1" noChangeArrowheads="1"/>
          </p:cNvSpPr>
          <p:nvPr/>
        </p:nvSpPr>
        <p:spPr bwMode="auto">
          <a:xfrm>
            <a:off x="2173287" y="4343400"/>
            <a:ext cx="2063750" cy="13827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lgn="ctr" eaLnBrk="0" hangingPunct="0"/>
            <a:r>
              <a:rPr lang="en-US" sz="2800">
                <a:latin typeface="Times New Roman" charset="0"/>
              </a:rPr>
              <a:t>ISP A</a:t>
            </a:r>
          </a:p>
          <a:p>
            <a:pPr algn="ctr" eaLnBrk="0" hangingPunct="0"/>
            <a:endParaRPr lang="en-US" sz="2800">
              <a:latin typeface="Times New Roman" charset="0"/>
            </a:endParaRPr>
          </a:p>
        </p:txBody>
      </p:sp>
      <p:sp>
        <p:nvSpPr>
          <p:cNvPr id="15365" name="Cloud"/>
          <p:cNvSpPr>
            <a:spLocks noChangeAspect="1" noEditPoints="1" noChangeArrowheads="1"/>
          </p:cNvSpPr>
          <p:nvPr/>
        </p:nvSpPr>
        <p:spPr bwMode="auto">
          <a:xfrm>
            <a:off x="4992687" y="2362200"/>
            <a:ext cx="2063750" cy="13827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lgn="ctr" eaLnBrk="0" hangingPunct="0"/>
            <a:r>
              <a:rPr lang="en-US" sz="2800">
                <a:latin typeface="Times New Roman" charset="0"/>
              </a:rPr>
              <a:t>ISP D</a:t>
            </a:r>
          </a:p>
          <a:p>
            <a:pPr algn="ctr" eaLnBrk="0" hangingPunct="0"/>
            <a:endParaRPr lang="en-US" sz="2800">
              <a:latin typeface="Times New Roman" charset="0"/>
            </a:endParaRPr>
          </a:p>
        </p:txBody>
      </p:sp>
      <p:sp>
        <p:nvSpPr>
          <p:cNvPr id="15366" name="Cloud"/>
          <p:cNvSpPr>
            <a:spLocks noChangeAspect="1" noEditPoints="1" noChangeArrowheads="1"/>
          </p:cNvSpPr>
          <p:nvPr/>
        </p:nvSpPr>
        <p:spPr bwMode="auto">
          <a:xfrm>
            <a:off x="4383087" y="3810000"/>
            <a:ext cx="2063750" cy="13827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lgn="ctr" eaLnBrk="0" hangingPunct="0"/>
            <a:r>
              <a:rPr lang="en-US" sz="2800">
                <a:latin typeface="Times New Roman" charset="0"/>
              </a:rPr>
              <a:t>ISP C</a:t>
            </a:r>
          </a:p>
          <a:p>
            <a:pPr algn="ctr" eaLnBrk="0" hangingPunct="0"/>
            <a:endParaRPr lang="en-US" sz="2800">
              <a:latin typeface="Times New Roman" charset="0"/>
            </a:endParaRPr>
          </a:p>
        </p:txBody>
      </p:sp>
      <p:sp>
        <p:nvSpPr>
          <p:cNvPr id="15367" name="Cloud"/>
          <p:cNvSpPr>
            <a:spLocks noChangeAspect="1" noEditPoints="1" noChangeArrowheads="1"/>
          </p:cNvSpPr>
          <p:nvPr/>
        </p:nvSpPr>
        <p:spPr bwMode="auto">
          <a:xfrm>
            <a:off x="2706687" y="2743200"/>
            <a:ext cx="2063750" cy="13827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lgn="ctr" eaLnBrk="0" hangingPunct="0"/>
            <a:r>
              <a:rPr lang="en-US" sz="2800">
                <a:latin typeface="Times New Roman" charset="0"/>
              </a:rPr>
              <a:t>ISP B</a:t>
            </a:r>
          </a:p>
          <a:p>
            <a:pPr algn="ctr" eaLnBrk="0" hangingPunct="0"/>
            <a:endParaRPr lang="en-US" sz="2800">
              <a:latin typeface="Times New Roman" charset="0"/>
            </a:endParaRPr>
          </a:p>
        </p:txBody>
      </p:sp>
      <p:pic>
        <p:nvPicPr>
          <p:cNvPr id="15368" name="Picture 8" descr="Alice"/>
          <p:cNvPicPr>
            <a:picLocks noChangeAspect="1" noChangeArrowheads="1"/>
          </p:cNvPicPr>
          <p:nvPr/>
        </p:nvPicPr>
        <p:blipFill>
          <a:blip r:embed="rId3"/>
          <a:srcRect/>
          <a:stretch>
            <a:fillRect/>
          </a:stretch>
        </p:blipFill>
        <p:spPr bwMode="auto">
          <a:xfrm>
            <a:off x="1258887" y="5105400"/>
            <a:ext cx="698500" cy="862013"/>
          </a:xfrm>
          <a:prstGeom prst="rect">
            <a:avLst/>
          </a:prstGeom>
          <a:noFill/>
        </p:spPr>
      </p:pic>
      <p:sp>
        <p:nvSpPr>
          <p:cNvPr id="15369" name="Text Box 9"/>
          <p:cNvSpPr txBox="1">
            <a:spLocks noChangeArrowheads="1"/>
          </p:cNvSpPr>
          <p:nvPr/>
        </p:nvSpPr>
        <p:spPr bwMode="auto">
          <a:xfrm>
            <a:off x="609600" y="4818063"/>
            <a:ext cx="846137" cy="45720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400">
                <a:solidFill>
                  <a:schemeClr val="accent2"/>
                </a:solidFill>
              </a:rPr>
              <a:t>Alice</a:t>
            </a:r>
          </a:p>
        </p:txBody>
      </p:sp>
      <p:sp>
        <p:nvSpPr>
          <p:cNvPr id="15372" name="Line 12"/>
          <p:cNvSpPr>
            <a:spLocks noChangeShapeType="1"/>
          </p:cNvSpPr>
          <p:nvPr/>
        </p:nvSpPr>
        <p:spPr bwMode="auto">
          <a:xfrm flipV="1">
            <a:off x="2097087" y="5410200"/>
            <a:ext cx="152400" cy="1524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373" name="Line 13"/>
          <p:cNvSpPr>
            <a:spLocks noChangeShapeType="1"/>
          </p:cNvSpPr>
          <p:nvPr/>
        </p:nvSpPr>
        <p:spPr bwMode="auto">
          <a:xfrm>
            <a:off x="3468687" y="4038600"/>
            <a:ext cx="0" cy="3048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374" name="Line 14"/>
          <p:cNvSpPr>
            <a:spLocks noChangeShapeType="1"/>
          </p:cNvSpPr>
          <p:nvPr/>
        </p:nvSpPr>
        <p:spPr bwMode="auto">
          <a:xfrm flipV="1">
            <a:off x="4230687" y="4572000"/>
            <a:ext cx="228600" cy="76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375" name="Line 15"/>
          <p:cNvSpPr>
            <a:spLocks noChangeShapeType="1"/>
          </p:cNvSpPr>
          <p:nvPr/>
        </p:nvSpPr>
        <p:spPr bwMode="auto">
          <a:xfrm flipV="1">
            <a:off x="4764087" y="3200400"/>
            <a:ext cx="228600" cy="76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376" name="Line 16"/>
          <p:cNvSpPr>
            <a:spLocks noChangeShapeType="1"/>
          </p:cNvSpPr>
          <p:nvPr/>
        </p:nvSpPr>
        <p:spPr bwMode="auto">
          <a:xfrm>
            <a:off x="5526087" y="3657600"/>
            <a:ext cx="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377" name="Line 17"/>
          <p:cNvSpPr>
            <a:spLocks noChangeShapeType="1"/>
          </p:cNvSpPr>
          <p:nvPr/>
        </p:nvSpPr>
        <p:spPr bwMode="auto">
          <a:xfrm flipV="1">
            <a:off x="7050087" y="2590800"/>
            <a:ext cx="457200" cy="76200"/>
          </a:xfrm>
          <a:prstGeom prst="line">
            <a:avLst/>
          </a:prstGeom>
          <a:noFill/>
          <a:ln w="9525">
            <a:solidFill>
              <a:schemeClr val="tx1"/>
            </a:solidFill>
            <a:round/>
            <a:headEnd/>
            <a:tailEnd/>
          </a:ln>
          <a:effectLst/>
        </p:spPr>
        <p:txBody>
          <a:bodyPr>
            <a:prstTxWarp prst="textNoShape">
              <a:avLst/>
            </a:prstTxWarp>
          </a:bodyPr>
          <a:lstStyle/>
          <a:p>
            <a:endParaRPr lang="en-US"/>
          </a:p>
        </p:txBody>
      </p:sp>
      <p:pic>
        <p:nvPicPr>
          <p:cNvPr id="15378" name="Picture 18" descr="Bob"/>
          <p:cNvPicPr>
            <a:picLocks noChangeAspect="1" noChangeArrowheads="1"/>
          </p:cNvPicPr>
          <p:nvPr/>
        </p:nvPicPr>
        <p:blipFill>
          <a:blip r:embed="rId4"/>
          <a:srcRect/>
          <a:stretch>
            <a:fillRect/>
          </a:stretch>
        </p:blipFill>
        <p:spPr bwMode="auto">
          <a:xfrm>
            <a:off x="7585075" y="2152650"/>
            <a:ext cx="812800" cy="830263"/>
          </a:xfrm>
          <a:prstGeom prst="rect">
            <a:avLst/>
          </a:prstGeom>
          <a:noFill/>
        </p:spPr>
      </p:pic>
      <p:sp>
        <p:nvSpPr>
          <p:cNvPr id="15379" name="Text Box 19"/>
          <p:cNvSpPr txBox="1">
            <a:spLocks noChangeArrowheads="1"/>
          </p:cNvSpPr>
          <p:nvPr/>
        </p:nvSpPr>
        <p:spPr bwMode="auto">
          <a:xfrm>
            <a:off x="8269287" y="1828800"/>
            <a:ext cx="727075" cy="45720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400">
                <a:solidFill>
                  <a:schemeClr val="accent2"/>
                </a:solidFill>
              </a:rPr>
              <a:t>Bob</a:t>
            </a:r>
          </a:p>
        </p:txBody>
      </p:sp>
      <p:sp>
        <p:nvSpPr>
          <p:cNvPr id="3" name="Slide Number Placeholder 2">
            <a:extLst>
              <a:ext uri="{FF2B5EF4-FFF2-40B4-BE49-F238E27FC236}">
                <a16:creationId xmlns:a16="http://schemas.microsoft.com/office/drawing/2014/main" id="{C0B2BCD3-DB56-CC43-8A50-D621C6481208}"/>
              </a:ext>
            </a:extLst>
          </p:cNvPr>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sld>
</file>

<file path=ppt/theme/theme1.xml><?xml version="1.0" encoding="utf-8"?>
<a:theme xmlns:a="http://schemas.openxmlformats.org/drawingml/2006/main" name="07-ethernet">
  <a:themeElements>
    <a:clrScheme name="">
      <a:dk1>
        <a:srgbClr val="000000"/>
      </a:dk1>
      <a:lt1>
        <a:srgbClr val="FFFFFF"/>
      </a:lt1>
      <a:dk2>
        <a:srgbClr val="003366"/>
      </a:dk2>
      <a:lt2>
        <a:srgbClr val="C7C48F"/>
      </a:lt2>
      <a:accent1>
        <a:srgbClr val="ABABAB"/>
      </a:accent1>
      <a:accent2>
        <a:srgbClr val="003366"/>
      </a:accent2>
      <a:accent3>
        <a:srgbClr val="FFFFFF"/>
      </a:accent3>
      <a:accent4>
        <a:srgbClr val="000000"/>
      </a:accent4>
      <a:accent5>
        <a:srgbClr val="D2D2D2"/>
      </a:accent5>
      <a:accent6>
        <a:srgbClr val="002D5C"/>
      </a:accent6>
      <a:hlink>
        <a:srgbClr val="003366"/>
      </a:hlink>
      <a:folHlink>
        <a:srgbClr val="800000"/>
      </a:folHlink>
    </a:clrScheme>
    <a:fontScheme name="07-etherne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07-ethernet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07-ethernet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07-ethernet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07-ethernet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1-Logging-Recovery" id="{3B1067E1-84CE-4C40-B09C-5B8084FC995F}" vid="{FD420199-26C8-5F48-A653-9B0A55C49F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440-Slide-Template</Template>
  <TotalTime>12834</TotalTime>
  <Words>2941</Words>
  <Application>Microsoft Macintosh PowerPoint</Application>
  <PresentationFormat>On-screen Show (4:3)</PresentationFormat>
  <Paragraphs>563</Paragraphs>
  <Slides>47</Slides>
  <Notes>37</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Arial</vt:lpstr>
      <vt:lpstr>Avenir Light</vt:lpstr>
      <vt:lpstr>Avenir Medium</vt:lpstr>
      <vt:lpstr>Avenir Next</vt:lpstr>
      <vt:lpstr>Avenir Next Medium</vt:lpstr>
      <vt:lpstr>Calibri</vt:lpstr>
      <vt:lpstr>Helvetica</vt:lpstr>
      <vt:lpstr>Times New Roman</vt:lpstr>
      <vt:lpstr>Wingdings</vt:lpstr>
      <vt:lpstr>Wingdings 2</vt:lpstr>
      <vt:lpstr>07-ethernet</vt:lpstr>
      <vt:lpstr>15-440 Distributed Systems</vt:lpstr>
      <vt:lpstr>Logistical Updates</vt:lpstr>
      <vt:lpstr>PowerPoint Presentation</vt:lpstr>
      <vt:lpstr>Today's Lecture</vt:lpstr>
      <vt:lpstr>What is “Internet Security” ? </vt:lpstr>
      <vt:lpstr>Internet Design Decisions: (ie: how did we get here? )</vt:lpstr>
      <vt:lpstr>Internet Design Decisions: (ie: how did we get here? )</vt:lpstr>
      <vt:lpstr>Our “Narrow” Focus</vt:lpstr>
      <vt:lpstr>Secure Communication with an Untrusted Infrastructure</vt:lpstr>
      <vt:lpstr>What do we need for a secure communication channel?  </vt:lpstr>
      <vt:lpstr>Example:  Eavesdropping - Message Interception (Attack on Confidentiality)</vt:lpstr>
      <vt:lpstr>Example:  Eavesdropping - Message Interception (Attack on Confidentiality)</vt:lpstr>
      <vt:lpstr>Eavesdropping Attack: Example</vt:lpstr>
      <vt:lpstr>Authenticity Attack - Fabrication</vt:lpstr>
      <vt:lpstr>Authenticity Attack - Fabrication</vt:lpstr>
      <vt:lpstr>Integrity Attack - Tampering</vt:lpstr>
      <vt:lpstr>Attack on Availability</vt:lpstr>
      <vt:lpstr>Example:  Web access</vt:lpstr>
      <vt:lpstr>Today's Lecture</vt:lpstr>
      <vt:lpstr>Cryptography As a Tool</vt:lpstr>
      <vt:lpstr>Well...</vt:lpstr>
      <vt:lpstr>Secret Key Cryptography</vt:lpstr>
      <vt:lpstr>Symmetric Key: Confidentiality</vt:lpstr>
      <vt:lpstr>Symmetric Key: Confidentiality</vt:lpstr>
      <vt:lpstr>Symmetric Key: Confidentiality</vt:lpstr>
      <vt:lpstr>Symmetric Key: Confidentiality</vt:lpstr>
      <vt:lpstr>Symmetric Key: Integrity</vt:lpstr>
      <vt:lpstr>Symmetric Key: Integrity</vt:lpstr>
      <vt:lpstr>Symmetric Key: Authentication</vt:lpstr>
      <vt:lpstr>Symmetric Key: Authentication</vt:lpstr>
      <vt:lpstr>Symmetric Key: Authentication</vt:lpstr>
      <vt:lpstr>Symmetric Key: Authentication</vt:lpstr>
      <vt:lpstr>Symmetric Key Crypto Review</vt:lpstr>
      <vt:lpstr>Asymmetric Key Crypto:</vt:lpstr>
      <vt:lpstr>Asymmetric/Public Key Crypto:</vt:lpstr>
      <vt:lpstr>Asymmetric Key Crypto:</vt:lpstr>
      <vt:lpstr>Asymmetric Key: Confidentiality</vt:lpstr>
      <vt:lpstr>Asymmetric Key: Sign &amp; Verify</vt:lpstr>
      <vt:lpstr>Asymmetric Key: Integrity &amp; Authentication</vt:lpstr>
      <vt:lpstr>Asymmetric Key Review:</vt:lpstr>
      <vt:lpstr>The Great Divide</vt:lpstr>
      <vt:lpstr>One last “little detail”…</vt:lpstr>
      <vt:lpstr>Symmetric Key Distribution</vt:lpstr>
      <vt:lpstr>Key Distribution Center (KDC)</vt:lpstr>
      <vt:lpstr>Key Distribution Center (KDC)</vt:lpstr>
      <vt:lpstr>How Useful is a KDC?</vt:lpstr>
      <vt:lpstr>Today's Lecture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Networks at the Edge: Problems and Opportunities in Residential Wireless Networks</dc:title>
  <dc:creator>srini</dc:creator>
  <cp:lastModifiedBy>Yuvraj Agarwal</cp:lastModifiedBy>
  <cp:revision>151</cp:revision>
  <cp:lastPrinted>2009-02-17T02:51:15Z</cp:lastPrinted>
  <dcterms:created xsi:type="dcterms:W3CDTF">2009-02-23T02:24:27Z</dcterms:created>
  <dcterms:modified xsi:type="dcterms:W3CDTF">2018-11-29T02:32:04Z</dcterms:modified>
</cp:coreProperties>
</file>